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300" r:id="rId3"/>
    <p:sldId id="301" r:id="rId4"/>
    <p:sldId id="326" r:id="rId5"/>
    <p:sldId id="284" r:id="rId6"/>
    <p:sldId id="285" r:id="rId7"/>
    <p:sldId id="292" r:id="rId8"/>
    <p:sldId id="303" r:id="rId9"/>
    <p:sldId id="265" r:id="rId10"/>
    <p:sldId id="297" r:id="rId11"/>
    <p:sldId id="278" r:id="rId12"/>
    <p:sldId id="336" r:id="rId13"/>
    <p:sldId id="307" r:id="rId14"/>
    <p:sldId id="266" r:id="rId15"/>
    <p:sldId id="308" r:id="rId16"/>
    <p:sldId id="337" r:id="rId17"/>
    <p:sldId id="320" r:id="rId18"/>
    <p:sldId id="321" r:id="rId19"/>
    <p:sldId id="323" r:id="rId20"/>
    <p:sldId id="331" r:id="rId21"/>
    <p:sldId id="261" r:id="rId22"/>
    <p:sldId id="311" r:id="rId23"/>
    <p:sldId id="312" r:id="rId24"/>
    <p:sldId id="314" r:id="rId25"/>
    <p:sldId id="315" r:id="rId26"/>
    <p:sldId id="316" r:id="rId27"/>
    <p:sldId id="333" r:id="rId28"/>
    <p:sldId id="262" r:id="rId29"/>
    <p:sldId id="263" r:id="rId30"/>
    <p:sldId id="310" r:id="rId31"/>
    <p:sldId id="264" r:id="rId32"/>
    <p:sldId id="267" r:id="rId33"/>
    <p:sldId id="268" r:id="rId34"/>
    <p:sldId id="269" r:id="rId35"/>
    <p:sldId id="305" r:id="rId36"/>
    <p:sldId id="270" r:id="rId37"/>
    <p:sldId id="332" r:id="rId38"/>
    <p:sldId id="271" r:id="rId39"/>
    <p:sldId id="327" r:id="rId40"/>
    <p:sldId id="328" r:id="rId41"/>
    <p:sldId id="330" r:id="rId42"/>
    <p:sldId id="329" r:id="rId43"/>
    <p:sldId id="324" r:id="rId44"/>
    <p:sldId id="325" r:id="rId45"/>
    <p:sldId id="334" r:id="rId46"/>
    <p:sldId id="299" r:id="rId47"/>
    <p:sldId id="273" r:id="rId48"/>
    <p:sldId id="274" r:id="rId49"/>
    <p:sldId id="275" r:id="rId50"/>
    <p:sldId id="306" r:id="rId51"/>
    <p:sldId id="276" r:id="rId52"/>
    <p:sldId id="293" r:id="rId53"/>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912E4C-7277-47BE-8E66-DC41718D843D}" v="232" dt="2026-02-21T18:28:01.9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29" autoAdjust="0"/>
    <p:restoredTop sz="99466" autoAdjust="0"/>
  </p:normalViewPr>
  <p:slideViewPr>
    <p:cSldViewPr>
      <p:cViewPr varScale="1">
        <p:scale>
          <a:sx n="75" d="100"/>
          <a:sy n="75" d="100"/>
        </p:scale>
        <p:origin x="1243" y="2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Goldhamer" userId="aee21b4521b5e3d7" providerId="LiveId" clId="{62DCCB6F-67DB-4678-B366-0D33D478225A}"/>
    <pc:docChg chg="undo custSel addSld delSld modSld sldOrd modNotesMaster">
      <pc:chgData name="John Goldhamer" userId="aee21b4521b5e3d7" providerId="LiveId" clId="{62DCCB6F-67DB-4678-B366-0D33D478225A}" dt="2026-02-26T16:21:49.552" v="4451" actId="20577"/>
      <pc:docMkLst>
        <pc:docMk/>
      </pc:docMkLst>
      <pc:sldChg chg="modSp mod">
        <pc:chgData name="John Goldhamer" userId="aee21b4521b5e3d7" providerId="LiveId" clId="{62DCCB6F-67DB-4678-B366-0D33D478225A}" dt="2026-02-21T16:46:16.006" v="4331" actId="1076"/>
        <pc:sldMkLst>
          <pc:docMk/>
          <pc:sldMk cId="3753497985" sldId="256"/>
        </pc:sldMkLst>
        <pc:picChg chg="mod">
          <ac:chgData name="John Goldhamer" userId="aee21b4521b5e3d7" providerId="LiveId" clId="{62DCCB6F-67DB-4678-B366-0D33D478225A}" dt="2026-02-21T16:46:16.006" v="4331" actId="1076"/>
          <ac:picMkLst>
            <pc:docMk/>
            <pc:sldMk cId="3753497985" sldId="256"/>
            <ac:picMk id="6" creationId="{EDA1A72E-322D-4745-A24A-8A18B39686DB}"/>
          </ac:picMkLst>
        </pc:picChg>
      </pc:sldChg>
      <pc:sldChg chg="modSp mod">
        <pc:chgData name="John Goldhamer" userId="aee21b4521b5e3d7" providerId="LiveId" clId="{62DCCB6F-67DB-4678-B366-0D33D478225A}" dt="2026-02-21T15:31:48.586" v="2477" actId="14100"/>
        <pc:sldMkLst>
          <pc:docMk/>
          <pc:sldMk cId="3125278434" sldId="261"/>
        </pc:sldMkLst>
        <pc:spChg chg="mod">
          <ac:chgData name="John Goldhamer" userId="aee21b4521b5e3d7" providerId="LiveId" clId="{62DCCB6F-67DB-4678-B366-0D33D478225A}" dt="2026-02-21T15:31:40.081" v="2476" actId="20577"/>
          <ac:spMkLst>
            <pc:docMk/>
            <pc:sldMk cId="3125278434" sldId="261"/>
            <ac:spMk id="3" creationId="{00000000-0000-0000-0000-000000000000}"/>
          </ac:spMkLst>
        </pc:spChg>
        <pc:spChg chg="mod">
          <ac:chgData name="John Goldhamer" userId="aee21b4521b5e3d7" providerId="LiveId" clId="{62DCCB6F-67DB-4678-B366-0D33D478225A}" dt="2026-02-21T15:31:48.586" v="2477" actId="14100"/>
          <ac:spMkLst>
            <pc:docMk/>
            <pc:sldMk cId="3125278434" sldId="261"/>
            <ac:spMk id="5" creationId="{00000000-0000-0000-0000-000000000000}"/>
          </ac:spMkLst>
        </pc:spChg>
      </pc:sldChg>
      <pc:sldChg chg="modSp mod">
        <pc:chgData name="John Goldhamer" userId="aee21b4521b5e3d7" providerId="LiveId" clId="{62DCCB6F-67DB-4678-B366-0D33D478225A}" dt="2026-02-26T16:20:49.182" v="4440" actId="20577"/>
        <pc:sldMkLst>
          <pc:docMk/>
          <pc:sldMk cId="1485834580" sldId="262"/>
        </pc:sldMkLst>
        <pc:spChg chg="mod">
          <ac:chgData name="John Goldhamer" userId="aee21b4521b5e3d7" providerId="LiveId" clId="{62DCCB6F-67DB-4678-B366-0D33D478225A}" dt="2026-02-26T16:20:49.182" v="4440" actId="20577"/>
          <ac:spMkLst>
            <pc:docMk/>
            <pc:sldMk cId="1485834580" sldId="262"/>
            <ac:spMk id="3" creationId="{FE3B5FA7-142A-92B7-C027-2837FDB97F49}"/>
          </ac:spMkLst>
        </pc:spChg>
      </pc:sldChg>
      <pc:sldChg chg="modSp mod">
        <pc:chgData name="John Goldhamer" userId="aee21b4521b5e3d7" providerId="LiveId" clId="{62DCCB6F-67DB-4678-B366-0D33D478225A}" dt="2026-02-26T16:21:21.191" v="4447" actId="6549"/>
        <pc:sldMkLst>
          <pc:docMk/>
          <pc:sldMk cId="2790710682" sldId="263"/>
        </pc:sldMkLst>
        <pc:spChg chg="mod">
          <ac:chgData name="John Goldhamer" userId="aee21b4521b5e3d7" providerId="LiveId" clId="{62DCCB6F-67DB-4678-B366-0D33D478225A}" dt="2026-02-26T16:21:21.191" v="4447" actId="6549"/>
          <ac:spMkLst>
            <pc:docMk/>
            <pc:sldMk cId="2790710682" sldId="263"/>
            <ac:spMk id="3" creationId="{00000000-0000-0000-0000-000000000000}"/>
          </ac:spMkLst>
        </pc:spChg>
      </pc:sldChg>
      <pc:sldChg chg="modSp mod">
        <pc:chgData name="John Goldhamer" userId="aee21b4521b5e3d7" providerId="LiveId" clId="{62DCCB6F-67DB-4678-B366-0D33D478225A}" dt="2026-02-26T16:21:49.552" v="4451" actId="20577"/>
        <pc:sldMkLst>
          <pc:docMk/>
          <pc:sldMk cId="1566051997" sldId="264"/>
        </pc:sldMkLst>
        <pc:spChg chg="mod">
          <ac:chgData name="John Goldhamer" userId="aee21b4521b5e3d7" providerId="LiveId" clId="{62DCCB6F-67DB-4678-B366-0D33D478225A}" dt="2026-02-26T16:21:49.552" v="4451" actId="20577"/>
          <ac:spMkLst>
            <pc:docMk/>
            <pc:sldMk cId="1566051997" sldId="264"/>
            <ac:spMk id="3" creationId="{00000000-0000-0000-0000-000000000000}"/>
          </ac:spMkLst>
        </pc:spChg>
      </pc:sldChg>
      <pc:sldChg chg="modSp mod">
        <pc:chgData name="John Goldhamer" userId="aee21b4521b5e3d7" providerId="LiveId" clId="{62DCCB6F-67DB-4678-B366-0D33D478225A}" dt="2026-02-21T15:03:28.228" v="1682" actId="255"/>
        <pc:sldMkLst>
          <pc:docMk/>
          <pc:sldMk cId="2217458309" sldId="265"/>
        </pc:sldMkLst>
        <pc:spChg chg="mod">
          <ac:chgData name="John Goldhamer" userId="aee21b4521b5e3d7" providerId="LiveId" clId="{62DCCB6F-67DB-4678-B366-0D33D478225A}" dt="2026-02-21T15:03:28.228" v="1682" actId="255"/>
          <ac:spMkLst>
            <pc:docMk/>
            <pc:sldMk cId="2217458309" sldId="265"/>
            <ac:spMk id="3" creationId="{00000000-0000-0000-0000-000000000000}"/>
          </ac:spMkLst>
        </pc:spChg>
      </pc:sldChg>
      <pc:sldChg chg="modSp mod">
        <pc:chgData name="John Goldhamer" userId="aee21b4521b5e3d7" providerId="LiveId" clId="{62DCCB6F-67DB-4678-B366-0D33D478225A}" dt="2026-02-21T15:12:59.253" v="2023" actId="20577"/>
        <pc:sldMkLst>
          <pc:docMk/>
          <pc:sldMk cId="3469285708" sldId="266"/>
        </pc:sldMkLst>
        <pc:spChg chg="mod">
          <ac:chgData name="John Goldhamer" userId="aee21b4521b5e3d7" providerId="LiveId" clId="{62DCCB6F-67DB-4678-B366-0D33D478225A}" dt="2026-02-21T15:12:59.253" v="2023" actId="20577"/>
          <ac:spMkLst>
            <pc:docMk/>
            <pc:sldMk cId="3469285708" sldId="266"/>
            <ac:spMk id="3" creationId="{00000000-0000-0000-0000-000000000000}"/>
          </ac:spMkLst>
        </pc:spChg>
      </pc:sldChg>
      <pc:sldChg chg="modSp mod">
        <pc:chgData name="John Goldhamer" userId="aee21b4521b5e3d7" providerId="LiveId" clId="{62DCCB6F-67DB-4678-B366-0D33D478225A}" dt="2026-02-26T16:21:03.938" v="4444" actId="20577"/>
        <pc:sldMkLst>
          <pc:docMk/>
          <pc:sldMk cId="2114080159" sldId="267"/>
        </pc:sldMkLst>
        <pc:spChg chg="mod">
          <ac:chgData name="John Goldhamer" userId="aee21b4521b5e3d7" providerId="LiveId" clId="{62DCCB6F-67DB-4678-B366-0D33D478225A}" dt="2026-02-26T16:21:03.938" v="4444" actId="20577"/>
          <ac:spMkLst>
            <pc:docMk/>
            <pc:sldMk cId="2114080159" sldId="267"/>
            <ac:spMk id="3" creationId="{00000000-0000-0000-0000-000000000000}"/>
          </ac:spMkLst>
        </pc:spChg>
      </pc:sldChg>
      <pc:sldChg chg="modSp mod">
        <pc:chgData name="John Goldhamer" userId="aee21b4521b5e3d7" providerId="LiveId" clId="{62DCCB6F-67DB-4678-B366-0D33D478225A}" dt="2026-02-26T16:21:27.452" v="4448" actId="6549"/>
        <pc:sldMkLst>
          <pc:docMk/>
          <pc:sldMk cId="1551098820" sldId="268"/>
        </pc:sldMkLst>
        <pc:spChg chg="mod">
          <ac:chgData name="John Goldhamer" userId="aee21b4521b5e3d7" providerId="LiveId" clId="{62DCCB6F-67DB-4678-B366-0D33D478225A}" dt="2026-02-26T16:21:27.452" v="4448" actId="6549"/>
          <ac:spMkLst>
            <pc:docMk/>
            <pc:sldMk cId="1551098820" sldId="268"/>
            <ac:spMk id="3" creationId="{00000000-0000-0000-0000-000000000000}"/>
          </ac:spMkLst>
        </pc:spChg>
        <pc:picChg chg="mod">
          <ac:chgData name="John Goldhamer" userId="aee21b4521b5e3d7" providerId="LiveId" clId="{62DCCB6F-67DB-4678-B366-0D33D478225A}" dt="2026-02-20T22:41:01.788" v="433" actId="1076"/>
          <ac:picMkLst>
            <pc:docMk/>
            <pc:sldMk cId="1551098820" sldId="268"/>
            <ac:picMk id="7" creationId="{6343BB66-0394-B82F-52A7-EEFAAE78B982}"/>
          </ac:picMkLst>
        </pc:picChg>
      </pc:sldChg>
      <pc:sldChg chg="modSp mod">
        <pc:chgData name="John Goldhamer" userId="aee21b4521b5e3d7" providerId="LiveId" clId="{62DCCB6F-67DB-4678-B366-0D33D478225A}" dt="2026-02-26T16:21:10.483" v="4445" actId="6549"/>
        <pc:sldMkLst>
          <pc:docMk/>
          <pc:sldMk cId="3398035453" sldId="269"/>
        </pc:sldMkLst>
        <pc:spChg chg="mod">
          <ac:chgData name="John Goldhamer" userId="aee21b4521b5e3d7" providerId="LiveId" clId="{62DCCB6F-67DB-4678-B366-0D33D478225A}" dt="2026-02-26T16:21:10.483" v="4445" actId="6549"/>
          <ac:spMkLst>
            <pc:docMk/>
            <pc:sldMk cId="3398035453" sldId="269"/>
            <ac:spMk id="3" creationId="{00000000-0000-0000-0000-000000000000}"/>
          </ac:spMkLst>
        </pc:spChg>
      </pc:sldChg>
      <pc:sldChg chg="modSp mod">
        <pc:chgData name="John Goldhamer" userId="aee21b4521b5e3d7" providerId="LiveId" clId="{62DCCB6F-67DB-4678-B366-0D33D478225A}" dt="2026-02-26T16:21:15.966" v="4446" actId="6549"/>
        <pc:sldMkLst>
          <pc:docMk/>
          <pc:sldMk cId="3477782781" sldId="270"/>
        </pc:sldMkLst>
        <pc:spChg chg="mod">
          <ac:chgData name="John Goldhamer" userId="aee21b4521b5e3d7" providerId="LiveId" clId="{62DCCB6F-67DB-4678-B366-0D33D478225A}" dt="2026-02-26T16:21:15.966" v="4446" actId="6549"/>
          <ac:spMkLst>
            <pc:docMk/>
            <pc:sldMk cId="3477782781" sldId="270"/>
            <ac:spMk id="3" creationId="{00000000-0000-0000-0000-000000000000}"/>
          </ac:spMkLst>
        </pc:spChg>
      </pc:sldChg>
      <pc:sldChg chg="modSp mod">
        <pc:chgData name="John Goldhamer" userId="aee21b4521b5e3d7" providerId="LiveId" clId="{62DCCB6F-67DB-4678-B366-0D33D478225A}" dt="2026-02-26T16:21:34.963" v="4449" actId="6549"/>
        <pc:sldMkLst>
          <pc:docMk/>
          <pc:sldMk cId="2255631866" sldId="271"/>
        </pc:sldMkLst>
        <pc:spChg chg="mod">
          <ac:chgData name="John Goldhamer" userId="aee21b4521b5e3d7" providerId="LiveId" clId="{62DCCB6F-67DB-4678-B366-0D33D478225A}" dt="2026-02-26T16:21:34.963" v="4449" actId="6549"/>
          <ac:spMkLst>
            <pc:docMk/>
            <pc:sldMk cId="2255631866" sldId="271"/>
            <ac:spMk id="3" creationId="{00000000-0000-0000-0000-000000000000}"/>
          </ac:spMkLst>
        </pc:spChg>
      </pc:sldChg>
      <pc:sldChg chg="addSp delSp modSp mod">
        <pc:chgData name="John Goldhamer" userId="aee21b4521b5e3d7" providerId="LiveId" clId="{62DCCB6F-67DB-4678-B366-0D33D478225A}" dt="2026-02-21T17:58:07.053" v="4429"/>
        <pc:sldMkLst>
          <pc:docMk/>
          <pc:sldMk cId="2840501365" sldId="273"/>
        </pc:sldMkLst>
        <pc:spChg chg="mod">
          <ac:chgData name="John Goldhamer" userId="aee21b4521b5e3d7" providerId="LiveId" clId="{62DCCB6F-67DB-4678-B366-0D33D478225A}" dt="2026-02-21T00:21:39.004" v="1349" actId="6549"/>
          <ac:spMkLst>
            <pc:docMk/>
            <pc:sldMk cId="2840501365" sldId="273"/>
            <ac:spMk id="2" creationId="{00000000-0000-0000-0000-000000000000}"/>
          </ac:spMkLst>
        </pc:spChg>
        <pc:spChg chg="mod">
          <ac:chgData name="John Goldhamer" userId="aee21b4521b5e3d7" providerId="LiveId" clId="{62DCCB6F-67DB-4678-B366-0D33D478225A}" dt="2026-02-21T00:21:32.208" v="1345" actId="6549"/>
          <ac:spMkLst>
            <pc:docMk/>
            <pc:sldMk cId="2840501365" sldId="273"/>
            <ac:spMk id="3" creationId="{00000000-0000-0000-0000-000000000000}"/>
          </ac:spMkLst>
        </pc:spChg>
        <pc:picChg chg="add mod">
          <ac:chgData name="John Goldhamer" userId="aee21b4521b5e3d7" providerId="LiveId" clId="{62DCCB6F-67DB-4678-B366-0D33D478225A}" dt="2026-02-21T17:58:07.053" v="4429"/>
          <ac:picMkLst>
            <pc:docMk/>
            <pc:sldMk cId="2840501365" sldId="273"/>
            <ac:picMk id="5" creationId="{6ED97D2B-9225-4AAC-09BA-14679C3C6F2E}"/>
          </ac:picMkLst>
        </pc:picChg>
      </pc:sldChg>
      <pc:sldChg chg="modSp mod">
        <pc:chgData name="John Goldhamer" userId="aee21b4521b5e3d7" providerId="LiveId" clId="{62DCCB6F-67DB-4678-B366-0D33D478225A}" dt="2026-02-21T16:26:05.011" v="4200" actId="255"/>
        <pc:sldMkLst>
          <pc:docMk/>
          <pc:sldMk cId="2518095650" sldId="274"/>
        </pc:sldMkLst>
        <pc:spChg chg="mod">
          <ac:chgData name="John Goldhamer" userId="aee21b4521b5e3d7" providerId="LiveId" clId="{62DCCB6F-67DB-4678-B366-0D33D478225A}" dt="2026-02-21T00:31:20.429" v="1383" actId="6549"/>
          <ac:spMkLst>
            <pc:docMk/>
            <pc:sldMk cId="2518095650" sldId="274"/>
            <ac:spMk id="2" creationId="{00000000-0000-0000-0000-000000000000}"/>
          </ac:spMkLst>
        </pc:spChg>
        <pc:spChg chg="mod">
          <ac:chgData name="John Goldhamer" userId="aee21b4521b5e3d7" providerId="LiveId" clId="{62DCCB6F-67DB-4678-B366-0D33D478225A}" dt="2026-02-21T16:26:05.011" v="4200" actId="255"/>
          <ac:spMkLst>
            <pc:docMk/>
            <pc:sldMk cId="2518095650" sldId="274"/>
            <ac:spMk id="3" creationId="{00000000-0000-0000-0000-000000000000}"/>
          </ac:spMkLst>
        </pc:spChg>
      </pc:sldChg>
      <pc:sldChg chg="modSp mod">
        <pc:chgData name="John Goldhamer" userId="aee21b4521b5e3d7" providerId="LiveId" clId="{62DCCB6F-67DB-4678-B366-0D33D478225A}" dt="2026-02-21T00:41:51.212" v="1569" actId="20577"/>
        <pc:sldMkLst>
          <pc:docMk/>
          <pc:sldMk cId="1562695213" sldId="275"/>
        </pc:sldMkLst>
        <pc:spChg chg="mod">
          <ac:chgData name="John Goldhamer" userId="aee21b4521b5e3d7" providerId="LiveId" clId="{62DCCB6F-67DB-4678-B366-0D33D478225A}" dt="2026-02-21T00:31:36.229" v="1388" actId="20577"/>
          <ac:spMkLst>
            <pc:docMk/>
            <pc:sldMk cId="1562695213" sldId="275"/>
            <ac:spMk id="2" creationId="{00000000-0000-0000-0000-000000000000}"/>
          </ac:spMkLst>
        </pc:spChg>
        <pc:spChg chg="mod">
          <ac:chgData name="John Goldhamer" userId="aee21b4521b5e3d7" providerId="LiveId" clId="{62DCCB6F-67DB-4678-B366-0D33D478225A}" dt="2026-02-21T00:41:51.212" v="1569" actId="20577"/>
          <ac:spMkLst>
            <pc:docMk/>
            <pc:sldMk cId="1562695213" sldId="275"/>
            <ac:spMk id="3" creationId="{00000000-0000-0000-0000-000000000000}"/>
          </ac:spMkLst>
        </pc:spChg>
      </pc:sldChg>
      <pc:sldChg chg="modSp mod">
        <pc:chgData name="John Goldhamer" userId="aee21b4521b5e3d7" providerId="LiveId" clId="{62DCCB6F-67DB-4678-B366-0D33D478225A}" dt="2026-02-21T17:39:10.126" v="4398" actId="6549"/>
        <pc:sldMkLst>
          <pc:docMk/>
          <pc:sldMk cId="2623734012" sldId="276"/>
        </pc:sldMkLst>
        <pc:spChg chg="mod">
          <ac:chgData name="John Goldhamer" userId="aee21b4521b5e3d7" providerId="LiveId" clId="{62DCCB6F-67DB-4678-B366-0D33D478225A}" dt="2026-02-21T17:39:10.126" v="4398" actId="6549"/>
          <ac:spMkLst>
            <pc:docMk/>
            <pc:sldMk cId="2623734012" sldId="276"/>
            <ac:spMk id="2" creationId="{00000000-0000-0000-0000-000000000000}"/>
          </ac:spMkLst>
        </pc:spChg>
        <pc:spChg chg="mod">
          <ac:chgData name="John Goldhamer" userId="aee21b4521b5e3d7" providerId="LiveId" clId="{62DCCB6F-67DB-4678-B366-0D33D478225A}" dt="2026-02-21T00:44:12.607" v="1574" actId="255"/>
          <ac:spMkLst>
            <pc:docMk/>
            <pc:sldMk cId="2623734012" sldId="276"/>
            <ac:spMk id="3" creationId="{00000000-0000-0000-0000-000000000000}"/>
          </ac:spMkLst>
        </pc:spChg>
      </pc:sldChg>
      <pc:sldChg chg="modSp mod">
        <pc:chgData name="John Goldhamer" userId="aee21b4521b5e3d7" providerId="LiveId" clId="{62DCCB6F-67DB-4678-B366-0D33D478225A}" dt="2026-02-21T15:03:08.905" v="1681"/>
        <pc:sldMkLst>
          <pc:docMk/>
          <pc:sldMk cId="1235792700" sldId="278"/>
        </pc:sldMkLst>
        <pc:spChg chg="mod">
          <ac:chgData name="John Goldhamer" userId="aee21b4521b5e3d7" providerId="LiveId" clId="{62DCCB6F-67DB-4678-B366-0D33D478225A}" dt="2026-02-21T15:03:08.905" v="1681"/>
          <ac:spMkLst>
            <pc:docMk/>
            <pc:sldMk cId="1235792700" sldId="278"/>
            <ac:spMk id="3" creationId="{00000000-0000-0000-0000-000000000000}"/>
          </ac:spMkLst>
        </pc:spChg>
      </pc:sldChg>
      <pc:sldChg chg="modSp mod">
        <pc:chgData name="John Goldhamer" userId="aee21b4521b5e3d7" providerId="LiveId" clId="{62DCCB6F-67DB-4678-B366-0D33D478225A}" dt="2026-02-21T17:38:35.391" v="4390" actId="6549"/>
        <pc:sldMkLst>
          <pc:docMk/>
          <pc:sldMk cId="1878629787" sldId="284"/>
        </pc:sldMkLst>
        <pc:spChg chg="mod">
          <ac:chgData name="John Goldhamer" userId="aee21b4521b5e3d7" providerId="LiveId" clId="{62DCCB6F-67DB-4678-B366-0D33D478225A}" dt="2026-02-21T14:58:48.839" v="1624"/>
          <ac:spMkLst>
            <pc:docMk/>
            <pc:sldMk cId="1878629787" sldId="284"/>
            <ac:spMk id="3" creationId="{00000000-0000-0000-0000-000000000000}"/>
          </ac:spMkLst>
        </pc:spChg>
        <pc:spChg chg="mod">
          <ac:chgData name="John Goldhamer" userId="aee21b4521b5e3d7" providerId="LiveId" clId="{62DCCB6F-67DB-4678-B366-0D33D478225A}" dt="2026-02-21T17:38:35.391" v="4390" actId="6549"/>
          <ac:spMkLst>
            <pc:docMk/>
            <pc:sldMk cId="1878629787" sldId="284"/>
            <ac:spMk id="5" creationId="{00000000-0000-0000-0000-000000000000}"/>
          </ac:spMkLst>
        </pc:spChg>
      </pc:sldChg>
      <pc:sldChg chg="modSp mod">
        <pc:chgData name="John Goldhamer" userId="aee21b4521b5e3d7" providerId="LiveId" clId="{62DCCB6F-67DB-4678-B366-0D33D478225A}" dt="2026-02-21T15:04:49.246" v="1689" actId="113"/>
        <pc:sldMkLst>
          <pc:docMk/>
          <pc:sldMk cId="2022939479" sldId="285"/>
        </pc:sldMkLst>
        <pc:spChg chg="mod">
          <ac:chgData name="John Goldhamer" userId="aee21b4521b5e3d7" providerId="LiveId" clId="{62DCCB6F-67DB-4678-B366-0D33D478225A}" dt="2026-02-21T15:04:49.246" v="1689" actId="113"/>
          <ac:spMkLst>
            <pc:docMk/>
            <pc:sldMk cId="2022939479" sldId="285"/>
            <ac:spMk id="3" creationId="{00000000-0000-0000-0000-000000000000}"/>
          </ac:spMkLst>
        </pc:spChg>
      </pc:sldChg>
      <pc:sldChg chg="modSp mod">
        <pc:chgData name="John Goldhamer" userId="aee21b4521b5e3d7" providerId="LiveId" clId="{62DCCB6F-67DB-4678-B366-0D33D478225A}" dt="2026-02-21T15:04:37.665" v="1688" actId="113"/>
        <pc:sldMkLst>
          <pc:docMk/>
          <pc:sldMk cId="304830460" sldId="292"/>
        </pc:sldMkLst>
        <pc:spChg chg="mod">
          <ac:chgData name="John Goldhamer" userId="aee21b4521b5e3d7" providerId="LiveId" clId="{62DCCB6F-67DB-4678-B366-0D33D478225A}" dt="2026-02-21T15:04:37.665" v="1688" actId="113"/>
          <ac:spMkLst>
            <pc:docMk/>
            <pc:sldMk cId="304830460" sldId="292"/>
            <ac:spMk id="5" creationId="{00000000-0000-0000-0000-000000000000}"/>
          </ac:spMkLst>
        </pc:spChg>
      </pc:sldChg>
      <pc:sldChg chg="modSp mod">
        <pc:chgData name="John Goldhamer" userId="aee21b4521b5e3d7" providerId="LiveId" clId="{62DCCB6F-67DB-4678-B366-0D33D478225A}" dt="2026-02-21T17:39:29.493" v="4406" actId="6549"/>
        <pc:sldMkLst>
          <pc:docMk/>
          <pc:sldMk cId="137060762" sldId="293"/>
        </pc:sldMkLst>
        <pc:spChg chg="mod">
          <ac:chgData name="John Goldhamer" userId="aee21b4521b5e3d7" providerId="LiveId" clId="{62DCCB6F-67DB-4678-B366-0D33D478225A}" dt="2026-02-21T17:39:29.493" v="4406" actId="6549"/>
          <ac:spMkLst>
            <pc:docMk/>
            <pc:sldMk cId="137060762" sldId="293"/>
            <ac:spMk id="2" creationId="{00000000-0000-0000-0000-000000000000}"/>
          </ac:spMkLst>
        </pc:spChg>
        <pc:spChg chg="mod">
          <ac:chgData name="John Goldhamer" userId="aee21b4521b5e3d7" providerId="LiveId" clId="{62DCCB6F-67DB-4678-B366-0D33D478225A}" dt="2026-02-21T00:53:01.385" v="1612" actId="255"/>
          <ac:spMkLst>
            <pc:docMk/>
            <pc:sldMk cId="137060762" sldId="293"/>
            <ac:spMk id="3" creationId="{00000000-0000-0000-0000-000000000000}"/>
          </ac:spMkLst>
        </pc:spChg>
      </pc:sldChg>
      <pc:sldChg chg="modSp mod">
        <pc:chgData name="John Goldhamer" userId="aee21b4521b5e3d7" providerId="LiveId" clId="{62DCCB6F-67DB-4678-B366-0D33D478225A}" dt="2026-02-20T22:36:07.334" v="391" actId="113"/>
        <pc:sldMkLst>
          <pc:docMk/>
          <pc:sldMk cId="2978218611" sldId="297"/>
        </pc:sldMkLst>
        <pc:spChg chg="mod">
          <ac:chgData name="John Goldhamer" userId="aee21b4521b5e3d7" providerId="LiveId" clId="{62DCCB6F-67DB-4678-B366-0D33D478225A}" dt="2026-02-20T22:36:07.334" v="391" actId="113"/>
          <ac:spMkLst>
            <pc:docMk/>
            <pc:sldMk cId="2978218611" sldId="297"/>
            <ac:spMk id="3" creationId="{00000000-0000-0000-0000-000000000000}"/>
          </ac:spMkLst>
        </pc:spChg>
      </pc:sldChg>
      <pc:sldChg chg="addSp modSp mod">
        <pc:chgData name="John Goldhamer" userId="aee21b4521b5e3d7" providerId="LiveId" clId="{62DCCB6F-67DB-4678-B366-0D33D478225A}" dt="2026-02-21T00:20:52.786" v="1341" actId="20577"/>
        <pc:sldMkLst>
          <pc:docMk/>
          <pc:sldMk cId="953547873" sldId="299"/>
        </pc:sldMkLst>
        <pc:spChg chg="mod">
          <ac:chgData name="John Goldhamer" userId="aee21b4521b5e3d7" providerId="LiveId" clId="{62DCCB6F-67DB-4678-B366-0D33D478225A}" dt="2026-02-21T00:08:09.197" v="1173" actId="6549"/>
          <ac:spMkLst>
            <pc:docMk/>
            <pc:sldMk cId="953547873" sldId="299"/>
            <ac:spMk id="2" creationId="{00000000-0000-0000-0000-000000000000}"/>
          </ac:spMkLst>
        </pc:spChg>
        <pc:spChg chg="mod">
          <ac:chgData name="John Goldhamer" userId="aee21b4521b5e3d7" providerId="LiveId" clId="{62DCCB6F-67DB-4678-B366-0D33D478225A}" dt="2026-02-21T00:20:52.786" v="1341" actId="20577"/>
          <ac:spMkLst>
            <pc:docMk/>
            <pc:sldMk cId="953547873" sldId="299"/>
            <ac:spMk id="3" creationId="{00000000-0000-0000-0000-000000000000}"/>
          </ac:spMkLst>
        </pc:spChg>
      </pc:sldChg>
      <pc:sldChg chg="modSp mod">
        <pc:chgData name="John Goldhamer" userId="aee21b4521b5e3d7" providerId="LiveId" clId="{62DCCB6F-67DB-4678-B366-0D33D478225A}" dt="2026-02-21T18:06:36.993" v="4430" actId="6549"/>
        <pc:sldMkLst>
          <pc:docMk/>
          <pc:sldMk cId="646004097" sldId="300"/>
        </pc:sldMkLst>
        <pc:spChg chg="mod">
          <ac:chgData name="John Goldhamer" userId="aee21b4521b5e3d7" providerId="LiveId" clId="{62DCCB6F-67DB-4678-B366-0D33D478225A}" dt="2026-02-21T17:38:15.046" v="4378" actId="6549"/>
          <ac:spMkLst>
            <pc:docMk/>
            <pc:sldMk cId="646004097" sldId="300"/>
            <ac:spMk id="2" creationId="{00000000-0000-0000-0000-000000000000}"/>
          </ac:spMkLst>
        </pc:spChg>
        <pc:spChg chg="mod">
          <ac:chgData name="John Goldhamer" userId="aee21b4521b5e3d7" providerId="LiveId" clId="{62DCCB6F-67DB-4678-B366-0D33D478225A}" dt="2026-02-21T18:06:36.993" v="4430" actId="6549"/>
          <ac:spMkLst>
            <pc:docMk/>
            <pc:sldMk cId="646004097" sldId="300"/>
            <ac:spMk id="3" creationId="{00000000-0000-0000-0000-000000000000}"/>
          </ac:spMkLst>
        </pc:spChg>
      </pc:sldChg>
      <pc:sldChg chg="modSp mod">
        <pc:chgData name="John Goldhamer" userId="aee21b4521b5e3d7" providerId="LiveId" clId="{62DCCB6F-67DB-4678-B366-0D33D478225A}" dt="2026-02-21T18:28:06.151" v="4439" actId="6549"/>
        <pc:sldMkLst>
          <pc:docMk/>
          <pc:sldMk cId="227342756" sldId="301"/>
        </pc:sldMkLst>
        <pc:spChg chg="mod">
          <ac:chgData name="John Goldhamer" userId="aee21b4521b5e3d7" providerId="LiveId" clId="{62DCCB6F-67DB-4678-B366-0D33D478225A}" dt="2026-02-21T17:38:22.310" v="4382" actId="6549"/>
          <ac:spMkLst>
            <pc:docMk/>
            <pc:sldMk cId="227342756" sldId="301"/>
            <ac:spMk id="2" creationId="{00000000-0000-0000-0000-000000000000}"/>
          </ac:spMkLst>
        </pc:spChg>
        <pc:spChg chg="mod">
          <ac:chgData name="John Goldhamer" userId="aee21b4521b5e3d7" providerId="LiveId" clId="{62DCCB6F-67DB-4678-B366-0D33D478225A}" dt="2026-02-21T18:28:06.151" v="4439" actId="6549"/>
          <ac:spMkLst>
            <pc:docMk/>
            <pc:sldMk cId="227342756" sldId="301"/>
            <ac:spMk id="3" creationId="{00000000-0000-0000-0000-000000000000}"/>
          </ac:spMkLst>
        </pc:spChg>
      </pc:sldChg>
      <pc:sldChg chg="addSp delSp modSp mod">
        <pc:chgData name="John Goldhamer" userId="aee21b4521b5e3d7" providerId="LiveId" clId="{62DCCB6F-67DB-4678-B366-0D33D478225A}" dt="2026-02-21T17:21:37.363" v="4350" actId="1076"/>
        <pc:sldMkLst>
          <pc:docMk/>
          <pc:sldMk cId="2058106320" sldId="303"/>
        </pc:sldMkLst>
        <pc:spChg chg="mod">
          <ac:chgData name="John Goldhamer" userId="aee21b4521b5e3d7" providerId="LiveId" clId="{62DCCB6F-67DB-4678-B366-0D33D478225A}" dt="2026-02-21T17:20:54.676" v="4344" actId="14100"/>
          <ac:spMkLst>
            <pc:docMk/>
            <pc:sldMk cId="2058106320" sldId="303"/>
            <ac:spMk id="3" creationId="{00000000-0000-0000-0000-000000000000}"/>
          </ac:spMkLst>
        </pc:spChg>
        <pc:picChg chg="add mod modCrop">
          <ac:chgData name="John Goldhamer" userId="aee21b4521b5e3d7" providerId="LiveId" clId="{62DCCB6F-67DB-4678-B366-0D33D478225A}" dt="2026-02-21T17:21:37.363" v="4350" actId="1076"/>
          <ac:picMkLst>
            <pc:docMk/>
            <pc:sldMk cId="2058106320" sldId="303"/>
            <ac:picMk id="6" creationId="{E7C4B98E-28F0-D054-8CD2-BCBB3B6DBC87}"/>
          </ac:picMkLst>
        </pc:picChg>
      </pc:sldChg>
      <pc:sldChg chg="modSp mod">
        <pc:chgData name="John Goldhamer" userId="aee21b4521b5e3d7" providerId="LiveId" clId="{62DCCB6F-67DB-4678-B366-0D33D478225A}" dt="2026-02-26T16:21:41.810" v="4450" actId="6549"/>
        <pc:sldMkLst>
          <pc:docMk/>
          <pc:sldMk cId="1177170167" sldId="305"/>
        </pc:sldMkLst>
        <pc:spChg chg="mod">
          <ac:chgData name="John Goldhamer" userId="aee21b4521b5e3d7" providerId="LiveId" clId="{62DCCB6F-67DB-4678-B366-0D33D478225A}" dt="2026-02-26T16:21:41.810" v="4450" actId="6549"/>
          <ac:spMkLst>
            <pc:docMk/>
            <pc:sldMk cId="1177170167" sldId="305"/>
            <ac:spMk id="3" creationId="{00000000-0000-0000-0000-000000000000}"/>
          </ac:spMkLst>
        </pc:spChg>
      </pc:sldChg>
      <pc:sldChg chg="modSp mod">
        <pc:chgData name="John Goldhamer" userId="aee21b4521b5e3d7" providerId="LiveId" clId="{62DCCB6F-67DB-4678-B366-0D33D478225A}" dt="2026-02-21T00:42:05.963" v="1573" actId="6549"/>
        <pc:sldMkLst>
          <pc:docMk/>
          <pc:sldMk cId="1462254511" sldId="306"/>
        </pc:sldMkLst>
        <pc:spChg chg="mod">
          <ac:chgData name="John Goldhamer" userId="aee21b4521b5e3d7" providerId="LiveId" clId="{62DCCB6F-67DB-4678-B366-0D33D478225A}" dt="2026-02-21T00:42:05.963" v="1573" actId="6549"/>
          <ac:spMkLst>
            <pc:docMk/>
            <pc:sldMk cId="1462254511" sldId="306"/>
            <ac:spMk id="2" creationId="{00000000-0000-0000-0000-000000000000}"/>
          </ac:spMkLst>
        </pc:spChg>
      </pc:sldChg>
      <pc:sldChg chg="modSp mod">
        <pc:chgData name="John Goldhamer" userId="aee21b4521b5e3d7" providerId="LiveId" clId="{62DCCB6F-67DB-4678-B366-0D33D478225A}" dt="2026-02-21T15:08:58.315" v="1843" actId="255"/>
        <pc:sldMkLst>
          <pc:docMk/>
          <pc:sldMk cId="2520158212" sldId="307"/>
        </pc:sldMkLst>
        <pc:spChg chg="mod">
          <ac:chgData name="John Goldhamer" userId="aee21b4521b5e3d7" providerId="LiveId" clId="{62DCCB6F-67DB-4678-B366-0D33D478225A}" dt="2026-02-21T15:08:58.315" v="1843" actId="255"/>
          <ac:spMkLst>
            <pc:docMk/>
            <pc:sldMk cId="2520158212" sldId="307"/>
            <ac:spMk id="5" creationId="{00000000-0000-0000-0000-000000000000}"/>
          </ac:spMkLst>
        </pc:spChg>
      </pc:sldChg>
      <pc:sldChg chg="modSp mod">
        <pc:chgData name="John Goldhamer" userId="aee21b4521b5e3d7" providerId="LiveId" clId="{62DCCB6F-67DB-4678-B366-0D33D478225A}" dt="2026-02-20T22:37:00.476" v="395"/>
        <pc:sldMkLst>
          <pc:docMk/>
          <pc:sldMk cId="2990924990" sldId="308"/>
        </pc:sldMkLst>
        <pc:spChg chg="mod">
          <ac:chgData name="John Goldhamer" userId="aee21b4521b5e3d7" providerId="LiveId" clId="{62DCCB6F-67DB-4678-B366-0D33D478225A}" dt="2026-02-20T21:39:51.755" v="12" actId="6549"/>
          <ac:spMkLst>
            <pc:docMk/>
            <pc:sldMk cId="2990924990" sldId="308"/>
            <ac:spMk id="2" creationId="{00000000-0000-0000-0000-000000000000}"/>
          </ac:spMkLst>
        </pc:spChg>
        <pc:spChg chg="mod">
          <ac:chgData name="John Goldhamer" userId="aee21b4521b5e3d7" providerId="LiveId" clId="{62DCCB6F-67DB-4678-B366-0D33D478225A}" dt="2026-02-20T22:37:00.476" v="395"/>
          <ac:spMkLst>
            <pc:docMk/>
            <pc:sldMk cId="2990924990" sldId="308"/>
            <ac:spMk id="3" creationId="{00000000-0000-0000-0000-000000000000}"/>
          </ac:spMkLst>
        </pc:spChg>
      </pc:sldChg>
      <pc:sldChg chg="modSp mod">
        <pc:chgData name="John Goldhamer" userId="aee21b4521b5e3d7" providerId="LiveId" clId="{62DCCB6F-67DB-4678-B366-0D33D478225A}" dt="2026-02-26T16:20:55.326" v="4441" actId="6549"/>
        <pc:sldMkLst>
          <pc:docMk/>
          <pc:sldMk cId="3671207915" sldId="310"/>
        </pc:sldMkLst>
        <pc:spChg chg="mod">
          <ac:chgData name="John Goldhamer" userId="aee21b4521b5e3d7" providerId="LiveId" clId="{62DCCB6F-67DB-4678-B366-0D33D478225A}" dt="2026-02-26T16:20:55.326" v="4441" actId="6549"/>
          <ac:spMkLst>
            <pc:docMk/>
            <pc:sldMk cId="3671207915" sldId="310"/>
            <ac:spMk id="3" creationId="{00000000-0000-0000-0000-000000000000}"/>
          </ac:spMkLst>
        </pc:spChg>
      </pc:sldChg>
      <pc:sldChg chg="modSp mod">
        <pc:chgData name="John Goldhamer" userId="aee21b4521b5e3d7" providerId="LiveId" clId="{62DCCB6F-67DB-4678-B366-0D33D478225A}" dt="2026-02-21T18:27:32.346" v="4436"/>
        <pc:sldMkLst>
          <pc:docMk/>
          <pc:sldMk cId="1854143679" sldId="311"/>
        </pc:sldMkLst>
        <pc:spChg chg="mod">
          <ac:chgData name="John Goldhamer" userId="aee21b4521b5e3d7" providerId="LiveId" clId="{62DCCB6F-67DB-4678-B366-0D33D478225A}" dt="2026-02-21T18:27:32.346" v="4436"/>
          <ac:spMkLst>
            <pc:docMk/>
            <pc:sldMk cId="1854143679" sldId="311"/>
            <ac:spMk id="3" creationId="{00000000-0000-0000-0000-000000000000}"/>
          </ac:spMkLst>
        </pc:spChg>
      </pc:sldChg>
      <pc:sldChg chg="modSp mod">
        <pc:chgData name="John Goldhamer" userId="aee21b4521b5e3d7" providerId="LiveId" clId="{62DCCB6F-67DB-4678-B366-0D33D478225A}" dt="2026-02-21T15:32:46.838" v="2486" actId="6549"/>
        <pc:sldMkLst>
          <pc:docMk/>
          <pc:sldMk cId="2136018571" sldId="312"/>
        </pc:sldMkLst>
        <pc:spChg chg="mod">
          <ac:chgData name="John Goldhamer" userId="aee21b4521b5e3d7" providerId="LiveId" clId="{62DCCB6F-67DB-4678-B366-0D33D478225A}" dt="2026-02-21T15:32:46.838" v="2486" actId="6549"/>
          <ac:spMkLst>
            <pc:docMk/>
            <pc:sldMk cId="2136018571" sldId="312"/>
            <ac:spMk id="3" creationId="{00000000-0000-0000-0000-000000000000}"/>
          </ac:spMkLst>
        </pc:spChg>
      </pc:sldChg>
      <pc:sldChg chg="addSp delSp modSp mod">
        <pc:chgData name="John Goldhamer" userId="aee21b4521b5e3d7" providerId="LiveId" clId="{62DCCB6F-67DB-4678-B366-0D33D478225A}" dt="2026-02-21T17:39:03.045" v="4394" actId="6549"/>
        <pc:sldMkLst>
          <pc:docMk/>
          <pc:sldMk cId="1445242012" sldId="314"/>
        </pc:sldMkLst>
        <pc:spChg chg="mod">
          <ac:chgData name="John Goldhamer" userId="aee21b4521b5e3d7" providerId="LiveId" clId="{62DCCB6F-67DB-4678-B366-0D33D478225A}" dt="2026-02-21T17:39:03.045" v="4394" actId="6549"/>
          <ac:spMkLst>
            <pc:docMk/>
            <pc:sldMk cId="1445242012" sldId="314"/>
            <ac:spMk id="2" creationId="{00000000-0000-0000-0000-000000000000}"/>
          </ac:spMkLst>
        </pc:spChg>
        <pc:spChg chg="mod">
          <ac:chgData name="John Goldhamer" userId="aee21b4521b5e3d7" providerId="LiveId" clId="{62DCCB6F-67DB-4678-B366-0D33D478225A}" dt="2026-02-21T15:42:01.208" v="2535" actId="6549"/>
          <ac:spMkLst>
            <pc:docMk/>
            <pc:sldMk cId="1445242012" sldId="314"/>
            <ac:spMk id="3" creationId="{00000000-0000-0000-0000-000000000000}"/>
          </ac:spMkLst>
        </pc:spChg>
        <pc:picChg chg="add mod modCrop">
          <ac:chgData name="John Goldhamer" userId="aee21b4521b5e3d7" providerId="LiveId" clId="{62DCCB6F-67DB-4678-B366-0D33D478225A}" dt="2026-02-21T15:39:42.536" v="2527" actId="1076"/>
          <ac:picMkLst>
            <pc:docMk/>
            <pc:sldMk cId="1445242012" sldId="314"/>
            <ac:picMk id="7" creationId="{F746E845-0F87-051C-A87D-DE3A185965B1}"/>
          </ac:picMkLst>
        </pc:picChg>
        <pc:picChg chg="mod">
          <ac:chgData name="John Goldhamer" userId="aee21b4521b5e3d7" providerId="LiveId" clId="{62DCCB6F-67DB-4678-B366-0D33D478225A}" dt="2026-02-21T15:40:09.331" v="2528" actId="1076"/>
          <ac:picMkLst>
            <pc:docMk/>
            <pc:sldMk cId="1445242012" sldId="314"/>
            <ac:picMk id="8" creationId="{607AD7E6-3683-7CA7-6FEB-90FDDCE2C848}"/>
          </ac:picMkLst>
        </pc:picChg>
      </pc:sldChg>
      <pc:sldChg chg="addSp delSp modSp mod">
        <pc:chgData name="John Goldhamer" userId="aee21b4521b5e3d7" providerId="LiveId" clId="{62DCCB6F-67DB-4678-B366-0D33D478225A}" dt="2026-02-20T23:23:59.868" v="667" actId="1076"/>
        <pc:sldMkLst>
          <pc:docMk/>
          <pc:sldMk cId="695686555" sldId="324"/>
        </pc:sldMkLst>
        <pc:spChg chg="mod">
          <ac:chgData name="John Goldhamer" userId="aee21b4521b5e3d7" providerId="LiveId" clId="{62DCCB6F-67DB-4678-B366-0D33D478225A}" dt="2026-02-20T23:20:46.665" v="638" actId="6549"/>
          <ac:spMkLst>
            <pc:docMk/>
            <pc:sldMk cId="695686555" sldId="324"/>
            <ac:spMk id="2" creationId="{00000000-0000-0000-0000-000000000000}"/>
          </ac:spMkLst>
        </pc:spChg>
        <pc:spChg chg="mod">
          <ac:chgData name="John Goldhamer" userId="aee21b4521b5e3d7" providerId="LiveId" clId="{62DCCB6F-67DB-4678-B366-0D33D478225A}" dt="2026-02-20T23:22:05.930" v="646" actId="20577"/>
          <ac:spMkLst>
            <pc:docMk/>
            <pc:sldMk cId="695686555" sldId="324"/>
            <ac:spMk id="3" creationId="{00000000-0000-0000-0000-000000000000}"/>
          </ac:spMkLst>
        </pc:spChg>
        <pc:picChg chg="add mod modCrop">
          <ac:chgData name="John Goldhamer" userId="aee21b4521b5e3d7" providerId="LiveId" clId="{62DCCB6F-67DB-4678-B366-0D33D478225A}" dt="2026-02-20T23:23:59.868" v="667" actId="1076"/>
          <ac:picMkLst>
            <pc:docMk/>
            <pc:sldMk cId="695686555" sldId="324"/>
            <ac:picMk id="8" creationId="{3F66C6A3-C3BB-EA39-1E91-8840BC88CD08}"/>
          </ac:picMkLst>
        </pc:picChg>
        <pc:picChg chg="add mod modCrop">
          <ac:chgData name="John Goldhamer" userId="aee21b4521b5e3d7" providerId="LiveId" clId="{62DCCB6F-67DB-4678-B366-0D33D478225A}" dt="2026-02-20T23:23:46.281" v="666" actId="732"/>
          <ac:picMkLst>
            <pc:docMk/>
            <pc:sldMk cId="695686555" sldId="324"/>
            <ac:picMk id="10" creationId="{1BBD5DDE-C21E-6EA3-9B7B-A2C8BDEF38D3}"/>
          </ac:picMkLst>
        </pc:picChg>
      </pc:sldChg>
      <pc:sldChg chg="modSp mod">
        <pc:chgData name="John Goldhamer" userId="aee21b4521b5e3d7" providerId="LiveId" clId="{62DCCB6F-67DB-4678-B366-0D33D478225A}" dt="2026-02-21T16:20:22.390" v="3894" actId="6549"/>
        <pc:sldMkLst>
          <pc:docMk/>
          <pc:sldMk cId="781119317" sldId="325"/>
        </pc:sldMkLst>
        <pc:spChg chg="mod">
          <ac:chgData name="John Goldhamer" userId="aee21b4521b5e3d7" providerId="LiveId" clId="{62DCCB6F-67DB-4678-B366-0D33D478225A}" dt="2026-02-20T23:24:30.900" v="671" actId="6549"/>
          <ac:spMkLst>
            <pc:docMk/>
            <pc:sldMk cId="781119317" sldId="325"/>
            <ac:spMk id="2" creationId="{00000000-0000-0000-0000-000000000000}"/>
          </ac:spMkLst>
        </pc:spChg>
        <pc:spChg chg="mod">
          <ac:chgData name="John Goldhamer" userId="aee21b4521b5e3d7" providerId="LiveId" clId="{62DCCB6F-67DB-4678-B366-0D33D478225A}" dt="2026-02-21T16:20:22.390" v="3894" actId="6549"/>
          <ac:spMkLst>
            <pc:docMk/>
            <pc:sldMk cId="781119317" sldId="325"/>
            <ac:spMk id="3" creationId="{00000000-0000-0000-0000-000000000000}"/>
          </ac:spMkLst>
        </pc:spChg>
      </pc:sldChg>
      <pc:sldChg chg="modSp mod">
        <pc:chgData name="John Goldhamer" userId="aee21b4521b5e3d7" providerId="LiveId" clId="{62DCCB6F-67DB-4678-B366-0D33D478225A}" dt="2026-02-21T17:38:28.360" v="4386" actId="6549"/>
        <pc:sldMkLst>
          <pc:docMk/>
          <pc:sldMk cId="871523814" sldId="326"/>
        </pc:sldMkLst>
        <pc:spChg chg="mod">
          <ac:chgData name="John Goldhamer" userId="aee21b4521b5e3d7" providerId="LiveId" clId="{62DCCB6F-67DB-4678-B366-0D33D478225A}" dt="2026-02-21T17:38:28.360" v="4386" actId="6549"/>
          <ac:spMkLst>
            <pc:docMk/>
            <pc:sldMk cId="871523814" sldId="326"/>
            <ac:spMk id="2" creationId="{00000000-0000-0000-0000-000000000000}"/>
          </ac:spMkLst>
        </pc:spChg>
        <pc:spChg chg="mod">
          <ac:chgData name="John Goldhamer" userId="aee21b4521b5e3d7" providerId="LiveId" clId="{62DCCB6F-67DB-4678-B366-0D33D478225A}" dt="2026-02-21T16:34:55.032" v="4296" actId="255"/>
          <ac:spMkLst>
            <pc:docMk/>
            <pc:sldMk cId="871523814" sldId="326"/>
            <ac:spMk id="3" creationId="{00000000-0000-0000-0000-000000000000}"/>
          </ac:spMkLst>
        </pc:spChg>
      </pc:sldChg>
      <pc:sldChg chg="addSp modSp mod">
        <pc:chgData name="John Goldhamer" userId="aee21b4521b5e3d7" providerId="LiveId" clId="{62DCCB6F-67DB-4678-B366-0D33D478225A}" dt="2026-02-21T16:11:18.249" v="3709" actId="20577"/>
        <pc:sldMkLst>
          <pc:docMk/>
          <pc:sldMk cId="131208226" sldId="327"/>
        </pc:sldMkLst>
        <pc:spChg chg="mod">
          <ac:chgData name="John Goldhamer" userId="aee21b4521b5e3d7" providerId="LiveId" clId="{62DCCB6F-67DB-4678-B366-0D33D478225A}" dt="2026-02-20T22:09:19.533" v="222" actId="6549"/>
          <ac:spMkLst>
            <pc:docMk/>
            <pc:sldMk cId="131208226" sldId="327"/>
            <ac:spMk id="2" creationId="{00000000-0000-0000-0000-000000000000}"/>
          </ac:spMkLst>
        </pc:spChg>
        <pc:spChg chg="mod">
          <ac:chgData name="John Goldhamer" userId="aee21b4521b5e3d7" providerId="LiveId" clId="{62DCCB6F-67DB-4678-B366-0D33D478225A}" dt="2026-02-21T16:11:18.249" v="3709" actId="20577"/>
          <ac:spMkLst>
            <pc:docMk/>
            <pc:sldMk cId="131208226" sldId="327"/>
            <ac:spMk id="3" creationId="{00000000-0000-0000-0000-000000000000}"/>
          </ac:spMkLst>
        </pc:spChg>
      </pc:sldChg>
      <pc:sldChg chg="modSp mod">
        <pc:chgData name="John Goldhamer" userId="aee21b4521b5e3d7" providerId="LiveId" clId="{62DCCB6F-67DB-4678-B366-0D33D478225A}" dt="2026-02-21T16:15:17.224" v="3761" actId="20577"/>
        <pc:sldMkLst>
          <pc:docMk/>
          <pc:sldMk cId="3978551407" sldId="328"/>
        </pc:sldMkLst>
        <pc:spChg chg="mod">
          <ac:chgData name="John Goldhamer" userId="aee21b4521b5e3d7" providerId="LiveId" clId="{62DCCB6F-67DB-4678-B366-0D33D478225A}" dt="2026-02-20T22:19:25.113" v="291" actId="6549"/>
          <ac:spMkLst>
            <pc:docMk/>
            <pc:sldMk cId="3978551407" sldId="328"/>
            <ac:spMk id="2" creationId="{00000000-0000-0000-0000-000000000000}"/>
          </ac:spMkLst>
        </pc:spChg>
        <pc:spChg chg="mod">
          <ac:chgData name="John Goldhamer" userId="aee21b4521b5e3d7" providerId="LiveId" clId="{62DCCB6F-67DB-4678-B366-0D33D478225A}" dt="2026-02-21T16:15:17.224" v="3761" actId="20577"/>
          <ac:spMkLst>
            <pc:docMk/>
            <pc:sldMk cId="3978551407" sldId="328"/>
            <ac:spMk id="3" creationId="{00000000-0000-0000-0000-000000000000}"/>
          </ac:spMkLst>
        </pc:spChg>
      </pc:sldChg>
      <pc:sldChg chg="modSp mod">
        <pc:chgData name="John Goldhamer" userId="aee21b4521b5e3d7" providerId="LiveId" clId="{62DCCB6F-67DB-4678-B366-0D33D478225A}" dt="2026-02-21T17:39:20.049" v="4402" actId="6549"/>
        <pc:sldMkLst>
          <pc:docMk/>
          <pc:sldMk cId="1039383825" sldId="329"/>
        </pc:sldMkLst>
        <pc:spChg chg="mod">
          <ac:chgData name="John Goldhamer" userId="aee21b4521b5e3d7" providerId="LiveId" clId="{62DCCB6F-67DB-4678-B366-0D33D478225A}" dt="2026-02-21T17:39:20.049" v="4402" actId="6549"/>
          <ac:spMkLst>
            <pc:docMk/>
            <pc:sldMk cId="1039383825" sldId="329"/>
            <ac:spMk id="2" creationId="{00000000-0000-0000-0000-000000000000}"/>
          </ac:spMkLst>
        </pc:spChg>
        <pc:spChg chg="mod">
          <ac:chgData name="John Goldhamer" userId="aee21b4521b5e3d7" providerId="LiveId" clId="{62DCCB6F-67DB-4678-B366-0D33D478225A}" dt="2026-02-21T16:17:54.209" v="3823"/>
          <ac:spMkLst>
            <pc:docMk/>
            <pc:sldMk cId="1039383825" sldId="329"/>
            <ac:spMk id="3" creationId="{00000000-0000-0000-0000-000000000000}"/>
          </ac:spMkLst>
        </pc:spChg>
      </pc:sldChg>
      <pc:sldChg chg="addSp delSp modSp mod">
        <pc:chgData name="John Goldhamer" userId="aee21b4521b5e3d7" providerId="LiveId" clId="{62DCCB6F-67DB-4678-B366-0D33D478225A}" dt="2026-02-20T22:52:37.409" v="513" actId="115"/>
        <pc:sldMkLst>
          <pc:docMk/>
          <pc:sldMk cId="2320453532" sldId="330"/>
        </pc:sldMkLst>
        <pc:spChg chg="mod">
          <ac:chgData name="John Goldhamer" userId="aee21b4521b5e3d7" providerId="LiveId" clId="{62DCCB6F-67DB-4678-B366-0D33D478225A}" dt="2026-02-20T22:25:30.535" v="384" actId="6549"/>
          <ac:spMkLst>
            <pc:docMk/>
            <pc:sldMk cId="2320453532" sldId="330"/>
            <ac:spMk id="2" creationId="{00000000-0000-0000-0000-000000000000}"/>
          </ac:spMkLst>
        </pc:spChg>
        <pc:spChg chg="mod">
          <ac:chgData name="John Goldhamer" userId="aee21b4521b5e3d7" providerId="LiveId" clId="{62DCCB6F-67DB-4678-B366-0D33D478225A}" dt="2026-02-20T22:52:37.409" v="513" actId="115"/>
          <ac:spMkLst>
            <pc:docMk/>
            <pc:sldMk cId="2320453532" sldId="330"/>
            <ac:spMk id="3" creationId="{00000000-0000-0000-0000-000000000000}"/>
          </ac:spMkLst>
        </pc:spChg>
        <pc:picChg chg="add mod modCrop">
          <ac:chgData name="John Goldhamer" userId="aee21b4521b5e3d7" providerId="LiveId" clId="{62DCCB6F-67DB-4678-B366-0D33D478225A}" dt="2026-02-20T22:52:02.484" v="508" actId="14100"/>
          <ac:picMkLst>
            <pc:docMk/>
            <pc:sldMk cId="2320453532" sldId="330"/>
            <ac:picMk id="6" creationId="{35C53F2A-415F-C22E-747A-98766D040941}"/>
          </ac:picMkLst>
        </pc:picChg>
        <pc:picChg chg="add mod modCrop">
          <ac:chgData name="John Goldhamer" userId="aee21b4521b5e3d7" providerId="LiveId" clId="{62DCCB6F-67DB-4678-B366-0D33D478225A}" dt="2026-02-20T22:52:25.176" v="511" actId="1076"/>
          <ac:picMkLst>
            <pc:docMk/>
            <pc:sldMk cId="2320453532" sldId="330"/>
            <ac:picMk id="8" creationId="{CD2D99C2-3881-23D8-E4D6-F68A2388E7DD}"/>
          </ac:picMkLst>
        </pc:picChg>
      </pc:sldChg>
      <pc:sldChg chg="modSp mod">
        <pc:chgData name="John Goldhamer" userId="aee21b4521b5e3d7" providerId="LiveId" clId="{62DCCB6F-67DB-4678-B366-0D33D478225A}" dt="2026-02-21T15:23:25.351" v="2187" actId="115"/>
        <pc:sldMkLst>
          <pc:docMk/>
          <pc:sldMk cId="1235331725" sldId="331"/>
        </pc:sldMkLst>
        <pc:spChg chg="mod">
          <ac:chgData name="John Goldhamer" userId="aee21b4521b5e3d7" providerId="LiveId" clId="{62DCCB6F-67DB-4678-B366-0D33D478225A}" dt="2026-02-21T15:23:25.351" v="2187" actId="115"/>
          <ac:spMkLst>
            <pc:docMk/>
            <pc:sldMk cId="1235331725" sldId="331"/>
            <ac:spMk id="3" creationId="{00000000-0000-0000-0000-000000000000}"/>
          </ac:spMkLst>
        </pc:spChg>
      </pc:sldChg>
      <pc:sldChg chg="modSp mod">
        <pc:chgData name="John Goldhamer" userId="aee21b4521b5e3d7" providerId="LiveId" clId="{62DCCB6F-67DB-4678-B366-0D33D478225A}" dt="2026-02-20T22:41:49.335" v="437"/>
        <pc:sldMkLst>
          <pc:docMk/>
          <pc:sldMk cId="3269121940" sldId="332"/>
        </pc:sldMkLst>
        <pc:spChg chg="mod">
          <ac:chgData name="John Goldhamer" userId="aee21b4521b5e3d7" providerId="LiveId" clId="{62DCCB6F-67DB-4678-B366-0D33D478225A}" dt="2026-02-20T22:41:49.335" v="437"/>
          <ac:spMkLst>
            <pc:docMk/>
            <pc:sldMk cId="3269121940" sldId="332"/>
            <ac:spMk id="3" creationId="{00000000-0000-0000-0000-000000000000}"/>
          </ac:spMkLst>
        </pc:spChg>
      </pc:sldChg>
      <pc:sldChg chg="modSp mod">
        <pc:chgData name="John Goldhamer" userId="aee21b4521b5e3d7" providerId="LiveId" clId="{62DCCB6F-67DB-4678-B366-0D33D478225A}" dt="2026-02-21T15:47:56.438" v="2676" actId="20577"/>
        <pc:sldMkLst>
          <pc:docMk/>
          <pc:sldMk cId="1316030620" sldId="333"/>
        </pc:sldMkLst>
        <pc:spChg chg="mod">
          <ac:chgData name="John Goldhamer" userId="aee21b4521b5e3d7" providerId="LiveId" clId="{62DCCB6F-67DB-4678-B366-0D33D478225A}" dt="2026-02-21T15:47:56.438" v="2676" actId="20577"/>
          <ac:spMkLst>
            <pc:docMk/>
            <pc:sldMk cId="1316030620" sldId="333"/>
            <ac:spMk id="3" creationId="{00000000-0000-0000-0000-000000000000}"/>
          </ac:spMkLst>
        </pc:spChg>
      </pc:sldChg>
      <pc:sldChg chg="addSp delSp modSp mod">
        <pc:chgData name="John Goldhamer" userId="aee21b4521b5e3d7" providerId="LiveId" clId="{62DCCB6F-67DB-4678-B366-0D33D478225A}" dt="2026-02-21T00:06:56.197" v="1166" actId="20577"/>
        <pc:sldMkLst>
          <pc:docMk/>
          <pc:sldMk cId="889275677" sldId="334"/>
        </pc:sldMkLst>
        <pc:spChg chg="mod">
          <ac:chgData name="John Goldhamer" userId="aee21b4521b5e3d7" providerId="LiveId" clId="{62DCCB6F-67DB-4678-B366-0D33D478225A}" dt="2026-02-21T00:06:38.438" v="1162" actId="6549"/>
          <ac:spMkLst>
            <pc:docMk/>
            <pc:sldMk cId="889275677" sldId="334"/>
            <ac:spMk id="2" creationId="{00000000-0000-0000-0000-000000000000}"/>
          </ac:spMkLst>
        </pc:spChg>
        <pc:spChg chg="mod">
          <ac:chgData name="John Goldhamer" userId="aee21b4521b5e3d7" providerId="LiveId" clId="{62DCCB6F-67DB-4678-B366-0D33D478225A}" dt="2026-02-21T00:06:56.197" v="1166" actId="20577"/>
          <ac:spMkLst>
            <pc:docMk/>
            <pc:sldMk cId="889275677" sldId="334"/>
            <ac:spMk id="3" creationId="{00000000-0000-0000-0000-000000000000}"/>
          </ac:spMkLst>
        </pc:spChg>
        <pc:picChg chg="add mod modCrop">
          <ac:chgData name="John Goldhamer" userId="aee21b4521b5e3d7" providerId="LiveId" clId="{62DCCB6F-67DB-4678-B366-0D33D478225A}" dt="2026-02-21T00:06:02.195" v="1157" actId="1076"/>
          <ac:picMkLst>
            <pc:docMk/>
            <pc:sldMk cId="889275677" sldId="334"/>
            <ac:picMk id="6" creationId="{F29CE218-6188-37E2-816A-DA0B27153CBD}"/>
          </ac:picMkLst>
        </pc:picChg>
        <pc:picChg chg="add mod modCrop">
          <ac:chgData name="John Goldhamer" userId="aee21b4521b5e3d7" providerId="LiveId" clId="{62DCCB6F-67DB-4678-B366-0D33D478225A}" dt="2026-02-21T00:05:58.287" v="1156" actId="1076"/>
          <ac:picMkLst>
            <pc:docMk/>
            <pc:sldMk cId="889275677" sldId="334"/>
            <ac:picMk id="8" creationId="{4FD82B10-DEDD-CEE1-CE2C-911D14FAD0CD}"/>
          </ac:picMkLst>
        </pc:picChg>
      </pc:sldChg>
      <pc:sldChg chg="modSp mod ord">
        <pc:chgData name="John Goldhamer" userId="aee21b4521b5e3d7" providerId="LiveId" clId="{62DCCB6F-67DB-4678-B366-0D33D478225A}" dt="2026-02-21T15:22:43.495" v="2175" actId="20578"/>
        <pc:sldMkLst>
          <pc:docMk/>
          <pc:sldMk cId="2353621029" sldId="336"/>
        </pc:sldMkLst>
        <pc:spChg chg="mod">
          <ac:chgData name="John Goldhamer" userId="aee21b4521b5e3d7" providerId="LiveId" clId="{62DCCB6F-67DB-4678-B366-0D33D478225A}" dt="2026-02-20T22:00:36.544" v="130" actId="1076"/>
          <ac:spMkLst>
            <pc:docMk/>
            <pc:sldMk cId="2353621029" sldId="336"/>
            <ac:spMk id="2" creationId="{2E60DE18-08DE-5730-2F58-BD5C9599B51D}"/>
          </ac:spMkLst>
        </pc:spChg>
        <pc:spChg chg="mod">
          <ac:chgData name="John Goldhamer" userId="aee21b4521b5e3d7" providerId="LiveId" clId="{62DCCB6F-67DB-4678-B366-0D33D478225A}" dt="2026-02-21T15:07:13.596" v="1731"/>
          <ac:spMkLst>
            <pc:docMk/>
            <pc:sldMk cId="2353621029" sldId="336"/>
            <ac:spMk id="3" creationId="{146DCF2A-0246-9DB3-E21D-0C149FED7FC6}"/>
          </ac:spMkLst>
        </pc:spChg>
        <pc:spChg chg="mod">
          <ac:chgData name="John Goldhamer" userId="aee21b4521b5e3d7" providerId="LiveId" clId="{62DCCB6F-67DB-4678-B366-0D33D478225A}" dt="2026-02-20T21:43:22.260" v="57" actId="1076"/>
          <ac:spMkLst>
            <pc:docMk/>
            <pc:sldMk cId="2353621029" sldId="336"/>
            <ac:spMk id="6" creationId="{B2C2E86B-47F2-6F21-3724-CBE19968F6F4}"/>
          </ac:spMkLst>
        </pc:spChg>
      </pc:sldChg>
      <pc:sldChg chg="addSp delSp modSp new mod ord">
        <pc:chgData name="John Goldhamer" userId="aee21b4521b5e3d7" providerId="LiveId" clId="{62DCCB6F-67DB-4678-B366-0D33D478225A}" dt="2026-02-20T22:37:18.361" v="397" actId="113"/>
        <pc:sldMkLst>
          <pc:docMk/>
          <pc:sldMk cId="990874803" sldId="337"/>
        </pc:sldMkLst>
        <pc:spChg chg="mod">
          <ac:chgData name="John Goldhamer" userId="aee21b4521b5e3d7" providerId="LiveId" clId="{62DCCB6F-67DB-4678-B366-0D33D478225A}" dt="2026-02-20T21:59:34.400" v="129" actId="1076"/>
          <ac:spMkLst>
            <pc:docMk/>
            <pc:sldMk cId="990874803" sldId="337"/>
            <ac:spMk id="2" creationId="{9449C4B6-1CDB-699E-6840-19C1DC501AE6}"/>
          </ac:spMkLst>
        </pc:spChg>
        <pc:spChg chg="mod">
          <ac:chgData name="John Goldhamer" userId="aee21b4521b5e3d7" providerId="LiveId" clId="{62DCCB6F-67DB-4678-B366-0D33D478225A}" dt="2026-02-20T22:37:18.361" v="397" actId="113"/>
          <ac:spMkLst>
            <pc:docMk/>
            <pc:sldMk cId="990874803" sldId="337"/>
            <ac:spMk id="3" creationId="{CDBDEDF6-F1B2-02B5-C39F-ABEEBA903873}"/>
          </ac:spMkLst>
        </pc:spChg>
        <pc:spChg chg="mod">
          <ac:chgData name="John Goldhamer" userId="aee21b4521b5e3d7" providerId="LiveId" clId="{62DCCB6F-67DB-4678-B366-0D33D478225A}" dt="2026-02-20T21:41:41.913" v="48" actId="20577"/>
          <ac:spMkLst>
            <pc:docMk/>
            <pc:sldMk cId="990874803" sldId="337"/>
            <ac:spMk id="4" creationId="{D7C6AE9E-7BF9-D183-9C25-2F2C3019C352}"/>
          </ac:spMkLst>
        </pc:spChg>
        <pc:picChg chg="add mod modCrop">
          <ac:chgData name="John Goldhamer" userId="aee21b4521b5e3d7" providerId="LiveId" clId="{62DCCB6F-67DB-4678-B366-0D33D478225A}" dt="2026-02-20T21:56:19.977" v="126" actId="1076"/>
          <ac:picMkLst>
            <pc:docMk/>
            <pc:sldMk cId="990874803" sldId="337"/>
            <ac:picMk id="7" creationId="{7FAA1DFB-2B05-0D22-688C-0FF627AFAA77}"/>
          </ac:picMkLst>
        </pc:picChg>
        <pc:picChg chg="add mod modCrop">
          <ac:chgData name="John Goldhamer" userId="aee21b4521b5e3d7" providerId="LiveId" clId="{62DCCB6F-67DB-4678-B366-0D33D478225A}" dt="2026-02-20T21:56:16.186" v="125" actId="1076"/>
          <ac:picMkLst>
            <pc:docMk/>
            <pc:sldMk cId="990874803" sldId="337"/>
            <ac:picMk id="9" creationId="{8435FB10-2EAC-3E88-6994-CEFD5901CD9D}"/>
          </ac:picMkLst>
        </pc:picChg>
        <pc:picChg chg="add mod modCrop">
          <ac:chgData name="John Goldhamer" userId="aee21b4521b5e3d7" providerId="LiveId" clId="{62DCCB6F-67DB-4678-B366-0D33D478225A}" dt="2026-02-20T21:56:14.120" v="124" actId="1076"/>
          <ac:picMkLst>
            <pc:docMk/>
            <pc:sldMk cId="990874803" sldId="337"/>
            <ac:picMk id="11" creationId="{4EC1EDE4-CFE1-A0C5-6FA9-881A78E9D27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457" tIns="47228" rIns="94457" bIns="47228"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457" tIns="47228" rIns="94457" bIns="47228" rtlCol="0"/>
          <a:lstStyle>
            <a:lvl1pPr algn="r">
              <a:defRPr sz="1200"/>
            </a:lvl1pPr>
          </a:lstStyle>
          <a:p>
            <a:fld id="{555DD666-3923-4FE0-8E75-B02DBD59B91C}" type="datetimeFigureOut">
              <a:rPr lang="en-US" smtClean="0"/>
              <a:t>2/26/2026</a:t>
            </a:fld>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457" tIns="47228" rIns="94457" bIns="47228"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457" tIns="47228" rIns="94457" bIns="472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457" tIns="47228" rIns="94457" bIns="4722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457" tIns="47228" rIns="94457" bIns="47228" rtlCol="0" anchor="b"/>
          <a:lstStyle>
            <a:lvl1pPr algn="r">
              <a:defRPr sz="1200"/>
            </a:lvl1pPr>
          </a:lstStyle>
          <a:p>
            <a:fld id="{5AD9AC43-354D-41DE-985A-5118C6D34FA5}" type="slidenum">
              <a:rPr lang="en-US" smtClean="0"/>
              <a:t>‹#›</a:t>
            </a:fld>
            <a:endParaRPr lang="en-US" dirty="0"/>
          </a:p>
        </p:txBody>
      </p:sp>
    </p:spTree>
    <p:extLst>
      <p:ext uri="{BB962C8B-B14F-4D97-AF65-F5344CB8AC3E}">
        <p14:creationId xmlns:p14="http://schemas.microsoft.com/office/powerpoint/2010/main" val="3620128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D9AC43-354D-41DE-985A-5118C6D34FA5}" type="slidenum">
              <a:rPr lang="en-US" smtClean="0"/>
              <a:t>1</a:t>
            </a:fld>
            <a:endParaRPr lang="en-US" dirty="0"/>
          </a:p>
        </p:txBody>
      </p:sp>
    </p:spTree>
    <p:extLst>
      <p:ext uri="{BB962C8B-B14F-4D97-AF65-F5344CB8AC3E}">
        <p14:creationId xmlns:p14="http://schemas.microsoft.com/office/powerpoint/2010/main" val="3590485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AC29FD-8B0E-4AAD-8D4F-27FBA0B9B0F5}" type="datetime1">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1292361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3A3991-3316-482B-AB92-F3A41D5A80D5}" type="datetime1">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148529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753387-D57C-4353-A753-E019798DF2CC}" type="datetime1">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953135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61C61-C9FD-45FC-AD96-0E76EFB99A89}" type="datetime1">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103285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8897D1-0338-447D-BD40-8663CC82A8AA}" type="datetime1">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138428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476FE0-B5CE-4FA4-AD01-D994B89D1D44}" type="datetime1">
              <a:rPr lang="en-US" smtClean="0"/>
              <a:t>2/26/2026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2219795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1AD416-6DDB-4169-8F51-D478E95AC07D}" type="datetime1">
              <a:rPr lang="en-US" smtClean="0"/>
              <a:t>2/26/2026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586803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AA1B38-B177-4A8E-BF76-88928ACEBF4C}" type="datetime1">
              <a:rPr lang="en-US" smtClean="0"/>
              <a:t>2/26/2026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417783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AD3BD-1B25-491A-9D45-F6D28D3A0B4A}" type="datetime1">
              <a:rPr lang="en-US" smtClean="0"/>
              <a:t>2/26/2026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821705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5D4FEF-D6A8-4CF1-97F1-371A92945E5D}" type="datetime1">
              <a:rPr lang="en-US" smtClean="0"/>
              <a:t>2/26/2026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795165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FBA2E2-0001-465F-A875-22DAA7369DAA}" type="datetime1">
              <a:rPr lang="en-US" smtClean="0"/>
              <a:t>2/26/2026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461894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5B175-0731-4C3B-992D-3525060F2840}" type="datetime1">
              <a:rPr lang="en-US" smtClean="0"/>
              <a:t>2/26/2026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0C7B1-09E1-4780-88D9-9F486AEC4F9F}" type="slidenum">
              <a:rPr lang="en-US" smtClean="0"/>
              <a:t>‹#›</a:t>
            </a:fld>
            <a:endParaRPr lang="en-US" dirty="0"/>
          </a:p>
        </p:txBody>
      </p:sp>
    </p:spTree>
    <p:extLst>
      <p:ext uri="{BB962C8B-B14F-4D97-AF65-F5344CB8AC3E}">
        <p14:creationId xmlns:p14="http://schemas.microsoft.com/office/powerpoint/2010/main" val="2147083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tax.virginia.gov/free-file" TargetMode="External"/><Relationship Id="rId2" Type="http://schemas.openxmlformats.org/officeDocument/2006/relationships/hyperlink" Target="https://www.irs.gov/e-file-providers/free-file-fillable-form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johngoldhamer.com/" TargetMode="External"/><Relationship Id="rId2" Type="http://schemas.openxmlformats.org/officeDocument/2006/relationships/hyperlink" Target="https://www.irs.gov/pub/irs-pdf/p523.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satruck.org/Home/DonationValueGuide" TargetMode="External"/><Relationship Id="rId2" Type="http://schemas.openxmlformats.org/officeDocument/2006/relationships/hyperlink" Target="https://apps.irs.gov/app/eos/"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irs.gov/pub/irs-pdf/i1040sca.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irs.gov/W4App"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hsacenter.com/what-is-an-hsa/qualified-medical-expenses"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2" Type="http://schemas.openxmlformats.org/officeDocument/2006/relationships/hyperlink" Target="https://fsastore.com/"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501ctrust.org/unemployment-tax-exemption-for-501c3s-explained/" TargetMode="External"/><Relationship Id="rId2" Type="http://schemas.openxmlformats.org/officeDocument/2006/relationships/hyperlink" Target="https://www.irs.gov/charities-non-profits/exempt-organizations-what-are-employment-taxes" TargetMode="External"/><Relationship Id="rId1" Type="http://schemas.openxmlformats.org/officeDocument/2006/relationships/slideLayout" Target="../slideLayouts/slideLayout2.xml"/><Relationship Id="rId4" Type="http://schemas.openxmlformats.org/officeDocument/2006/relationships/hyperlink" Target="https://law.lis.virginia.gov/vacode/title60.2/chapter2/section60.2-213"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John.Goldhamer@gmail.com" TargetMode="External"/><Relationship Id="rId2" Type="http://schemas.openxmlformats.org/officeDocument/2006/relationships/hyperlink" Target="https://thestoryexchange.org/25-funny-one-liners-about-taxes" TargetMode="External"/><Relationship Id="rId1" Type="http://schemas.openxmlformats.org/officeDocument/2006/relationships/slideLayout" Target="../slideLayouts/slideLayout2.xml"/><Relationship Id="rId5" Type="http://schemas.openxmlformats.org/officeDocument/2006/relationships/hyperlink" Target="http://www.johngoldhamer.com/" TargetMode="External"/><Relationship Id="rId4" Type="http://schemas.openxmlformats.org/officeDocument/2006/relationships/hyperlink" Target="http://www.linkedin.com/in/JohnGoldhamer"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johngoldhamer.com/" TargetMode="External"/><Relationship Id="rId2" Type="http://schemas.openxmlformats.org/officeDocument/2006/relationships/hyperlink" Target="http://www.linkedin.com/in/JohnGoldhamer"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johngoldhamer.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johngoldhamer.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7800" y="4313612"/>
            <a:ext cx="6400800" cy="2153334"/>
          </a:xfrm>
        </p:spPr>
        <p:txBody>
          <a:bodyPr>
            <a:noAutofit/>
          </a:bodyPr>
          <a:lstStyle/>
          <a:p>
            <a:r>
              <a:rPr lang="en-US" sz="2100" dirty="0">
                <a:solidFill>
                  <a:schemeClr val="tx1"/>
                </a:solidFill>
              </a:rPr>
              <a:t>John B. Goldhamer, is essentially a Retired Tax Lawyer and Authored Tax Law Expert, reviews the                             2025 U.S. Individual Income Tax Forms published by the Internal Revenue Service (IRS) and makes suggestions. </a:t>
            </a:r>
          </a:p>
          <a:p>
            <a:r>
              <a:rPr lang="en-US" sz="2100" dirty="0">
                <a:solidFill>
                  <a:schemeClr val="tx1"/>
                </a:solidFill>
              </a:rPr>
              <a:t>He humorously says, </a:t>
            </a:r>
          </a:p>
          <a:p>
            <a:r>
              <a:rPr lang="en-US" sz="2100" dirty="0">
                <a:solidFill>
                  <a:schemeClr val="tx1"/>
                </a:solidFill>
              </a:rPr>
              <a:t>"</a:t>
            </a:r>
            <a:r>
              <a:rPr lang="en-US" sz="2100" i="1" dirty="0">
                <a:solidFill>
                  <a:schemeClr val="tx1"/>
                </a:solidFill>
              </a:rPr>
              <a:t>I can Hammer out any Problem!"</a:t>
            </a:r>
            <a:r>
              <a:rPr lang="en-US" sz="2100" dirty="0">
                <a:solidFill>
                  <a:schemeClr val="tx1"/>
                </a:solidFill>
              </a:rPr>
              <a:t> </a:t>
            </a:r>
            <a:endParaRPr lang="en-US" sz="2100" u="sng" dirty="0">
              <a:solidFill>
                <a:schemeClr val="tx1"/>
              </a:solidFill>
            </a:endParaRPr>
          </a:p>
        </p:txBody>
      </p:sp>
      <p:sp>
        <p:nvSpPr>
          <p:cNvPr id="5" name="Slide Number Placeholder 4"/>
          <p:cNvSpPr>
            <a:spLocks noGrp="1"/>
          </p:cNvSpPr>
          <p:nvPr>
            <p:ph type="sldNum" sz="quarter" idx="12"/>
          </p:nvPr>
        </p:nvSpPr>
        <p:spPr/>
        <p:txBody>
          <a:bodyPr/>
          <a:lstStyle/>
          <a:p>
            <a:fld id="{DE70C7B1-09E1-4780-88D9-9F486AEC4F9F}" type="slidenum">
              <a:rPr lang="en-US" smtClean="0"/>
              <a:pPr/>
              <a:t>1</a:t>
            </a:fld>
            <a:endParaRPr lang="en-US" dirty="0"/>
          </a:p>
          <a:p>
            <a:r>
              <a:rPr lang="en-US" u="sng" dirty="0"/>
              <a:t>JohnGoldhamer.com</a:t>
            </a:r>
            <a:endParaRPr lang="en-US" dirty="0"/>
          </a:p>
        </p:txBody>
      </p:sp>
      <p:sp>
        <p:nvSpPr>
          <p:cNvPr id="9" name="Title 1"/>
          <p:cNvSpPr txBox="1">
            <a:spLocks/>
          </p:cNvSpPr>
          <p:nvPr/>
        </p:nvSpPr>
        <p:spPr>
          <a:xfrm>
            <a:off x="457200" y="304800"/>
            <a:ext cx="82296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u="sng" dirty="0"/>
              <a:t>2025 INDIVIDUAL INCOME TAX WORKSHOP</a:t>
            </a:r>
            <a:endParaRPr lang="en-US" sz="2700" dirty="0"/>
          </a:p>
        </p:txBody>
      </p:sp>
      <p:sp>
        <p:nvSpPr>
          <p:cNvPr id="12" name="Rectangle 11"/>
          <p:cNvSpPr/>
          <p:nvPr/>
        </p:nvSpPr>
        <p:spPr>
          <a:xfrm>
            <a:off x="1524000" y="4350954"/>
            <a:ext cx="6388893" cy="2126611"/>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8" name="Picture 7">
            <a:extLst>
              <a:ext uri="{FF2B5EF4-FFF2-40B4-BE49-F238E27FC236}">
                <a16:creationId xmlns:a16="http://schemas.microsoft.com/office/drawing/2014/main" id="{BD545E88-7605-8CD9-038C-46C6312C1C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79" t="3311" r="4699" b="1973"/>
          <a:stretch>
            <a:fillRect/>
          </a:stretch>
        </p:blipFill>
        <p:spPr bwMode="auto">
          <a:xfrm rot="20196464">
            <a:off x="1130328" y="1031787"/>
            <a:ext cx="2212210" cy="3011622"/>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EDA1A72E-322D-4745-A24A-8A18B39686DB}"/>
              </a:ext>
            </a:extLst>
          </p:cNvPr>
          <p:cNvPicPr>
            <a:picLocks noChangeAspect="1"/>
          </p:cNvPicPr>
          <p:nvPr/>
        </p:nvPicPr>
        <p:blipFill>
          <a:blip r:embed="rId4"/>
          <a:srcRect l="35030" t="21852" r="35355" b="10119"/>
          <a:stretch>
            <a:fillRect/>
          </a:stretch>
        </p:blipFill>
        <p:spPr>
          <a:xfrm rot="1703150">
            <a:off x="5663446" y="1084883"/>
            <a:ext cx="2259139" cy="2919010"/>
          </a:xfrm>
          <a:prstGeom prst="rect">
            <a:avLst/>
          </a:prstGeom>
        </p:spPr>
      </p:pic>
    </p:spTree>
    <p:extLst>
      <p:ext uri="{BB962C8B-B14F-4D97-AF65-F5344CB8AC3E}">
        <p14:creationId xmlns:p14="http://schemas.microsoft.com/office/powerpoint/2010/main" val="3753497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11162"/>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838199"/>
            <a:ext cx="8229600" cy="5948045"/>
          </a:xfrm>
        </p:spPr>
        <p:txBody>
          <a:bodyPr>
            <a:normAutofit lnSpcReduction="10000"/>
          </a:bodyPr>
          <a:lstStyle/>
          <a:p>
            <a:pPr marL="0" indent="0" algn="ctr" fontAlgn="base">
              <a:buNone/>
            </a:pPr>
            <a:r>
              <a:rPr lang="en-US" sz="2300" b="1" u="sng" dirty="0"/>
              <a:t>TAX SOFTWARE</a:t>
            </a:r>
          </a:p>
          <a:p>
            <a:pPr marL="0" indent="0" fontAlgn="base">
              <a:buNone/>
            </a:pPr>
            <a:r>
              <a:rPr lang="en-US" sz="2300" dirty="0"/>
              <a:t>Personally, I always recommend using </a:t>
            </a:r>
            <a:r>
              <a:rPr lang="en-US" sz="2300" i="1" u="sng" dirty="0"/>
              <a:t>Turbo Tax</a:t>
            </a:r>
            <a:r>
              <a:rPr lang="en-US" sz="2300" dirty="0"/>
              <a:t> or another Tax Software for complicated returns, which </a:t>
            </a:r>
            <a:r>
              <a:rPr lang="en-US" sz="2300" i="1" dirty="0"/>
              <a:t>will stay up to date </a:t>
            </a:r>
            <a:r>
              <a:rPr lang="en-US" sz="2300" dirty="0"/>
              <a:t>and know more specific rules than a Tax Attorney or CPA, who also use Tax Softwares to file their client’s returns.</a:t>
            </a:r>
          </a:p>
          <a:p>
            <a:pPr marL="0" indent="0" fontAlgn="base">
              <a:buNone/>
            </a:pPr>
            <a:r>
              <a:rPr lang="en-US" sz="2300" i="1" dirty="0"/>
              <a:t>Since 2017, with the </a:t>
            </a:r>
            <a:r>
              <a:rPr lang="en-US" sz="2300" i="1" u="sng" dirty="0"/>
              <a:t>Tax Cuts and Jobs Act</a:t>
            </a:r>
            <a:r>
              <a:rPr lang="en-US" sz="2300" i="1" dirty="0"/>
              <a:t> which nearly doubled the standard deduction, </a:t>
            </a:r>
            <a:r>
              <a:rPr lang="en-US" sz="2300" i="1" u="sng" dirty="0"/>
              <a:t>Most Taxpayers File a Standard Deduction</a:t>
            </a:r>
            <a:r>
              <a:rPr lang="en-US" sz="2300" i="1" dirty="0"/>
              <a:t> and </a:t>
            </a:r>
            <a:r>
              <a:rPr lang="en-US" sz="2300" i="1" u="sng" dirty="0"/>
              <a:t>Do</a:t>
            </a:r>
            <a:r>
              <a:rPr lang="en-US" sz="2300" i="1" dirty="0"/>
              <a:t> </a:t>
            </a:r>
            <a:r>
              <a:rPr lang="en-US" sz="2300" i="1" u="sng" dirty="0"/>
              <a:t>Not</a:t>
            </a:r>
            <a:r>
              <a:rPr lang="en-US" sz="2300" i="1" dirty="0"/>
              <a:t> </a:t>
            </a:r>
            <a:r>
              <a:rPr lang="en-US" sz="2300" i="1" u="sng" dirty="0"/>
              <a:t>Itemizing</a:t>
            </a:r>
            <a:r>
              <a:rPr lang="en-US" sz="2300" i="1" dirty="0"/>
              <a:t>, so many Taxpayers might not need to purchase Tax Software or pay for a Tax Service.</a:t>
            </a:r>
          </a:p>
          <a:p>
            <a:pPr marL="0" indent="0" fontAlgn="base">
              <a:buNone/>
            </a:pPr>
            <a:r>
              <a:rPr lang="en-US" sz="2300" dirty="0"/>
              <a:t>For 2025, the Standard Deduction increased due to inflation.</a:t>
            </a:r>
            <a:endParaRPr lang="en-US" sz="600" dirty="0"/>
          </a:p>
          <a:p>
            <a:pPr marL="0" indent="0" fontAlgn="base">
              <a:buNone/>
            </a:pPr>
            <a:r>
              <a:rPr lang="en-US" sz="2300" dirty="0"/>
              <a:t>The IRS has </a:t>
            </a:r>
            <a:r>
              <a:rPr lang="en-US" sz="2300" i="1" u="sng" dirty="0"/>
              <a:t>Free File Fillable Forms </a:t>
            </a:r>
            <a:r>
              <a:rPr lang="en-US" sz="2300" i="1" dirty="0"/>
              <a:t>for filing 2025 Individual Income Tax Returns.</a:t>
            </a:r>
          </a:p>
          <a:p>
            <a:pPr marL="0" indent="0" algn="ctr" fontAlgn="base">
              <a:buNone/>
            </a:pPr>
            <a:r>
              <a:rPr lang="en-US" sz="2300" i="1" dirty="0">
                <a:hlinkClick r:id="rId2"/>
              </a:rPr>
              <a:t>https://www.irs.gov/e-file-providers/free-file-fillable-forms</a:t>
            </a:r>
            <a:endParaRPr lang="en-US" sz="2300" i="1" dirty="0"/>
          </a:p>
          <a:p>
            <a:pPr marL="0" indent="0" fontAlgn="base">
              <a:buNone/>
            </a:pPr>
            <a:endParaRPr lang="en-US" sz="600" i="1" dirty="0"/>
          </a:p>
          <a:p>
            <a:pPr marL="0" indent="0" fontAlgn="base">
              <a:buNone/>
            </a:pPr>
            <a:r>
              <a:rPr lang="en-US" sz="2300" i="1" dirty="0"/>
              <a:t>Some State Individual Income Tax Returns are also free to file when completed online using the state’s website.</a:t>
            </a:r>
          </a:p>
          <a:p>
            <a:pPr marL="0" indent="0" fontAlgn="base">
              <a:buNone/>
            </a:pPr>
            <a:r>
              <a:rPr lang="en-US" sz="2300" dirty="0"/>
              <a:t>Virginia has </a:t>
            </a:r>
            <a:r>
              <a:rPr lang="en-US" sz="2200" dirty="0"/>
              <a:t>certain criteria</a:t>
            </a:r>
            <a:r>
              <a:rPr lang="en-US" sz="2200" i="1" dirty="0"/>
              <a:t>: </a:t>
            </a:r>
            <a:r>
              <a:rPr lang="en-US" sz="2300" i="1" dirty="0">
                <a:solidFill>
                  <a:srgbClr val="0000FF"/>
                </a:solidFill>
                <a:hlinkClick r:id="rId3">
                  <a:extLst>
                    <a:ext uri="{A12FA001-AC4F-418D-AE19-62706E023703}">
                      <ahyp:hlinkClr xmlns:ahyp="http://schemas.microsoft.com/office/drawing/2018/hyperlinkcolor" val="tx"/>
                    </a:ext>
                  </a:extLst>
                </a:hlinkClick>
              </a:rPr>
              <a:t>https://www.tax.virginia.gov/free-file</a:t>
            </a:r>
            <a:endParaRPr lang="en-US" sz="2800" dirty="0"/>
          </a:p>
        </p:txBody>
      </p:sp>
      <p:sp>
        <p:nvSpPr>
          <p:cNvPr id="4" name="Slide Number Placeholder 3"/>
          <p:cNvSpPr>
            <a:spLocks noGrp="1"/>
          </p:cNvSpPr>
          <p:nvPr>
            <p:ph type="sldNum" sz="quarter" idx="12"/>
          </p:nvPr>
        </p:nvSpPr>
        <p:spPr/>
        <p:txBody>
          <a:bodyPr/>
          <a:lstStyle/>
          <a:p>
            <a:fld id="{DE70C7B1-09E1-4780-88D9-9F486AEC4F9F}" type="slidenum">
              <a:rPr lang="en-US" smtClean="0"/>
              <a:t>10</a:t>
            </a:fld>
            <a:endParaRPr lang="en-US" dirty="0"/>
          </a:p>
          <a:p>
            <a:r>
              <a:rPr lang="en-US" u="sng" dirty="0"/>
              <a:t>JohnGoldhamer.com</a:t>
            </a:r>
            <a:endParaRPr lang="en-US" dirty="0"/>
          </a:p>
        </p:txBody>
      </p:sp>
    </p:spTree>
    <p:extLst>
      <p:ext uri="{BB962C8B-B14F-4D97-AF65-F5344CB8AC3E}">
        <p14:creationId xmlns:p14="http://schemas.microsoft.com/office/powerpoint/2010/main" val="2978218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838200"/>
            <a:ext cx="8229600" cy="5915024"/>
          </a:xfrm>
        </p:spPr>
        <p:txBody>
          <a:bodyPr>
            <a:normAutofit fontScale="92500"/>
          </a:bodyPr>
          <a:lstStyle/>
          <a:p>
            <a:pPr marL="0" indent="0" algn="ctr">
              <a:buNone/>
            </a:pPr>
            <a:r>
              <a:rPr lang="en-US" sz="2500" b="1" u="sng" dirty="0"/>
              <a:t>PAYCHECK STUB MATCHED TO W-2</a:t>
            </a:r>
            <a:endParaRPr lang="en-US" sz="2500" b="1"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u="sng" dirty="0"/>
          </a:p>
          <a:p>
            <a:pPr marL="0" indent="0">
              <a:buNone/>
            </a:pPr>
            <a:endParaRPr lang="en-US" sz="2000" u="sng" dirty="0"/>
          </a:p>
          <a:p>
            <a:pPr marL="0" indent="0">
              <a:buNone/>
            </a:pPr>
            <a:endParaRPr lang="en-US" sz="2000" u="sng" dirty="0"/>
          </a:p>
          <a:p>
            <a:pPr marL="0" indent="0">
              <a:buNone/>
            </a:pPr>
            <a:endParaRPr lang="en-US" sz="2000" u="sng" dirty="0"/>
          </a:p>
          <a:p>
            <a:pPr marL="0" indent="0">
              <a:buNone/>
            </a:pPr>
            <a:endParaRPr lang="en-US" sz="2100" u="sng" dirty="0"/>
          </a:p>
          <a:p>
            <a:pPr marL="0" indent="0">
              <a:buNone/>
            </a:pPr>
            <a:r>
              <a:rPr lang="en-US" sz="2400" u="sng" dirty="0"/>
              <a:t>Suggestion</a:t>
            </a:r>
            <a:r>
              <a:rPr lang="en-US" sz="2400" dirty="0"/>
              <a:t>:</a:t>
            </a:r>
          </a:p>
          <a:p>
            <a:pPr marL="0" indent="0" algn="just">
              <a:buNone/>
            </a:pPr>
            <a:r>
              <a:rPr lang="en-US" sz="2400" dirty="0"/>
              <a:t>At the end of the year, printout and save your last Paycheck Stub listing your entire year’s Income, Deductions and Taxes.  When you receive your W-2 after the end of January, make sure the numbers match.</a:t>
            </a:r>
          </a:p>
          <a:p>
            <a:pPr marL="0" indent="0">
              <a:buNone/>
            </a:pPr>
            <a:endParaRPr lang="en-US" sz="2400" dirty="0"/>
          </a:p>
          <a:p>
            <a:pPr marL="0" indent="0">
              <a:buNone/>
            </a:pPr>
            <a:endParaRPr lang="en-US" sz="24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11</a:t>
            </a:fld>
            <a:endParaRPr lang="en-US" dirty="0"/>
          </a:p>
          <a:p>
            <a:r>
              <a:rPr lang="en-US" u="sng" dirty="0"/>
              <a:t>JohnGoldhamer.com</a:t>
            </a:r>
            <a:endParaRPr lang="en-US" dirty="0"/>
          </a:p>
        </p:txBody>
      </p:sp>
      <p:pic>
        <p:nvPicPr>
          <p:cNvPr id="9" name="Picture 8"/>
          <p:cNvPicPr/>
          <p:nvPr/>
        </p:nvPicPr>
        <p:blipFill rotWithShape="1">
          <a:blip r:embed="rId2"/>
          <a:srcRect l="11190" t="13429" r="11561" b="5275"/>
          <a:stretch/>
        </p:blipFill>
        <p:spPr bwMode="auto">
          <a:xfrm>
            <a:off x="1600200" y="1371600"/>
            <a:ext cx="6324600" cy="3733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5792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0DE18-08DE-5730-2F58-BD5C9599B51D}"/>
              </a:ext>
            </a:extLst>
          </p:cNvPr>
          <p:cNvSpPr>
            <a:spLocks noGrp="1"/>
          </p:cNvSpPr>
          <p:nvPr>
            <p:ph type="title"/>
          </p:nvPr>
        </p:nvSpPr>
        <p:spPr>
          <a:xfrm>
            <a:off x="457200" y="218757"/>
            <a:ext cx="8229600" cy="579438"/>
          </a:xfrm>
        </p:spPr>
        <p:txBody>
          <a:bodyPr>
            <a:normAutofit/>
          </a:bodyPr>
          <a:lstStyle/>
          <a:p>
            <a:r>
              <a:rPr lang="en-US" sz="2700" b="1" u="sng" dirty="0"/>
              <a:t>2025 INDIVIDUAL INCOME TAX WORKSHOP</a:t>
            </a:r>
            <a:endParaRPr lang="en-US" sz="2700" dirty="0"/>
          </a:p>
        </p:txBody>
      </p:sp>
      <p:sp>
        <p:nvSpPr>
          <p:cNvPr id="3" name="Content Placeholder 2">
            <a:extLst>
              <a:ext uri="{FF2B5EF4-FFF2-40B4-BE49-F238E27FC236}">
                <a16:creationId xmlns:a16="http://schemas.microsoft.com/office/drawing/2014/main" id="{146DCF2A-0246-9DB3-E21D-0C149FED7FC6}"/>
              </a:ext>
            </a:extLst>
          </p:cNvPr>
          <p:cNvSpPr>
            <a:spLocks noGrp="1"/>
          </p:cNvSpPr>
          <p:nvPr>
            <p:ph idx="1"/>
          </p:nvPr>
        </p:nvSpPr>
        <p:spPr>
          <a:xfrm>
            <a:off x="228600" y="798195"/>
            <a:ext cx="8839200" cy="6059805"/>
          </a:xfrm>
        </p:spPr>
        <p:txBody>
          <a:bodyPr/>
          <a:lstStyle/>
          <a:p>
            <a:pPr marL="0" indent="0" algn="ctr">
              <a:buNone/>
            </a:pPr>
            <a:r>
              <a:rPr lang="en-US" sz="2500" b="1" u="sng" dirty="0"/>
              <a:t>TWO TYPES OF WORKER INCOME STATEMENTS</a:t>
            </a:r>
          </a:p>
          <a:p>
            <a:pPr marL="0" indent="0" algn="ctr">
              <a:buNone/>
            </a:pPr>
            <a:r>
              <a:rPr lang="en-US" sz="2500" dirty="0"/>
              <a:t>Employee (W-2) or Independent Contractor (1099-NEC)</a:t>
            </a:r>
            <a:endParaRPr lang="en-US" dirty="0"/>
          </a:p>
        </p:txBody>
      </p:sp>
      <p:sp>
        <p:nvSpPr>
          <p:cNvPr id="4" name="Slide Number Placeholder 3">
            <a:extLst>
              <a:ext uri="{FF2B5EF4-FFF2-40B4-BE49-F238E27FC236}">
                <a16:creationId xmlns:a16="http://schemas.microsoft.com/office/drawing/2014/main" id="{41AB6BE7-70BF-D35F-2003-C8C4B5EB2A06}"/>
              </a:ext>
            </a:extLst>
          </p:cNvPr>
          <p:cNvSpPr>
            <a:spLocks noGrp="1"/>
          </p:cNvSpPr>
          <p:nvPr>
            <p:ph type="sldNum" sz="quarter" idx="12"/>
          </p:nvPr>
        </p:nvSpPr>
        <p:spPr/>
        <p:txBody>
          <a:bodyPr/>
          <a:lstStyle/>
          <a:p>
            <a:fld id="{DE70C7B1-09E1-4780-88D9-9F486AEC4F9F}" type="slidenum">
              <a:rPr lang="en-US" smtClean="0"/>
              <a:t>12</a:t>
            </a:fld>
            <a:endParaRPr lang="en-US" dirty="0"/>
          </a:p>
        </p:txBody>
      </p:sp>
      <p:sp>
        <p:nvSpPr>
          <p:cNvPr id="6" name="TextBox 5">
            <a:extLst>
              <a:ext uri="{FF2B5EF4-FFF2-40B4-BE49-F238E27FC236}">
                <a16:creationId xmlns:a16="http://schemas.microsoft.com/office/drawing/2014/main" id="{B2C2E86B-47F2-6F21-3724-CBE19968F6F4}"/>
              </a:ext>
            </a:extLst>
          </p:cNvPr>
          <p:cNvSpPr txBox="1"/>
          <p:nvPr/>
        </p:nvSpPr>
        <p:spPr>
          <a:xfrm>
            <a:off x="6629400" y="6427506"/>
            <a:ext cx="2133600" cy="461665"/>
          </a:xfrm>
          <a:prstGeom prst="rect">
            <a:avLst/>
          </a:prstGeom>
          <a:noFill/>
        </p:spPr>
        <p:txBody>
          <a:bodyPr wrap="square">
            <a:spAutoFit/>
          </a:bodyPr>
          <a:lstStyle/>
          <a:p>
            <a:pPr marL="0" indent="0" algn="r">
              <a:buNone/>
            </a:pPr>
            <a:endParaRPr lang="en-US" sz="1200" u="sng" dirty="0">
              <a:solidFill>
                <a:schemeClr val="bg1">
                  <a:lumMod val="50000"/>
                </a:schemeClr>
              </a:solidFill>
            </a:endParaRPr>
          </a:p>
          <a:p>
            <a:pPr marL="0" indent="0" algn="r">
              <a:buNone/>
            </a:pPr>
            <a:r>
              <a:rPr lang="en-US" sz="1200" u="sng" dirty="0">
                <a:solidFill>
                  <a:schemeClr val="bg1">
                    <a:lumMod val="50000"/>
                  </a:schemeClr>
                </a:solidFill>
              </a:rPr>
              <a:t>JohnGoldhamer.com</a:t>
            </a:r>
            <a:endParaRPr lang="en-US" sz="1200" dirty="0">
              <a:solidFill>
                <a:schemeClr val="bg1">
                  <a:lumMod val="50000"/>
                </a:schemeClr>
              </a:solidFill>
            </a:endParaRPr>
          </a:p>
        </p:txBody>
      </p:sp>
      <p:pic>
        <p:nvPicPr>
          <p:cNvPr id="7" name="Picture 6">
            <a:extLst>
              <a:ext uri="{FF2B5EF4-FFF2-40B4-BE49-F238E27FC236}">
                <a16:creationId xmlns:a16="http://schemas.microsoft.com/office/drawing/2014/main" id="{CF83C911-1D64-456C-1FB0-60A50E30FB26}"/>
              </a:ext>
            </a:extLst>
          </p:cNvPr>
          <p:cNvPicPr>
            <a:picLocks noChangeAspect="1"/>
          </p:cNvPicPr>
          <p:nvPr/>
        </p:nvPicPr>
        <p:blipFill rotWithShape="1">
          <a:blip r:embed="rId2"/>
          <a:srcRect l="38801" t="42857" r="39922" b="32153"/>
          <a:stretch>
            <a:fillRect/>
          </a:stretch>
        </p:blipFill>
        <p:spPr bwMode="auto">
          <a:xfrm>
            <a:off x="2438400" y="1676400"/>
            <a:ext cx="4267200" cy="2819400"/>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0A9E71C2-E6B1-CAB2-BCB2-DEE17E447CE8}"/>
              </a:ext>
            </a:extLst>
          </p:cNvPr>
          <p:cNvPicPr>
            <a:picLocks noChangeAspect="1"/>
          </p:cNvPicPr>
          <p:nvPr/>
        </p:nvPicPr>
        <p:blipFill rotWithShape="1">
          <a:blip r:embed="rId3"/>
          <a:srcRect l="31745" t="27945" r="32369" b="42915"/>
          <a:stretch>
            <a:fillRect/>
          </a:stretch>
        </p:blipFill>
        <p:spPr bwMode="auto">
          <a:xfrm>
            <a:off x="2190750" y="4419600"/>
            <a:ext cx="4762500" cy="21756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3621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2700" b="1" u="sng" dirty="0"/>
              <a:t>2025 INDIVIDUAL INCOME TAX WORKSHOP</a:t>
            </a:r>
            <a:endParaRPr lang="en-US" sz="2700" dirty="0"/>
          </a:p>
        </p:txBody>
      </p:sp>
      <p:sp>
        <p:nvSpPr>
          <p:cNvPr id="4" name="Slide Number Placeholder 3"/>
          <p:cNvSpPr>
            <a:spLocks noGrp="1"/>
          </p:cNvSpPr>
          <p:nvPr>
            <p:ph type="sldNum" sz="quarter" idx="12"/>
          </p:nvPr>
        </p:nvSpPr>
        <p:spPr/>
        <p:txBody>
          <a:bodyPr/>
          <a:lstStyle/>
          <a:p>
            <a:fld id="{DE70C7B1-09E1-4780-88D9-9F486AEC4F9F}" type="slidenum">
              <a:rPr lang="en-US" smtClean="0"/>
              <a:t>13</a:t>
            </a:fld>
            <a:endParaRPr lang="en-US" dirty="0"/>
          </a:p>
        </p:txBody>
      </p:sp>
      <p:sp>
        <p:nvSpPr>
          <p:cNvPr id="5" name="Content Placeholder 4"/>
          <p:cNvSpPr>
            <a:spLocks noGrp="1"/>
          </p:cNvSpPr>
          <p:nvPr>
            <p:ph idx="1"/>
          </p:nvPr>
        </p:nvSpPr>
        <p:spPr>
          <a:xfrm>
            <a:off x="76200" y="685800"/>
            <a:ext cx="8915400" cy="5257800"/>
          </a:xfrm>
        </p:spPr>
        <p:txBody>
          <a:bodyPr>
            <a:normAutofit fontScale="25000" lnSpcReduction="20000"/>
          </a:bodyPr>
          <a:lstStyle/>
          <a:p>
            <a:pPr marL="0" indent="0" algn="ctr">
              <a:buNone/>
            </a:pPr>
            <a:r>
              <a:rPr lang="en-US" sz="8400" b="1" u="sng" dirty="0"/>
              <a:t>THERE ARE 20 DIFFERENT TYPES OF IRS FORM 1099</a:t>
            </a:r>
          </a:p>
          <a:p>
            <a:pPr marL="0" indent="0" algn="just">
              <a:buNone/>
            </a:pPr>
            <a:endParaRPr lang="en-US" sz="7600" dirty="0"/>
          </a:p>
          <a:p>
            <a:pPr marL="0" indent="0" algn="just">
              <a:buNone/>
            </a:pPr>
            <a:endParaRPr lang="en-US" sz="3500" dirty="0"/>
          </a:p>
          <a:p>
            <a:pPr marL="0" indent="0" algn="just">
              <a:buNone/>
            </a:pPr>
            <a:endParaRPr lang="en-US" sz="3500" dirty="0"/>
          </a:p>
          <a:p>
            <a:pPr marL="0" indent="0" algn="just">
              <a:buNone/>
            </a:pPr>
            <a:endParaRPr lang="en-US" sz="3500" dirty="0"/>
          </a:p>
          <a:p>
            <a:pPr marL="0" indent="0" algn="just">
              <a:buNone/>
            </a:pPr>
            <a:endParaRPr lang="en-US" sz="3500" dirty="0"/>
          </a:p>
          <a:p>
            <a:pPr marL="0" indent="0" algn="just">
              <a:buNone/>
            </a:pPr>
            <a:endParaRPr lang="en-US" sz="3500" dirty="0"/>
          </a:p>
          <a:p>
            <a:pPr marL="0" indent="0" algn="just">
              <a:buNone/>
            </a:pPr>
            <a:endParaRPr lang="en-US" sz="3500" dirty="0"/>
          </a:p>
          <a:p>
            <a:pPr marL="0" indent="0" algn="just">
              <a:buNone/>
            </a:pPr>
            <a:endParaRPr lang="en-US" sz="3500" dirty="0"/>
          </a:p>
          <a:p>
            <a:pPr marL="0" indent="0" algn="just">
              <a:buNone/>
            </a:pPr>
            <a:endParaRPr lang="en-US" sz="3500" dirty="0"/>
          </a:p>
          <a:p>
            <a:pPr marL="0" indent="0" algn="just">
              <a:buNone/>
            </a:pPr>
            <a:endParaRPr lang="en-US" dirty="0"/>
          </a:p>
          <a:p>
            <a:pPr marL="0" indent="0" algn="just">
              <a:buNone/>
            </a:pPr>
            <a:r>
              <a:rPr lang="en-US" sz="5600" dirty="0"/>
              <a:t>Form 1099 is one of several IRS tax forms used in the U.S. to prepare and file an information return to</a:t>
            </a:r>
            <a:r>
              <a:rPr lang="en-US" sz="5600" i="1" dirty="0"/>
              <a:t> report various types of income</a:t>
            </a:r>
            <a:r>
              <a:rPr lang="en-US" sz="5600" dirty="0"/>
              <a:t> other than wages, salaries, and tips. The form is used to </a:t>
            </a:r>
            <a:r>
              <a:rPr lang="en-US" sz="5600" i="1" dirty="0"/>
              <a:t>report to the IRS </a:t>
            </a:r>
            <a:r>
              <a:rPr lang="en-US" sz="5600" dirty="0"/>
              <a:t>payments to independent contractors, rental property income, interest and dividend income, sales proceeds and miscellaneous income</a:t>
            </a:r>
            <a:r>
              <a:rPr lang="en-US" sz="5200" dirty="0"/>
              <a:t>.  </a:t>
            </a:r>
            <a:r>
              <a:rPr lang="en-US" sz="5200" u="sng" dirty="0"/>
              <a:t>Wikipedia</a:t>
            </a:r>
          </a:p>
          <a:p>
            <a:pPr marL="0" indent="0" algn="just">
              <a:buNone/>
            </a:pPr>
            <a:r>
              <a:rPr lang="en-US" sz="4900" b="1" dirty="0"/>
              <a:t>	</a:t>
            </a:r>
            <a:r>
              <a:rPr lang="en-US" sz="4800" b="1" dirty="0"/>
              <a:t>Form		Description</a:t>
            </a:r>
            <a:r>
              <a:rPr lang="en-US" sz="4800" dirty="0"/>
              <a:t>		</a:t>
            </a:r>
          </a:p>
          <a:p>
            <a:pPr marL="0" indent="0">
              <a:buNone/>
            </a:pPr>
            <a:r>
              <a:rPr lang="en-US" sz="4800" dirty="0"/>
              <a:t>	1099-A	Acquisition or Abandonment of Secured Property		</a:t>
            </a:r>
          </a:p>
          <a:p>
            <a:pPr marL="0" indent="0">
              <a:buNone/>
            </a:pPr>
            <a:r>
              <a:rPr lang="en-US" sz="4800" dirty="0"/>
              <a:t>	1099-B	Proceeds From Broker and Barter Exchange Transactions	</a:t>
            </a:r>
          </a:p>
          <a:p>
            <a:pPr marL="0" indent="0">
              <a:buNone/>
            </a:pPr>
            <a:r>
              <a:rPr lang="en-US" sz="4800" dirty="0"/>
              <a:t>	1099-C	Cancelation of Debt		</a:t>
            </a:r>
          </a:p>
          <a:p>
            <a:pPr marL="0" indent="0">
              <a:buNone/>
            </a:pPr>
            <a:r>
              <a:rPr lang="en-US" sz="4800" dirty="0"/>
              <a:t>	1099-CAP	Changes in Corporate Control and Capital Structure</a:t>
            </a:r>
          </a:p>
          <a:p>
            <a:pPr marL="0" indent="0">
              <a:buNone/>
            </a:pPr>
            <a:r>
              <a:rPr lang="en-US" sz="4800" dirty="0"/>
              <a:t>	1099-DIV	Dividends and Distributions</a:t>
            </a:r>
          </a:p>
          <a:p>
            <a:pPr marL="0" indent="0">
              <a:buNone/>
            </a:pPr>
            <a:r>
              <a:rPr lang="en-US" sz="4800" dirty="0"/>
              <a:t>	1099-G	Certain Government Payments</a:t>
            </a:r>
          </a:p>
          <a:p>
            <a:pPr marL="0" indent="0">
              <a:buNone/>
            </a:pPr>
            <a:r>
              <a:rPr lang="en-US" sz="4800" dirty="0"/>
              <a:t>	1099-H	Health Coverage Tax Credit (HCTC) Advance Payments</a:t>
            </a:r>
          </a:p>
          <a:p>
            <a:pPr marL="0" indent="0">
              <a:buNone/>
            </a:pPr>
            <a:r>
              <a:rPr lang="en-US" sz="4800" dirty="0"/>
              <a:t>	1099-INT	Interest Income</a:t>
            </a:r>
          </a:p>
          <a:p>
            <a:pPr marL="0" indent="0">
              <a:buNone/>
            </a:pPr>
            <a:r>
              <a:rPr lang="en-US" sz="4800" dirty="0"/>
              <a:t>	1099-K	Payment Card &amp; Third-Party Transactions ((PayPal) IRS threshold to issue- sales over $20,000/year</a:t>
            </a:r>
          </a:p>
          <a:p>
            <a:pPr marL="0" indent="0">
              <a:buNone/>
            </a:pPr>
            <a:r>
              <a:rPr lang="en-US" sz="4800" dirty="0"/>
              <a:t>	1099-LTC	Long-Term Care and Accelerated Death Benefits</a:t>
            </a:r>
          </a:p>
          <a:p>
            <a:pPr marL="0" indent="0">
              <a:buNone/>
            </a:pPr>
            <a:r>
              <a:rPr lang="en-US" sz="4800" dirty="0"/>
              <a:t>	1099-MISC	Miscellaneous Income</a:t>
            </a:r>
          </a:p>
          <a:p>
            <a:pPr marL="0" indent="0">
              <a:buNone/>
            </a:pPr>
            <a:r>
              <a:rPr lang="en-US" sz="4800" dirty="0"/>
              <a:t>	1099-NEC	Nonemployee Compensation (for independent contractors)</a:t>
            </a:r>
          </a:p>
          <a:p>
            <a:pPr marL="0" indent="0">
              <a:buNone/>
            </a:pPr>
            <a:r>
              <a:rPr lang="en-US" sz="4800" dirty="0"/>
              <a:t>	1099-OID	Original Issue Discount</a:t>
            </a:r>
          </a:p>
          <a:p>
            <a:pPr marL="0" indent="0">
              <a:buNone/>
            </a:pPr>
            <a:r>
              <a:rPr lang="en-US" sz="4800" dirty="0"/>
              <a:t>	1099-PATR	Taxable Distributions Received From Cooperatives</a:t>
            </a:r>
          </a:p>
          <a:p>
            <a:pPr marL="0" indent="0">
              <a:buNone/>
            </a:pPr>
            <a:r>
              <a:rPr lang="en-US" sz="4800" dirty="0"/>
              <a:t>	1099-Q	Payments From Qualified Education Programs (Under Sections 529 and 530)</a:t>
            </a:r>
          </a:p>
          <a:p>
            <a:pPr marL="0" indent="0">
              <a:buNone/>
            </a:pPr>
            <a:r>
              <a:rPr lang="en-US" sz="4800" dirty="0"/>
              <a:t>	1099-R	Distributions From Pensions, Annuities, Retirement or Profit-Sharing Plans, IRAs, Insurance Contracts</a:t>
            </a:r>
          </a:p>
          <a:p>
            <a:pPr marL="0" indent="0">
              <a:buNone/>
            </a:pPr>
            <a:r>
              <a:rPr lang="en-US" sz="4800" dirty="0"/>
              <a:t>	1099-S	Proceeds From Real Estate Transactions</a:t>
            </a:r>
          </a:p>
          <a:p>
            <a:pPr marL="0" indent="0">
              <a:buNone/>
            </a:pPr>
            <a:r>
              <a:rPr lang="en-US" sz="4800" dirty="0"/>
              <a:t>	1099-SA	Distributions From an HSA, Archer MSA, or Medicare Advantage MSA</a:t>
            </a:r>
          </a:p>
          <a:p>
            <a:pPr marL="0" indent="0">
              <a:buNone/>
            </a:pPr>
            <a:r>
              <a:rPr lang="en-US" sz="4800" dirty="0"/>
              <a:t>	RRB-1099	Railroad Retirement Board Statement</a:t>
            </a:r>
          </a:p>
          <a:p>
            <a:pPr marL="0" indent="0">
              <a:buNone/>
            </a:pPr>
            <a:r>
              <a:rPr lang="en-US" sz="4800" dirty="0"/>
              <a:t>	SSA- 1099	Social Security Benefit Statement	</a:t>
            </a:r>
            <a:r>
              <a:rPr lang="en-US" sz="4900" dirty="0"/>
              <a:t>		                        </a:t>
            </a:r>
            <a:r>
              <a:rPr lang="en-US" sz="4800" u="sng" dirty="0">
                <a:solidFill>
                  <a:schemeClr val="bg1">
                    <a:lumMod val="50000"/>
                  </a:schemeClr>
                </a:solidFill>
              </a:rPr>
              <a:t>JohnGoldhamer.com</a:t>
            </a:r>
            <a:endParaRPr lang="en-US" sz="4800" dirty="0">
              <a:solidFill>
                <a:schemeClr val="bg1">
                  <a:lumMod val="50000"/>
                </a:schemeClr>
              </a:solidFill>
            </a:endParaRPr>
          </a:p>
          <a:p>
            <a:pPr marL="0" indent="0">
              <a:buNone/>
            </a:pPr>
            <a:endParaRPr lang="en-US" sz="4900" dirty="0"/>
          </a:p>
          <a:p>
            <a:pPr marL="0" indent="0">
              <a:buNone/>
            </a:pPr>
            <a:endParaRPr lang="en-US" dirty="0"/>
          </a:p>
        </p:txBody>
      </p:sp>
      <p:pic>
        <p:nvPicPr>
          <p:cNvPr id="1028" name="Picture 4" descr="C:\Users\John B. Goldhamer.JohnBGoldhamer\Documents\23 Individual Income Tax Workshops\2017 Individual Income Tax Workshop\Collage of Tax Returns\1099's\Collage of 1099's- Legal siz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84" b="53900"/>
          <a:stretch/>
        </p:blipFill>
        <p:spPr bwMode="auto">
          <a:xfrm>
            <a:off x="2133600" y="990600"/>
            <a:ext cx="4876800" cy="13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158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52400" y="838200"/>
            <a:ext cx="8839200" cy="5943600"/>
          </a:xfrm>
        </p:spPr>
        <p:txBody>
          <a:bodyPr>
            <a:normAutofit/>
          </a:bodyPr>
          <a:lstStyle/>
          <a:p>
            <a:pPr marL="0" indent="0" algn="ctr">
              <a:buNone/>
            </a:pPr>
            <a:r>
              <a:rPr lang="en-US" sz="2300" b="1" u="sng" dirty="0">
                <a:solidFill>
                  <a:prstClr val="black"/>
                </a:solidFill>
              </a:rPr>
              <a:t>2025 FORM 1040 IS TWO PAGES</a:t>
            </a:r>
          </a:p>
        </p:txBody>
      </p:sp>
      <p:sp>
        <p:nvSpPr>
          <p:cNvPr id="4" name="Slide Number Placeholder 3"/>
          <p:cNvSpPr>
            <a:spLocks noGrp="1"/>
          </p:cNvSpPr>
          <p:nvPr>
            <p:ph type="sldNum" sz="quarter" idx="12"/>
          </p:nvPr>
        </p:nvSpPr>
        <p:spPr/>
        <p:txBody>
          <a:bodyPr/>
          <a:lstStyle/>
          <a:p>
            <a:fld id="{DE70C7B1-09E1-4780-88D9-9F486AEC4F9F}" type="slidenum">
              <a:rPr lang="en-US" smtClean="0"/>
              <a:t>14</a:t>
            </a:fld>
            <a:endParaRPr lang="en-US" dirty="0"/>
          </a:p>
          <a:p>
            <a:r>
              <a:rPr lang="en-US" u="sng" dirty="0"/>
              <a:t>JohnGoldhamer.com</a:t>
            </a:r>
            <a:endParaRPr lang="en-US" dirty="0"/>
          </a:p>
        </p:txBody>
      </p:sp>
      <p:pic>
        <p:nvPicPr>
          <p:cNvPr id="9" name="Picture 8">
            <a:extLst>
              <a:ext uri="{FF2B5EF4-FFF2-40B4-BE49-F238E27FC236}">
                <a16:creationId xmlns:a16="http://schemas.microsoft.com/office/drawing/2014/main" id="{57720229-BFE5-64C2-2292-A13DAF6CE948}"/>
              </a:ext>
            </a:extLst>
          </p:cNvPr>
          <p:cNvPicPr>
            <a:picLocks noChangeAspect="1"/>
          </p:cNvPicPr>
          <p:nvPr/>
        </p:nvPicPr>
        <p:blipFill rotWithShape="1">
          <a:blip r:embed="rId2"/>
          <a:srcRect l="34827" t="21121" r="35631" b="9204"/>
          <a:stretch>
            <a:fillRect/>
          </a:stretch>
        </p:blipFill>
        <p:spPr bwMode="auto">
          <a:xfrm>
            <a:off x="2362200" y="1219200"/>
            <a:ext cx="4114799" cy="54600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9285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762000"/>
            <a:ext cx="8229600" cy="5943600"/>
          </a:xfrm>
        </p:spPr>
        <p:txBody>
          <a:bodyPr/>
          <a:lstStyle/>
          <a:p>
            <a:pPr marL="0" indent="0" algn="ctr">
              <a:buNone/>
            </a:pPr>
            <a:r>
              <a:rPr lang="en-US" sz="2300" b="1" u="sng" dirty="0">
                <a:solidFill>
                  <a:prstClr val="black"/>
                </a:solidFill>
              </a:rPr>
              <a:t>2025 FORM 1040 PAGE 2</a:t>
            </a:r>
            <a:endParaRPr lang="en-US" sz="2300" b="1" u="sng" dirty="0"/>
          </a:p>
        </p:txBody>
      </p:sp>
      <p:sp>
        <p:nvSpPr>
          <p:cNvPr id="4" name="Slide Number Placeholder 3"/>
          <p:cNvSpPr>
            <a:spLocks noGrp="1"/>
          </p:cNvSpPr>
          <p:nvPr>
            <p:ph type="sldNum" sz="quarter" idx="12"/>
          </p:nvPr>
        </p:nvSpPr>
        <p:spPr/>
        <p:txBody>
          <a:bodyPr/>
          <a:lstStyle/>
          <a:p>
            <a:fld id="{DE70C7B1-09E1-4780-88D9-9F486AEC4F9F}" type="slidenum">
              <a:rPr lang="en-US" smtClean="0"/>
              <a:t>15</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6C022714-7855-E058-F36D-E161177973A8}"/>
              </a:ext>
            </a:extLst>
          </p:cNvPr>
          <p:cNvPicPr>
            <a:picLocks noChangeAspect="1"/>
          </p:cNvPicPr>
          <p:nvPr/>
        </p:nvPicPr>
        <p:blipFill rotWithShape="1">
          <a:blip r:embed="rId2"/>
          <a:srcRect l="34903" t="24076" r="36288" b="6837"/>
          <a:stretch>
            <a:fillRect/>
          </a:stretch>
        </p:blipFill>
        <p:spPr bwMode="auto">
          <a:xfrm>
            <a:off x="2633858" y="1219200"/>
            <a:ext cx="4067910" cy="5562600"/>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E99D559C-142B-5437-6FAC-74E13CADF3C4}"/>
              </a:ext>
            </a:extLst>
          </p:cNvPr>
          <p:cNvSpPr/>
          <p:nvPr/>
        </p:nvSpPr>
        <p:spPr>
          <a:xfrm>
            <a:off x="3276600" y="2971800"/>
            <a:ext cx="1066800" cy="381000"/>
          </a:xfrm>
          <a:prstGeom prst="rect">
            <a:avLst/>
          </a:prstGeom>
          <a:solidFill>
            <a:srgbClr val="FF0000">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0924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C4B6-1CDB-699E-6840-19C1DC501AE6}"/>
              </a:ext>
            </a:extLst>
          </p:cNvPr>
          <p:cNvSpPr>
            <a:spLocks noGrp="1"/>
          </p:cNvSpPr>
          <p:nvPr>
            <p:ph type="title"/>
          </p:nvPr>
        </p:nvSpPr>
        <p:spPr>
          <a:xfrm>
            <a:off x="381000" y="228600"/>
            <a:ext cx="8229600" cy="503238"/>
          </a:xfrm>
        </p:spPr>
        <p:txBody>
          <a:bodyPr>
            <a:normAutofit/>
          </a:bodyPr>
          <a:lstStyle/>
          <a:p>
            <a:r>
              <a:rPr lang="en-US" sz="2700" b="1" u="sng" dirty="0"/>
              <a:t>2025 INDIVIDUAL INCOME TAX WORKSHOP</a:t>
            </a:r>
            <a:endParaRPr lang="en-US" sz="2700" dirty="0"/>
          </a:p>
        </p:txBody>
      </p:sp>
      <p:sp>
        <p:nvSpPr>
          <p:cNvPr id="3" name="Content Placeholder 2">
            <a:extLst>
              <a:ext uri="{FF2B5EF4-FFF2-40B4-BE49-F238E27FC236}">
                <a16:creationId xmlns:a16="http://schemas.microsoft.com/office/drawing/2014/main" id="{CDBDEDF6-F1B2-02B5-C39F-ABEEBA903873}"/>
              </a:ext>
            </a:extLst>
          </p:cNvPr>
          <p:cNvSpPr>
            <a:spLocks noGrp="1"/>
          </p:cNvSpPr>
          <p:nvPr>
            <p:ph idx="1"/>
          </p:nvPr>
        </p:nvSpPr>
        <p:spPr>
          <a:xfrm>
            <a:off x="76200" y="731838"/>
            <a:ext cx="8991600" cy="6060122"/>
          </a:xfrm>
        </p:spPr>
        <p:txBody>
          <a:bodyPr/>
          <a:lstStyle/>
          <a:p>
            <a:pPr marL="0" indent="0">
              <a:buNone/>
            </a:pPr>
            <a:r>
              <a:rPr lang="en-US" sz="2000" dirty="0"/>
              <a:t>For 2025, </a:t>
            </a:r>
            <a:r>
              <a:rPr lang="en-US" sz="2000" b="1" u="sng" dirty="0"/>
              <a:t>Form 1040-SR </a:t>
            </a:r>
            <a:r>
              <a:rPr lang="en-US" sz="2000" dirty="0"/>
              <a:t>is available to you </a:t>
            </a:r>
            <a:r>
              <a:rPr lang="en-US" sz="2000" u="sng" dirty="0"/>
              <a:t>if you were born before January 2, 1961</a:t>
            </a:r>
            <a:r>
              <a:rPr lang="en-US" sz="2000" dirty="0"/>
              <a:t>. It offers taxpayers aged 65 or older a </a:t>
            </a:r>
            <a:r>
              <a:rPr lang="en-US" sz="2000" u="sng" dirty="0"/>
              <a:t>simplified, easier-to-read, large-print format designed to help identify senior-specific tax benefits</a:t>
            </a:r>
            <a:r>
              <a:rPr lang="en-US" sz="2000" dirty="0"/>
              <a:t>, such as higher standard deductions. </a:t>
            </a:r>
          </a:p>
          <a:p>
            <a:pPr marL="0" indent="0">
              <a:buNone/>
            </a:pPr>
            <a:endParaRPr lang="en-US" dirty="0"/>
          </a:p>
        </p:txBody>
      </p:sp>
      <p:sp>
        <p:nvSpPr>
          <p:cNvPr id="4" name="Slide Number Placeholder 3">
            <a:extLst>
              <a:ext uri="{FF2B5EF4-FFF2-40B4-BE49-F238E27FC236}">
                <a16:creationId xmlns:a16="http://schemas.microsoft.com/office/drawing/2014/main" id="{D7C6AE9E-7BF9-D183-9C25-2F2C3019C352}"/>
              </a:ext>
            </a:extLst>
          </p:cNvPr>
          <p:cNvSpPr>
            <a:spLocks noGrp="1"/>
          </p:cNvSpPr>
          <p:nvPr>
            <p:ph type="sldNum" sz="quarter" idx="12"/>
          </p:nvPr>
        </p:nvSpPr>
        <p:spPr/>
        <p:txBody>
          <a:bodyPr/>
          <a:lstStyle/>
          <a:p>
            <a:fld id="{DE70C7B1-09E1-4780-88D9-9F486AEC4F9F}" type="slidenum">
              <a:rPr lang="en-US" smtClean="0"/>
              <a:t>16</a:t>
            </a:fld>
            <a:endParaRPr lang="en-US" dirty="0"/>
          </a:p>
          <a:p>
            <a:r>
              <a:rPr lang="en-US" dirty="0"/>
              <a:t>JohnGoldhamer.com</a:t>
            </a:r>
          </a:p>
        </p:txBody>
      </p:sp>
      <p:pic>
        <p:nvPicPr>
          <p:cNvPr id="7" name="Picture 6">
            <a:extLst>
              <a:ext uri="{FF2B5EF4-FFF2-40B4-BE49-F238E27FC236}">
                <a16:creationId xmlns:a16="http://schemas.microsoft.com/office/drawing/2014/main" id="{7FAA1DFB-2B05-0D22-688C-0FF627AFAA77}"/>
              </a:ext>
            </a:extLst>
          </p:cNvPr>
          <p:cNvPicPr>
            <a:picLocks noChangeAspect="1"/>
          </p:cNvPicPr>
          <p:nvPr/>
        </p:nvPicPr>
        <p:blipFill>
          <a:blip r:embed="rId2"/>
          <a:srcRect l="34166" t="21852" r="35834" b="8519"/>
          <a:stretch>
            <a:fillRect/>
          </a:stretch>
        </p:blipFill>
        <p:spPr>
          <a:xfrm>
            <a:off x="91440" y="2219960"/>
            <a:ext cx="2920730" cy="3813175"/>
          </a:xfrm>
          <a:prstGeom prst="rect">
            <a:avLst/>
          </a:prstGeom>
        </p:spPr>
      </p:pic>
      <p:pic>
        <p:nvPicPr>
          <p:cNvPr id="9" name="Picture 8">
            <a:extLst>
              <a:ext uri="{FF2B5EF4-FFF2-40B4-BE49-F238E27FC236}">
                <a16:creationId xmlns:a16="http://schemas.microsoft.com/office/drawing/2014/main" id="{8435FB10-2EAC-3E88-6994-CEFD5901CD9D}"/>
              </a:ext>
            </a:extLst>
          </p:cNvPr>
          <p:cNvPicPr>
            <a:picLocks noChangeAspect="1"/>
          </p:cNvPicPr>
          <p:nvPr/>
        </p:nvPicPr>
        <p:blipFill>
          <a:blip r:embed="rId3"/>
          <a:srcRect l="34166" t="20371" r="35000" b="11822"/>
          <a:stretch>
            <a:fillRect/>
          </a:stretch>
        </p:blipFill>
        <p:spPr>
          <a:xfrm>
            <a:off x="3044803" y="2270442"/>
            <a:ext cx="2956732" cy="3657600"/>
          </a:xfrm>
          <a:prstGeom prst="rect">
            <a:avLst/>
          </a:prstGeom>
        </p:spPr>
      </p:pic>
      <p:pic>
        <p:nvPicPr>
          <p:cNvPr id="11" name="Picture 10">
            <a:extLst>
              <a:ext uri="{FF2B5EF4-FFF2-40B4-BE49-F238E27FC236}">
                <a16:creationId xmlns:a16="http://schemas.microsoft.com/office/drawing/2014/main" id="{4EC1EDE4-CFE1-A0C5-6FA9-881A78E9D27F}"/>
              </a:ext>
            </a:extLst>
          </p:cNvPr>
          <p:cNvPicPr>
            <a:picLocks noChangeAspect="1"/>
          </p:cNvPicPr>
          <p:nvPr/>
        </p:nvPicPr>
        <p:blipFill>
          <a:blip r:embed="rId4"/>
          <a:srcRect l="34166" t="25142" r="35284" b="7037"/>
          <a:stretch>
            <a:fillRect/>
          </a:stretch>
        </p:blipFill>
        <p:spPr>
          <a:xfrm>
            <a:off x="6115449" y="2219960"/>
            <a:ext cx="2937111" cy="3667760"/>
          </a:xfrm>
          <a:prstGeom prst="rect">
            <a:avLst/>
          </a:prstGeom>
        </p:spPr>
      </p:pic>
    </p:spTree>
    <p:extLst>
      <p:ext uri="{BB962C8B-B14F-4D97-AF65-F5344CB8AC3E}">
        <p14:creationId xmlns:p14="http://schemas.microsoft.com/office/powerpoint/2010/main" val="990874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761999"/>
            <a:ext cx="8229600" cy="6008775"/>
          </a:xfrm>
        </p:spPr>
        <p:txBody>
          <a:bodyPr>
            <a:normAutofit/>
          </a:bodyPr>
          <a:lstStyle/>
          <a:p>
            <a:pPr marL="0" indent="0" algn="ctr">
              <a:buNone/>
            </a:pPr>
            <a:r>
              <a:rPr lang="en-US" sz="2300" b="1" u="sng" dirty="0"/>
              <a:t>SCHEDULE B: INTEREST AND ORDINARY DIVIDENDS</a:t>
            </a:r>
            <a:endParaRPr lang="en-US" sz="2300" i="1" dirty="0"/>
          </a:p>
          <a:p>
            <a:pPr marL="0" indent="0" algn="ctr">
              <a:buNone/>
            </a:pPr>
            <a:endParaRPr lang="en-US" sz="2500" i="1" dirty="0"/>
          </a:p>
          <a:p>
            <a:pPr marL="0" indent="0" algn="ctr">
              <a:buNone/>
            </a:pPr>
            <a:endParaRPr lang="en-US" sz="2500" i="1" dirty="0"/>
          </a:p>
          <a:p>
            <a:pPr marL="0" indent="0">
              <a:buNone/>
            </a:pPr>
            <a:endParaRPr lang="en-US" sz="2700" i="1" dirty="0"/>
          </a:p>
        </p:txBody>
      </p:sp>
      <p:sp>
        <p:nvSpPr>
          <p:cNvPr id="4" name="Slide Number Placeholder 3"/>
          <p:cNvSpPr>
            <a:spLocks noGrp="1"/>
          </p:cNvSpPr>
          <p:nvPr>
            <p:ph type="sldNum" sz="quarter" idx="12"/>
          </p:nvPr>
        </p:nvSpPr>
        <p:spPr/>
        <p:txBody>
          <a:bodyPr/>
          <a:lstStyle/>
          <a:p>
            <a:fld id="{DE70C7B1-09E1-4780-88D9-9F486AEC4F9F}" type="slidenum">
              <a:rPr lang="en-US" smtClean="0"/>
              <a:t>17</a:t>
            </a:fld>
            <a:endParaRPr lang="en-US" dirty="0"/>
          </a:p>
          <a:p>
            <a:r>
              <a:rPr lang="en-US" u="sng" dirty="0"/>
              <a:t>JohnGoldhamer.com</a:t>
            </a:r>
            <a:endParaRPr lang="en-US" dirty="0"/>
          </a:p>
        </p:txBody>
      </p:sp>
      <p:pic>
        <p:nvPicPr>
          <p:cNvPr id="8" name="Picture 7">
            <a:extLst>
              <a:ext uri="{FF2B5EF4-FFF2-40B4-BE49-F238E27FC236}">
                <a16:creationId xmlns:a16="http://schemas.microsoft.com/office/drawing/2014/main" id="{DEC0A194-45F2-8B74-7A04-E230FB5AF3DF}"/>
              </a:ext>
            </a:extLst>
          </p:cNvPr>
          <p:cNvPicPr>
            <a:picLocks noChangeAspect="1"/>
          </p:cNvPicPr>
          <p:nvPr/>
        </p:nvPicPr>
        <p:blipFill>
          <a:blip r:embed="rId2"/>
          <a:srcRect l="34732" t="22494" r="34733" b="10152"/>
          <a:stretch>
            <a:fillRect/>
          </a:stretch>
        </p:blipFill>
        <p:spPr>
          <a:xfrm>
            <a:off x="2362200" y="1195245"/>
            <a:ext cx="4510087" cy="5595849"/>
          </a:xfrm>
          <a:prstGeom prst="rect">
            <a:avLst/>
          </a:prstGeom>
        </p:spPr>
      </p:pic>
    </p:spTree>
    <p:extLst>
      <p:ext uri="{BB962C8B-B14F-4D97-AF65-F5344CB8AC3E}">
        <p14:creationId xmlns:p14="http://schemas.microsoft.com/office/powerpoint/2010/main" val="1200444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52400" y="762000"/>
            <a:ext cx="8830912" cy="6019800"/>
          </a:xfrm>
        </p:spPr>
        <p:txBody>
          <a:bodyPr>
            <a:normAutofit/>
          </a:bodyPr>
          <a:lstStyle/>
          <a:p>
            <a:pPr marL="0" indent="0" algn="ctr">
              <a:buNone/>
            </a:pPr>
            <a:r>
              <a:rPr lang="en-US" sz="2300" b="1" u="sng" dirty="0"/>
              <a:t>SCHEDULE D: CAPITAL GAINS AND LOSSES</a:t>
            </a:r>
          </a:p>
          <a:p>
            <a:pPr marL="0" indent="0" algn="ctr">
              <a:buNone/>
            </a:pPr>
            <a:endParaRPr lang="en-US" sz="2500" b="1" u="sng" dirty="0"/>
          </a:p>
          <a:p>
            <a:pPr marL="0" indent="0" algn="ctr">
              <a:buNone/>
            </a:pPr>
            <a:endParaRPr lang="en-US" sz="2500" i="1" dirty="0"/>
          </a:p>
          <a:p>
            <a:pPr marL="0" indent="0" algn="ctr">
              <a:buNone/>
            </a:pPr>
            <a:endParaRPr lang="en-US" sz="2500" i="1" dirty="0"/>
          </a:p>
          <a:p>
            <a:pPr marL="0" indent="0">
              <a:buNone/>
            </a:pPr>
            <a:endParaRPr lang="en-US" sz="2700" i="1" dirty="0"/>
          </a:p>
        </p:txBody>
      </p:sp>
      <p:sp>
        <p:nvSpPr>
          <p:cNvPr id="4" name="Slide Number Placeholder 3"/>
          <p:cNvSpPr>
            <a:spLocks noGrp="1"/>
          </p:cNvSpPr>
          <p:nvPr>
            <p:ph type="sldNum" sz="quarter" idx="12"/>
          </p:nvPr>
        </p:nvSpPr>
        <p:spPr/>
        <p:txBody>
          <a:bodyPr/>
          <a:lstStyle/>
          <a:p>
            <a:fld id="{DE70C7B1-09E1-4780-88D9-9F486AEC4F9F}" type="slidenum">
              <a:rPr lang="en-US" smtClean="0"/>
              <a:t>18</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527D0750-8A64-6088-BC47-77372A76068D}"/>
              </a:ext>
            </a:extLst>
          </p:cNvPr>
          <p:cNvPicPr>
            <a:picLocks noChangeAspect="1"/>
          </p:cNvPicPr>
          <p:nvPr/>
        </p:nvPicPr>
        <p:blipFill>
          <a:blip r:embed="rId2"/>
          <a:srcRect l="34166" t="21852" r="35000" b="10000"/>
          <a:stretch>
            <a:fillRect/>
          </a:stretch>
        </p:blipFill>
        <p:spPr>
          <a:xfrm>
            <a:off x="170847" y="1263650"/>
            <a:ext cx="4315929" cy="5365750"/>
          </a:xfrm>
          <a:prstGeom prst="rect">
            <a:avLst/>
          </a:prstGeom>
        </p:spPr>
      </p:pic>
      <p:pic>
        <p:nvPicPr>
          <p:cNvPr id="8" name="Picture 7">
            <a:extLst>
              <a:ext uri="{FF2B5EF4-FFF2-40B4-BE49-F238E27FC236}">
                <a16:creationId xmlns:a16="http://schemas.microsoft.com/office/drawing/2014/main" id="{223D7036-8C88-17D9-49E6-F2C9CEEA84C1}"/>
              </a:ext>
            </a:extLst>
          </p:cNvPr>
          <p:cNvPicPr>
            <a:picLocks noChangeAspect="1"/>
          </p:cNvPicPr>
          <p:nvPr/>
        </p:nvPicPr>
        <p:blipFill>
          <a:blip r:embed="rId3"/>
          <a:srcRect l="34166" t="24813" r="35834" b="15971"/>
          <a:stretch>
            <a:fillRect/>
          </a:stretch>
        </p:blipFill>
        <p:spPr>
          <a:xfrm>
            <a:off x="4343400" y="1341438"/>
            <a:ext cx="4577080" cy="5081808"/>
          </a:xfrm>
          <a:prstGeom prst="rect">
            <a:avLst/>
          </a:prstGeom>
        </p:spPr>
      </p:pic>
    </p:spTree>
    <p:extLst>
      <p:ext uri="{BB962C8B-B14F-4D97-AF65-F5344CB8AC3E}">
        <p14:creationId xmlns:p14="http://schemas.microsoft.com/office/powerpoint/2010/main" val="4247315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52400" y="762000"/>
            <a:ext cx="8830912" cy="6019800"/>
          </a:xfrm>
        </p:spPr>
        <p:txBody>
          <a:bodyPr>
            <a:normAutofit/>
          </a:bodyPr>
          <a:lstStyle/>
          <a:p>
            <a:pPr marL="0" indent="0" algn="ctr">
              <a:buNone/>
            </a:pPr>
            <a:r>
              <a:rPr lang="en-US" sz="2300" b="1" u="sng" dirty="0"/>
              <a:t>SCHEDULE D: CAPITAL GAINS AND LOSSES</a:t>
            </a:r>
            <a:endParaRPr lang="en-US" sz="2300" dirty="0"/>
          </a:p>
          <a:p>
            <a:pPr marL="0" indent="0">
              <a:buNone/>
            </a:pPr>
            <a:r>
              <a:rPr lang="en-US" sz="2300" dirty="0"/>
              <a:t>For 2025, you can deduct capital losses up to the amount of your capital gains plus $3,000 ($1,500 if married filing separately). You may be able to use capital losses that exceed this limit in future years.</a:t>
            </a:r>
          </a:p>
          <a:p>
            <a:pPr marL="0" indent="0">
              <a:buNone/>
            </a:pPr>
            <a:endParaRPr lang="en-US" sz="2300" dirty="0"/>
          </a:p>
          <a:p>
            <a:pPr marL="0" indent="0" algn="just">
              <a:buNone/>
            </a:pPr>
            <a:r>
              <a:rPr lang="en-US" sz="2300" u="sng" dirty="0"/>
              <a:t>Suggestions</a:t>
            </a:r>
            <a:r>
              <a:rPr lang="en-US" sz="2300" dirty="0"/>
              <a:t>:</a:t>
            </a:r>
          </a:p>
          <a:p>
            <a:pPr algn="just"/>
            <a:r>
              <a:rPr lang="en-US" sz="2300" dirty="0"/>
              <a:t>If you already have </a:t>
            </a:r>
            <a:r>
              <a:rPr lang="en-US" sz="2300" i="1" dirty="0"/>
              <a:t>“Taxable Capital Gains”</a:t>
            </a:r>
            <a:r>
              <a:rPr lang="en-US" sz="2300" dirty="0"/>
              <a:t> from selling stock or investment real estate, see if you have some unrealized               </a:t>
            </a:r>
            <a:r>
              <a:rPr lang="en-US" sz="2300" i="1" dirty="0"/>
              <a:t>“Capital losses”</a:t>
            </a:r>
            <a:r>
              <a:rPr lang="en-US" sz="2300" dirty="0"/>
              <a:t> in other assets that you </a:t>
            </a:r>
            <a:r>
              <a:rPr lang="en-US" sz="2300" i="1" u="sng" dirty="0"/>
              <a:t>can sell before year-end</a:t>
            </a:r>
            <a:r>
              <a:rPr lang="en-US" sz="2300" dirty="0"/>
              <a:t> to </a:t>
            </a:r>
            <a:r>
              <a:rPr lang="en-US" sz="2300" u="sng" dirty="0"/>
              <a:t>offset those gains</a:t>
            </a:r>
            <a:r>
              <a:rPr lang="en-US" sz="2300" dirty="0"/>
              <a:t> and </a:t>
            </a:r>
            <a:r>
              <a:rPr lang="en-US" sz="2300" u="sng" dirty="0"/>
              <a:t>reduce your tax liability</a:t>
            </a:r>
            <a:r>
              <a:rPr lang="en-US" sz="2300" dirty="0"/>
              <a:t>.</a:t>
            </a:r>
          </a:p>
          <a:p>
            <a:pPr marL="0" indent="0" algn="just">
              <a:buNone/>
            </a:pPr>
            <a:endParaRPr lang="en-US" sz="1200" dirty="0"/>
          </a:p>
          <a:p>
            <a:pPr algn="just"/>
            <a:r>
              <a:rPr lang="en-US" sz="2300" dirty="0"/>
              <a:t>If you’re thinking of selling stock, consider postponing the gain until after January to avoid the tax in the current year.</a:t>
            </a:r>
            <a:endParaRPr lang="en-US" sz="2300" i="1" dirty="0"/>
          </a:p>
          <a:p>
            <a:pPr marL="0" indent="0">
              <a:buNone/>
            </a:pPr>
            <a:endParaRPr lang="en-US" sz="2700" i="1" dirty="0"/>
          </a:p>
        </p:txBody>
      </p:sp>
      <p:sp>
        <p:nvSpPr>
          <p:cNvPr id="4" name="Slide Number Placeholder 3"/>
          <p:cNvSpPr>
            <a:spLocks noGrp="1"/>
          </p:cNvSpPr>
          <p:nvPr>
            <p:ph type="sldNum" sz="quarter" idx="12"/>
          </p:nvPr>
        </p:nvSpPr>
        <p:spPr/>
        <p:txBody>
          <a:bodyPr/>
          <a:lstStyle/>
          <a:p>
            <a:fld id="{DE70C7B1-09E1-4780-88D9-9F486AEC4F9F}" type="slidenum">
              <a:rPr lang="en-US" smtClean="0"/>
              <a:t>19</a:t>
            </a:fld>
            <a:endParaRPr lang="en-US" dirty="0"/>
          </a:p>
          <a:p>
            <a:r>
              <a:rPr lang="en-US" u="sng" dirty="0"/>
              <a:t>JohnGoldhamer.com</a:t>
            </a:r>
            <a:endParaRPr lang="en-US" dirty="0"/>
          </a:p>
        </p:txBody>
      </p:sp>
    </p:spTree>
    <p:extLst>
      <p:ext uri="{BB962C8B-B14F-4D97-AF65-F5344CB8AC3E}">
        <p14:creationId xmlns:p14="http://schemas.microsoft.com/office/powerpoint/2010/main" val="2472117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334962"/>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0" y="762000"/>
            <a:ext cx="9144000" cy="6096000"/>
          </a:xfrm>
        </p:spPr>
        <p:txBody>
          <a:bodyPr anchor="t" anchorCtr="0">
            <a:noAutofit/>
          </a:bodyPr>
          <a:lstStyle/>
          <a:p>
            <a:pPr marL="0" indent="0" algn="ctr">
              <a:buNone/>
            </a:pPr>
            <a:r>
              <a:rPr lang="en-US" sz="2000" b="1" u="sng" dirty="0"/>
              <a:t>TABLE OF CONTENTS</a:t>
            </a:r>
          </a:p>
          <a:p>
            <a:pPr marL="0" indent="0" algn="ctr">
              <a:spcBef>
                <a:spcPts val="24"/>
              </a:spcBef>
              <a:buNone/>
            </a:pPr>
            <a:r>
              <a:rPr lang="en-US" sz="2000" b="1" u="sng" dirty="0"/>
              <a:t>Slide Topic					                                         Slide</a:t>
            </a:r>
            <a:endParaRPr lang="en-US" sz="2000" u="sng" dirty="0"/>
          </a:p>
          <a:p>
            <a:pPr marL="0" lvl="0" indent="0" algn="ctr">
              <a:buNone/>
            </a:pPr>
            <a:r>
              <a:rPr lang="en-US" sz="2000" dirty="0">
                <a:solidFill>
                  <a:prstClr val="black"/>
                </a:solidFill>
              </a:rPr>
              <a:t>Why Should You Listen To John B. Goldhamer? …………………………………………….....  5 </a:t>
            </a:r>
          </a:p>
          <a:p>
            <a:pPr marL="0" lvl="0" indent="0" algn="ctr">
              <a:buNone/>
            </a:pPr>
            <a:r>
              <a:rPr lang="en-US" sz="2000" dirty="0">
                <a:solidFill>
                  <a:prstClr val="black"/>
                </a:solidFill>
              </a:rPr>
              <a:t>John B. Goldhamer’s Job Seeker Tips, Topics &amp; Tools ……………………………………….  6</a:t>
            </a:r>
          </a:p>
          <a:p>
            <a:pPr marL="0" lvl="0" indent="0" algn="ctr">
              <a:buNone/>
            </a:pPr>
            <a:r>
              <a:rPr lang="en-US" sz="2000" dirty="0">
                <a:solidFill>
                  <a:prstClr val="black"/>
                </a:solidFill>
              </a:rPr>
              <a:t>John B. Goldhamer’s Website: www.JohnGoldhamer.com ……………………………….  7</a:t>
            </a:r>
          </a:p>
          <a:p>
            <a:pPr marL="0" lvl="0" indent="0" algn="ctr">
              <a:buNone/>
            </a:pPr>
            <a:r>
              <a:rPr lang="en-US" sz="1900" dirty="0">
                <a:solidFill>
                  <a:prstClr val="black"/>
                </a:solidFill>
              </a:rPr>
              <a:t>JohnGoldhamer.com: Individual Income Tax Workshops &amp; Unemployment Benefits   8 </a:t>
            </a:r>
          </a:p>
          <a:p>
            <a:pPr marL="0" lvl="0" indent="0" algn="ctr">
              <a:buNone/>
            </a:pPr>
            <a:r>
              <a:rPr lang="en-US" sz="2000" dirty="0">
                <a:solidFill>
                  <a:prstClr val="black"/>
                </a:solidFill>
              </a:rPr>
              <a:t>Tax Envelope To Keep Tax Information ……………………………………………………………… 9</a:t>
            </a:r>
          </a:p>
          <a:p>
            <a:pPr marL="0" lvl="0" indent="0" algn="ctr">
              <a:buNone/>
            </a:pPr>
            <a:r>
              <a:rPr lang="en-US" sz="2000" dirty="0">
                <a:solidFill>
                  <a:prstClr val="black"/>
                </a:solidFill>
              </a:rPr>
              <a:t>Tax Software ………………………………………………………………………………………………….. 10 </a:t>
            </a:r>
          </a:p>
          <a:p>
            <a:pPr marL="0" lvl="0" indent="0" algn="ctr">
              <a:buNone/>
            </a:pPr>
            <a:r>
              <a:rPr lang="en-US" sz="2000" dirty="0">
                <a:solidFill>
                  <a:prstClr val="black"/>
                </a:solidFill>
              </a:rPr>
              <a:t>Paycheck Stub Matched to W-2 …..…………………………………………………………………. 11</a:t>
            </a:r>
          </a:p>
          <a:p>
            <a:pPr marL="0" lvl="0" indent="0" algn="ctr">
              <a:buNone/>
            </a:pPr>
            <a:r>
              <a:rPr lang="en-US" sz="2000" dirty="0">
                <a:solidFill>
                  <a:prstClr val="black"/>
                </a:solidFill>
              </a:rPr>
              <a:t>Two Types of Worker Income Statements ………………………………………………………. 12</a:t>
            </a:r>
          </a:p>
          <a:p>
            <a:pPr marL="0" lvl="0" indent="0" algn="ctr">
              <a:buNone/>
            </a:pPr>
            <a:r>
              <a:rPr lang="en-US" sz="2000" dirty="0">
                <a:solidFill>
                  <a:prstClr val="black"/>
                </a:solidFill>
              </a:rPr>
              <a:t>There are 20 Different Types of IRS Form 1099 ………………………………………………. 13  </a:t>
            </a:r>
          </a:p>
          <a:p>
            <a:pPr marL="0" lvl="0" indent="0" algn="ctr">
              <a:buNone/>
            </a:pPr>
            <a:r>
              <a:rPr lang="en-US" sz="2000" dirty="0">
                <a:solidFill>
                  <a:prstClr val="black"/>
                </a:solidFill>
              </a:rPr>
              <a:t>2025 Form 1040 Is Two Pages ………………………………….…...…………..………………….. 14</a:t>
            </a:r>
          </a:p>
          <a:p>
            <a:pPr marL="0" indent="0" algn="ctr">
              <a:buNone/>
            </a:pPr>
            <a:r>
              <a:rPr lang="en-US" sz="2000" dirty="0">
                <a:solidFill>
                  <a:prstClr val="black"/>
                </a:solidFill>
              </a:rPr>
              <a:t>2025 Form 1040 Page 2  …………………………………………………….…………………………… 15</a:t>
            </a:r>
          </a:p>
          <a:p>
            <a:pPr marL="0" lvl="0" indent="0" algn="ctr">
              <a:buNone/>
            </a:pPr>
            <a:r>
              <a:rPr lang="en-US" sz="2000" dirty="0">
                <a:solidFill>
                  <a:prstClr val="black"/>
                </a:solidFill>
              </a:rPr>
              <a:t>2025 Form 1040-SR if born before January 2, 1961 …………………...…….……………. 16</a:t>
            </a:r>
          </a:p>
          <a:p>
            <a:pPr marL="0" lvl="0" indent="0" algn="ctr">
              <a:buNone/>
            </a:pPr>
            <a:r>
              <a:rPr lang="en-US" sz="2000" dirty="0">
                <a:solidFill>
                  <a:prstClr val="black"/>
                </a:solidFill>
              </a:rPr>
              <a:t>Schedule B: Interest and Ordinary Dividends ………………………………………………….. 17</a:t>
            </a:r>
          </a:p>
          <a:p>
            <a:pPr marL="0" lvl="0" indent="0" algn="ctr">
              <a:buNone/>
            </a:pPr>
            <a:endParaRPr lang="en-US" sz="1900" dirty="0"/>
          </a:p>
          <a:p>
            <a:pPr marL="0" lvl="0" indent="0" algn="ctr">
              <a:buNone/>
            </a:pPr>
            <a:endParaRPr lang="en-US" sz="1900" dirty="0"/>
          </a:p>
          <a:p>
            <a:pPr marL="0" indent="0" algn="ctr">
              <a:lnSpc>
                <a:spcPct val="80000"/>
              </a:lnSpc>
              <a:spcBef>
                <a:spcPts val="24"/>
              </a:spcBef>
              <a:buNone/>
            </a:pPr>
            <a:endParaRPr lang="en-US" sz="2000" dirty="0"/>
          </a:p>
          <a:p>
            <a:pPr marL="0" indent="0" algn="ctr">
              <a:lnSpc>
                <a:spcPct val="80000"/>
              </a:lnSpc>
              <a:spcBef>
                <a:spcPts val="24"/>
              </a:spcBef>
              <a:buNone/>
            </a:pPr>
            <a:endParaRPr lang="en-US" sz="2000" dirty="0"/>
          </a:p>
          <a:p>
            <a:pPr marL="0" indent="0" algn="ctr">
              <a:lnSpc>
                <a:spcPct val="80000"/>
              </a:lnSpc>
              <a:spcBef>
                <a:spcPts val="24"/>
              </a:spcBef>
              <a:buNone/>
            </a:pPr>
            <a:endParaRPr lang="en-US" sz="2000" dirty="0"/>
          </a:p>
        </p:txBody>
      </p:sp>
      <p:sp>
        <p:nvSpPr>
          <p:cNvPr id="4" name="Slide Number Placeholder 3"/>
          <p:cNvSpPr>
            <a:spLocks noGrp="1"/>
          </p:cNvSpPr>
          <p:nvPr>
            <p:ph type="sldNum" sz="quarter" idx="12"/>
          </p:nvPr>
        </p:nvSpPr>
        <p:spPr/>
        <p:txBody>
          <a:bodyPr/>
          <a:lstStyle/>
          <a:p>
            <a:fld id="{DE70C7B1-09E1-4780-88D9-9F486AEC4F9F}" type="slidenum">
              <a:rPr lang="en-US" smtClean="0"/>
              <a:t>2</a:t>
            </a:fld>
            <a:endParaRPr lang="en-US" dirty="0"/>
          </a:p>
          <a:p>
            <a:r>
              <a:rPr lang="en-US" u="sng" dirty="0"/>
              <a:t>JohnGoldhamer.com</a:t>
            </a:r>
            <a:endParaRPr lang="en-US" dirty="0"/>
          </a:p>
        </p:txBody>
      </p:sp>
    </p:spTree>
    <p:extLst>
      <p:ext uri="{BB962C8B-B14F-4D97-AF65-F5344CB8AC3E}">
        <p14:creationId xmlns:p14="http://schemas.microsoft.com/office/powerpoint/2010/main" val="646004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76200" y="685800"/>
            <a:ext cx="8991600" cy="6172200"/>
          </a:xfrm>
        </p:spPr>
        <p:txBody>
          <a:bodyPr>
            <a:noAutofit/>
          </a:bodyPr>
          <a:lstStyle/>
          <a:p>
            <a:pPr marL="0" indent="0" algn="ctr">
              <a:buNone/>
            </a:pPr>
            <a:r>
              <a:rPr lang="en-US" sz="2000" b="1" u="sng" dirty="0"/>
              <a:t>SCHEDULE D, CAPITAL GAINS AND LOSSES</a:t>
            </a:r>
            <a:endParaRPr lang="en-US" sz="2000" dirty="0"/>
          </a:p>
          <a:p>
            <a:pPr marL="0" indent="0" algn="ctr">
              <a:buNone/>
            </a:pPr>
            <a:r>
              <a:rPr lang="en-US" sz="1600" dirty="0"/>
              <a:t> </a:t>
            </a:r>
            <a:r>
              <a:rPr lang="en-US" sz="1700" b="1" u="sng" dirty="0"/>
              <a:t>SELLING YOUR HOME AT A GAIN (PROFIT)</a:t>
            </a:r>
          </a:p>
          <a:p>
            <a:pPr marL="0" indent="0" algn="ctr">
              <a:buNone/>
            </a:pPr>
            <a:r>
              <a:rPr lang="en-US" sz="1600" b="1" dirty="0"/>
              <a:t>Proceeds (Sale) </a:t>
            </a:r>
            <a:r>
              <a:rPr lang="en-US" sz="1600" b="1" i="1" dirty="0"/>
              <a:t>less</a:t>
            </a:r>
            <a:r>
              <a:rPr lang="en-US" sz="1600" b="1" dirty="0"/>
              <a:t> Basis (Costs) = Gain (Profit)</a:t>
            </a:r>
          </a:p>
          <a:p>
            <a:pPr marL="0" indent="0">
              <a:buNone/>
            </a:pPr>
            <a:r>
              <a:rPr lang="en-US" sz="1600" dirty="0"/>
              <a:t>For 2025, and few previous years, generally, if you sell your home at a gain (profit), some of the gain could be taxable, but in most cases, if the home you sold counts as your </a:t>
            </a:r>
            <a:r>
              <a:rPr lang="en-US" sz="1600" u="sng" dirty="0"/>
              <a:t>main home</a:t>
            </a:r>
            <a:r>
              <a:rPr lang="en-US" sz="1600" dirty="0"/>
              <a:t>, there are exemptions:</a:t>
            </a:r>
          </a:p>
          <a:p>
            <a:pPr marL="0" indent="0" algn="ctr">
              <a:buNone/>
            </a:pPr>
            <a:r>
              <a:rPr lang="en-US" sz="1600" u="sng" dirty="0"/>
              <a:t>Exemptions</a:t>
            </a:r>
          </a:p>
          <a:p>
            <a:pPr marL="1714500" lvl="4" indent="0">
              <a:buNone/>
            </a:pPr>
            <a:r>
              <a:rPr lang="en-US" sz="1600" dirty="0"/>
              <a:t>Single – The first $250,000 of Gain is Exempt</a:t>
            </a:r>
          </a:p>
          <a:p>
            <a:pPr marL="1714500" lvl="4" indent="0">
              <a:buNone/>
            </a:pPr>
            <a:r>
              <a:rPr lang="en-US" sz="1600" dirty="0"/>
              <a:t>Married and Filing Jointly – The first $500,000 of Gain is Exempt</a:t>
            </a:r>
          </a:p>
          <a:p>
            <a:pPr marL="0" indent="0" algn="ctr">
              <a:buNone/>
            </a:pPr>
            <a:r>
              <a:rPr lang="en-US" sz="1600" i="1" dirty="0"/>
              <a:t>Since 1997 the former rule to “Roll Over" home profits by reinvesting in a new home was removed.</a:t>
            </a:r>
          </a:p>
          <a:p>
            <a:pPr marL="0" indent="0">
              <a:buNone/>
            </a:pPr>
            <a:r>
              <a:rPr lang="en-US" sz="1600" dirty="0"/>
              <a:t>You should receive </a:t>
            </a:r>
            <a:r>
              <a:rPr lang="en-US" sz="1600" u="sng" dirty="0"/>
              <a:t>Federal Form 1099-S</a:t>
            </a:r>
            <a:r>
              <a:rPr lang="en-US" sz="1600" dirty="0"/>
              <a:t>, titled, </a:t>
            </a:r>
            <a:r>
              <a:rPr lang="en-US" sz="1600" u="sng" dirty="0"/>
              <a:t>Proceeds From Real Estate Transactions</a:t>
            </a:r>
            <a:r>
              <a:rPr lang="en-US" sz="1600" dirty="0"/>
              <a:t>, which is issued by the person responsible for closing the real estate transaction.</a:t>
            </a:r>
          </a:p>
          <a:p>
            <a:pPr marL="0" indent="0" algn="ctr">
              <a:buNone/>
            </a:pPr>
            <a:r>
              <a:rPr lang="en-US" sz="1600" u="sng" dirty="0"/>
              <a:t>Basis Adjustments - Details and Exceptions</a:t>
            </a:r>
          </a:p>
          <a:p>
            <a:pPr marL="0" indent="0">
              <a:buNone/>
            </a:pPr>
            <a:r>
              <a:rPr lang="en-US" sz="1600" u="sng" dirty="0"/>
              <a:t>Basis</a:t>
            </a:r>
            <a:r>
              <a:rPr lang="en-US" sz="1600" dirty="0"/>
              <a:t> are the costs associated with </a:t>
            </a:r>
            <a:r>
              <a:rPr lang="en-US" sz="1600" i="1" dirty="0"/>
              <a:t>Purchasing and making Improvements to the property</a:t>
            </a:r>
            <a:r>
              <a:rPr lang="en-US" sz="1600" dirty="0"/>
              <a:t>.   Costs for  </a:t>
            </a:r>
            <a:r>
              <a:rPr lang="en-US" sz="1600" u="sng" dirty="0"/>
              <a:t>repairs or maintenance</a:t>
            </a:r>
            <a:r>
              <a:rPr lang="en-US" sz="1600" dirty="0"/>
              <a:t> that are </a:t>
            </a:r>
            <a:r>
              <a:rPr lang="en-US" sz="1600" u="sng" dirty="0"/>
              <a:t>necessary to keeping the home in good condition</a:t>
            </a:r>
            <a:r>
              <a:rPr lang="en-US" sz="1600" dirty="0"/>
              <a:t>, but </a:t>
            </a:r>
            <a:r>
              <a:rPr lang="en-US" sz="1600" u="sng" dirty="0"/>
              <a:t>do not add to its value</a:t>
            </a:r>
            <a:r>
              <a:rPr lang="en-US" sz="1600" dirty="0"/>
              <a:t> or </a:t>
            </a:r>
            <a:r>
              <a:rPr lang="en-US" sz="1600" u="sng" dirty="0"/>
              <a:t>prolong its life</a:t>
            </a:r>
            <a:r>
              <a:rPr lang="en-US" sz="1600" dirty="0"/>
              <a:t> </a:t>
            </a:r>
            <a:r>
              <a:rPr lang="en-US" sz="1600" u="sng" dirty="0"/>
              <a:t>are</a:t>
            </a:r>
            <a:r>
              <a:rPr lang="en-US" sz="1600" dirty="0"/>
              <a:t> </a:t>
            </a:r>
            <a:r>
              <a:rPr lang="en-US" sz="1600" u="sng" dirty="0"/>
              <a:t>not</a:t>
            </a:r>
            <a:r>
              <a:rPr lang="en-US" sz="1600" dirty="0"/>
              <a:t> </a:t>
            </a:r>
            <a:r>
              <a:rPr lang="en-US" sz="1600" u="sng" dirty="0"/>
              <a:t>included</a:t>
            </a:r>
            <a:r>
              <a:rPr lang="en-US" sz="1600" dirty="0"/>
              <a:t>.  For more information on basis, see Pub. 551, Basis of Assets. </a:t>
            </a:r>
          </a:p>
          <a:p>
            <a:pPr marL="0" indent="0" algn="ctr">
              <a:buNone/>
            </a:pPr>
            <a:r>
              <a:rPr lang="en-US" sz="1600" u="sng" dirty="0"/>
              <a:t>2024 IRS Publication 523, “Selling Your Home</a:t>
            </a:r>
            <a:r>
              <a:rPr lang="en-US" sz="1600" dirty="0"/>
              <a:t>”</a:t>
            </a:r>
          </a:p>
          <a:p>
            <a:pPr marL="0" indent="0" algn="ctr">
              <a:buNone/>
            </a:pPr>
            <a:r>
              <a:rPr lang="en-US" sz="1600" dirty="0">
                <a:hlinkClick r:id="rId2"/>
              </a:rPr>
              <a:t>https://www.irs.gov/pub/irs-pdf/p523.pdf</a:t>
            </a:r>
            <a:endParaRPr lang="en-US" sz="1600" dirty="0"/>
          </a:p>
          <a:p>
            <a:pPr marL="0" indent="0">
              <a:buNone/>
            </a:pPr>
            <a:r>
              <a:rPr lang="en-US" sz="1600" dirty="0"/>
              <a:t>IRS Publication 523, titled “</a:t>
            </a:r>
            <a:r>
              <a:rPr lang="en-US" sz="1600" u="sng" dirty="0"/>
              <a:t>Selling Your Home</a:t>
            </a:r>
            <a:r>
              <a:rPr lang="en-US" sz="1600" dirty="0"/>
              <a:t>” is a 27-page document filled with answers  that explains the tax rules that apply when you sell (or otherwise give up ownership of) a home. It also shows you how to do the calculations you'll need to do.</a:t>
            </a:r>
          </a:p>
          <a:p>
            <a:pPr marL="0" indent="0" algn="ctr">
              <a:buNone/>
            </a:pPr>
            <a:r>
              <a:rPr lang="en-US" sz="1600" dirty="0">
                <a:hlinkClick r:id="rId3"/>
              </a:rPr>
              <a:t>JohnGoldhamer.com</a:t>
            </a:r>
            <a:r>
              <a:rPr lang="en-US" sz="1600" dirty="0"/>
              <a:t>, </a:t>
            </a:r>
            <a:r>
              <a:rPr lang="en-US" sz="1600" u="sng" dirty="0"/>
              <a:t>Individual Income Tax</a:t>
            </a:r>
            <a:r>
              <a:rPr lang="en-US" sz="1600" dirty="0"/>
              <a:t> page has a positon paper,:</a:t>
            </a:r>
          </a:p>
          <a:p>
            <a:pPr marL="0" indent="0" algn="ctr">
              <a:buNone/>
            </a:pPr>
            <a:r>
              <a:rPr lang="en-US" sz="1600" i="1" dirty="0"/>
              <a:t>Selling a Home Requirements, Exemptions, and Tax</a:t>
            </a:r>
            <a:endParaRPr lang="en-US" sz="1600" dirty="0"/>
          </a:p>
        </p:txBody>
      </p:sp>
      <p:sp>
        <p:nvSpPr>
          <p:cNvPr id="4" name="Slide Number Placeholder 3"/>
          <p:cNvSpPr>
            <a:spLocks noGrp="1"/>
          </p:cNvSpPr>
          <p:nvPr>
            <p:ph type="sldNum" sz="quarter" idx="12"/>
          </p:nvPr>
        </p:nvSpPr>
        <p:spPr/>
        <p:txBody>
          <a:bodyPr/>
          <a:lstStyle/>
          <a:p>
            <a:fld id="{DE70C7B1-09E1-4780-88D9-9F486AEC4F9F}" type="slidenum">
              <a:rPr lang="en-US" smtClean="0"/>
              <a:t>20</a:t>
            </a:fld>
            <a:endParaRPr lang="en-US" dirty="0"/>
          </a:p>
          <a:p>
            <a:r>
              <a:rPr lang="en-US" u="sng" dirty="0"/>
              <a:t>JohnGoldhamer.com</a:t>
            </a:r>
            <a:endParaRPr lang="en-US" dirty="0"/>
          </a:p>
        </p:txBody>
      </p:sp>
    </p:spTree>
    <p:extLst>
      <p:ext uri="{BB962C8B-B14F-4D97-AF65-F5344CB8AC3E}">
        <p14:creationId xmlns:p14="http://schemas.microsoft.com/office/powerpoint/2010/main" val="1235331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381000" y="914400"/>
            <a:ext cx="8382000" cy="5867400"/>
          </a:xfrm>
        </p:spPr>
        <p:txBody>
          <a:bodyPr>
            <a:normAutofit fontScale="62500" lnSpcReduction="20000"/>
          </a:bodyPr>
          <a:lstStyle/>
          <a:p>
            <a:pPr marL="0" indent="0" algn="ctr">
              <a:buNone/>
            </a:pPr>
            <a:r>
              <a:rPr lang="en-US" sz="3300" b="1" u="sng" dirty="0"/>
              <a:t>2025 STANDARD DEDUCTION AMOUNTS</a:t>
            </a:r>
            <a:endParaRPr lang="en-US" sz="3300" dirty="0"/>
          </a:p>
          <a:p>
            <a:pPr marL="0" indent="0">
              <a:buNone/>
            </a:pPr>
            <a:endParaRPr lang="en-US" sz="1200" u="sng" dirty="0"/>
          </a:p>
          <a:p>
            <a:pPr marL="0" indent="0" algn="ctr">
              <a:buNone/>
            </a:pPr>
            <a:r>
              <a:rPr lang="en-US" sz="3000" u="sng" dirty="0"/>
              <a:t>For 2025, the Standard Deduction for one dependent is as follows</a:t>
            </a:r>
            <a:r>
              <a:rPr lang="en-US" sz="3000" dirty="0"/>
              <a:t>:</a:t>
            </a:r>
          </a:p>
          <a:p>
            <a:pPr marL="0" indent="0">
              <a:buNone/>
            </a:pPr>
            <a:r>
              <a:rPr lang="en-US" sz="3000" u="sng" dirty="0"/>
              <a:t>        Filing Status			          	         Standard     Over 65 / Blind</a:t>
            </a:r>
          </a:p>
          <a:p>
            <a:r>
              <a:rPr lang="en-US" dirty="0"/>
              <a:t>Single				             $15,750 	        $17,750</a:t>
            </a:r>
          </a:p>
          <a:p>
            <a:r>
              <a:rPr lang="en-US" dirty="0"/>
              <a:t>Married Filing Separately 	 	             $15,750 	        $17,350</a:t>
            </a:r>
          </a:p>
          <a:p>
            <a:r>
              <a:rPr lang="en-US" dirty="0"/>
              <a:t>Head of Household			             $23,625             $25,625</a:t>
            </a:r>
          </a:p>
          <a:p>
            <a:r>
              <a:rPr lang="en-US" dirty="0"/>
              <a:t>Married Filing Jointly or Surviving Spouse             $31,500 	         $33,100</a:t>
            </a:r>
          </a:p>
          <a:p>
            <a:pPr marL="0" indent="0">
              <a:buNone/>
            </a:pPr>
            <a:endParaRPr lang="en-US" sz="400" dirty="0"/>
          </a:p>
          <a:p>
            <a:pPr marL="0" indent="0" algn="ctr">
              <a:buNone/>
            </a:pPr>
            <a:r>
              <a:rPr lang="en-US" sz="2900" i="1" dirty="0"/>
              <a:t>For 2025, </a:t>
            </a:r>
            <a:r>
              <a:rPr lang="en-US" sz="2900" i="1" u="sng" dirty="0"/>
              <a:t>Most Taxpayers </a:t>
            </a:r>
            <a:r>
              <a:rPr lang="en-US" sz="2900" i="1" dirty="0"/>
              <a:t>will </a:t>
            </a:r>
            <a:r>
              <a:rPr lang="en-US" sz="2900" i="1" u="sng" dirty="0"/>
              <a:t>File a Standard Deduction</a:t>
            </a:r>
            <a:r>
              <a:rPr lang="en-US" sz="2900" i="1" dirty="0"/>
              <a:t> and </a:t>
            </a:r>
            <a:r>
              <a:rPr lang="en-US" sz="2900" i="1" u="sng" dirty="0"/>
              <a:t>Not</a:t>
            </a:r>
            <a:r>
              <a:rPr lang="en-US" sz="2900" i="1" dirty="0"/>
              <a:t> </a:t>
            </a:r>
            <a:r>
              <a:rPr lang="en-US" sz="2900" i="1" u="sng" dirty="0"/>
              <a:t>Itemize</a:t>
            </a:r>
          </a:p>
          <a:p>
            <a:pPr marL="0" indent="0" algn="ctr">
              <a:buNone/>
            </a:pPr>
            <a:endParaRPr lang="en-US" sz="900" i="1" dirty="0"/>
          </a:p>
          <a:p>
            <a:pPr marL="0" indent="0" algn="ctr">
              <a:buNone/>
            </a:pPr>
            <a:r>
              <a:rPr lang="en-US" i="1" dirty="0"/>
              <a:t>When the Standard Deduction is used, </a:t>
            </a:r>
          </a:p>
          <a:p>
            <a:pPr marL="0" indent="0" algn="ctr">
              <a:buNone/>
            </a:pPr>
            <a:r>
              <a:rPr lang="en-US" i="1" dirty="0"/>
              <a:t>there are </a:t>
            </a:r>
            <a:r>
              <a:rPr lang="en-US" i="1" u="sng" dirty="0"/>
              <a:t>not</a:t>
            </a:r>
            <a:r>
              <a:rPr lang="en-US" i="1" dirty="0"/>
              <a:t> any additional Deductions such as Charities.</a:t>
            </a:r>
          </a:p>
          <a:p>
            <a:pPr marL="0" indent="0" algn="ctr">
              <a:buNone/>
            </a:pPr>
            <a:endParaRPr lang="en-US" sz="600" i="1" dirty="0"/>
          </a:p>
          <a:p>
            <a:pPr marL="0" indent="0" algn="ctr">
              <a:buNone/>
            </a:pPr>
            <a:r>
              <a:rPr lang="en-US" dirty="0"/>
              <a:t>From 1982 to 1986 and again in 2020, Form 1040 provided a </a:t>
            </a:r>
          </a:p>
          <a:p>
            <a:pPr marL="0" indent="0" algn="ctr">
              <a:buNone/>
            </a:pPr>
            <a:r>
              <a:rPr lang="en-US" i="1" dirty="0"/>
              <a:t>Form 1040 Line-Item Charitable Contribution Deduction.</a:t>
            </a:r>
          </a:p>
          <a:p>
            <a:pPr marL="0" indent="0" algn="ctr">
              <a:buNone/>
            </a:pPr>
            <a:r>
              <a:rPr lang="en-US" sz="3000" i="1" dirty="0"/>
              <a:t>2026 has a 1040 $1,000 deduction ($2,000 for joint filers) for Charitable cash gifts</a:t>
            </a:r>
          </a:p>
          <a:p>
            <a:pPr marL="0" indent="0" algn="ctr">
              <a:buNone/>
            </a:pPr>
            <a:r>
              <a:rPr lang="en-US" i="1" u="sng" dirty="0"/>
              <a:t>Many Taxpayers May Owe More State Tax Than Previous Years</a:t>
            </a:r>
          </a:p>
          <a:p>
            <a:pPr marL="0" indent="0" algn="just">
              <a:buNone/>
            </a:pPr>
            <a:r>
              <a:rPr lang="en-US" i="1" dirty="0"/>
              <a:t>Most states are </a:t>
            </a:r>
            <a:r>
              <a:rPr lang="en-US" i="1" u="sng" dirty="0"/>
              <a:t>Conformity States</a:t>
            </a:r>
            <a:r>
              <a:rPr lang="en-US" i="1" dirty="0"/>
              <a:t>, which means they follow the IRS return as their starting point</a:t>
            </a:r>
            <a:r>
              <a:rPr lang="en-US" dirty="0"/>
              <a:t> for their tax returns</a:t>
            </a:r>
            <a:r>
              <a:rPr lang="en-US" i="1" dirty="0"/>
              <a:t>. When a Standard Deduction is filed </a:t>
            </a:r>
            <a:r>
              <a:rPr lang="en-US" dirty="0"/>
              <a:t>with the IRS the </a:t>
            </a:r>
            <a:r>
              <a:rPr lang="en-US" i="1" dirty="0"/>
              <a:t>State Individual Income Tax Return must conform with the IRS and only </a:t>
            </a:r>
            <a:r>
              <a:rPr lang="en-US" dirty="0"/>
              <a:t>the </a:t>
            </a:r>
            <a:r>
              <a:rPr lang="en-US" i="1" dirty="0"/>
              <a:t>Standard Deduction is allowed on the State Tax Return</a:t>
            </a:r>
            <a:r>
              <a:rPr lang="en-US" dirty="0"/>
              <a:t>.  </a:t>
            </a:r>
            <a:endParaRPr lang="en-US" i="1" dirty="0"/>
          </a:p>
        </p:txBody>
      </p:sp>
      <p:sp>
        <p:nvSpPr>
          <p:cNvPr id="4" name="Slide Number Placeholder 3"/>
          <p:cNvSpPr>
            <a:spLocks noGrp="1"/>
          </p:cNvSpPr>
          <p:nvPr>
            <p:ph type="sldNum" sz="quarter" idx="12"/>
          </p:nvPr>
        </p:nvSpPr>
        <p:spPr/>
        <p:txBody>
          <a:bodyPr/>
          <a:lstStyle/>
          <a:p>
            <a:fld id="{DE70C7B1-09E1-4780-88D9-9F486AEC4F9F}" type="slidenum">
              <a:rPr lang="en-US" smtClean="0"/>
              <a:t>21</a:t>
            </a:fld>
            <a:endParaRPr lang="en-US" dirty="0"/>
          </a:p>
          <a:p>
            <a:r>
              <a:rPr lang="en-US" u="sng" dirty="0"/>
              <a:t>JohnGoldhamer.com</a:t>
            </a:r>
            <a:endParaRPr lang="en-US" dirty="0"/>
          </a:p>
        </p:txBody>
      </p:sp>
      <p:sp>
        <p:nvSpPr>
          <p:cNvPr id="5" name="Rectangle 4"/>
          <p:cNvSpPr/>
          <p:nvPr/>
        </p:nvSpPr>
        <p:spPr>
          <a:xfrm>
            <a:off x="381000" y="3200400"/>
            <a:ext cx="8305800" cy="381000"/>
          </a:xfrm>
          <a:prstGeom prst="rect">
            <a:avLst/>
          </a:prstGeom>
          <a:solidFill>
            <a:srgbClr val="0070C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5278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762000"/>
            <a:ext cx="8229600" cy="6019800"/>
          </a:xfrm>
        </p:spPr>
        <p:txBody>
          <a:bodyPr>
            <a:normAutofit/>
          </a:bodyPr>
          <a:lstStyle/>
          <a:p>
            <a:pPr marL="0" indent="0" algn="ctr">
              <a:buNone/>
            </a:pPr>
            <a:r>
              <a:rPr lang="en-US" sz="2300" b="1" u="sng" dirty="0"/>
              <a:t>PERSONAL EXEMPTIONS SUSPENDED</a:t>
            </a:r>
            <a:endParaRPr lang="en-US" sz="2300" dirty="0"/>
          </a:p>
          <a:p>
            <a:pPr marL="0" indent="0">
              <a:buNone/>
            </a:pPr>
            <a:endParaRPr lang="en-US" sz="2500" dirty="0"/>
          </a:p>
          <a:p>
            <a:pPr marL="0" indent="0">
              <a:buNone/>
            </a:pPr>
            <a:r>
              <a:rPr lang="en-US" sz="2400" dirty="0"/>
              <a:t>For the 2025 tax year there is No Personal Exemption, but the standard deduction is increased.</a:t>
            </a:r>
          </a:p>
          <a:p>
            <a:pPr marL="0" indent="0">
              <a:buNone/>
            </a:pPr>
            <a:endParaRPr lang="en-US" sz="2400" dirty="0"/>
          </a:p>
          <a:p>
            <a:pPr marL="0" indent="0">
              <a:buNone/>
            </a:pPr>
            <a:r>
              <a:rPr lang="en-US" sz="2400" dirty="0"/>
              <a:t>The 2018 </a:t>
            </a:r>
            <a:r>
              <a:rPr lang="en-US" sz="2400" u="sng" dirty="0"/>
              <a:t>Tax Cuts and Jobs Act</a:t>
            </a:r>
            <a:r>
              <a:rPr lang="en-US" sz="2400" dirty="0"/>
              <a:t> (TCJA) </a:t>
            </a:r>
            <a:r>
              <a:rPr lang="en-US" sz="2400" i="1" dirty="0"/>
              <a:t>suspended the </a:t>
            </a:r>
            <a:r>
              <a:rPr lang="en-US" sz="2400" dirty="0"/>
              <a:t>Personal Exemption for yourself, your spouse, and all your dependents.</a:t>
            </a:r>
          </a:p>
        </p:txBody>
      </p:sp>
      <p:sp>
        <p:nvSpPr>
          <p:cNvPr id="4" name="Slide Number Placeholder 3"/>
          <p:cNvSpPr>
            <a:spLocks noGrp="1"/>
          </p:cNvSpPr>
          <p:nvPr>
            <p:ph type="sldNum" sz="quarter" idx="12"/>
          </p:nvPr>
        </p:nvSpPr>
        <p:spPr/>
        <p:txBody>
          <a:bodyPr/>
          <a:lstStyle/>
          <a:p>
            <a:fld id="{DE70C7B1-09E1-4780-88D9-9F486AEC4F9F}" type="slidenum">
              <a:rPr lang="en-US" smtClean="0"/>
              <a:t>22</a:t>
            </a:fld>
            <a:endParaRPr lang="en-US" dirty="0"/>
          </a:p>
          <a:p>
            <a:r>
              <a:rPr lang="en-US" u="sng" dirty="0"/>
              <a:t>JohnGoldhamer.com</a:t>
            </a:r>
            <a:endParaRPr lang="en-US" dirty="0"/>
          </a:p>
        </p:txBody>
      </p:sp>
    </p:spTree>
    <p:extLst>
      <p:ext uri="{BB962C8B-B14F-4D97-AF65-F5344CB8AC3E}">
        <p14:creationId xmlns:p14="http://schemas.microsoft.com/office/powerpoint/2010/main" val="1854143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762000"/>
            <a:ext cx="8305800" cy="6019800"/>
          </a:xfrm>
        </p:spPr>
        <p:txBody>
          <a:bodyPr>
            <a:normAutofit fontScale="70000" lnSpcReduction="20000"/>
          </a:bodyPr>
          <a:lstStyle/>
          <a:p>
            <a:pPr marL="0" indent="0" algn="ctr">
              <a:buNone/>
            </a:pPr>
            <a:r>
              <a:rPr lang="en-US" sz="3300" b="1" u="sng" dirty="0"/>
              <a:t>2025 THREE SCHEDULES</a:t>
            </a:r>
            <a:endParaRPr lang="en-US" sz="3300" dirty="0"/>
          </a:p>
          <a:p>
            <a:pPr marL="0" indent="0">
              <a:buNone/>
            </a:pPr>
            <a:endParaRPr lang="en-US" sz="1900" dirty="0"/>
          </a:p>
          <a:p>
            <a:pPr marL="0" indent="0">
              <a:buNone/>
            </a:pPr>
            <a:r>
              <a:rPr lang="en-US" sz="4000" dirty="0">
                <a:solidFill>
                  <a:prstClr val="black"/>
                </a:solidFill>
              </a:rPr>
              <a:t>For 2025 Form 1040 is Two Pages.</a:t>
            </a:r>
          </a:p>
          <a:p>
            <a:pPr marL="0" indent="0">
              <a:buNone/>
            </a:pPr>
            <a:endParaRPr lang="en-US" sz="3700" dirty="0"/>
          </a:p>
          <a:p>
            <a:pPr marL="0" indent="0">
              <a:buNone/>
            </a:pPr>
            <a:r>
              <a:rPr lang="en-US" sz="3700" dirty="0"/>
              <a:t>There are now Three Schedules that might be attached to the 2025 Federal Form 1040 as follows:</a:t>
            </a:r>
          </a:p>
          <a:p>
            <a:pPr marL="0" indent="0">
              <a:buNone/>
            </a:pPr>
            <a:endParaRPr lang="en-US" sz="1900" dirty="0"/>
          </a:p>
          <a:p>
            <a:pPr marL="0" indent="0">
              <a:buNone/>
            </a:pPr>
            <a:r>
              <a:rPr lang="en-US" sz="3700" dirty="0"/>
              <a:t>Schedule 1 – Additional Income and Adjustments to Income</a:t>
            </a:r>
          </a:p>
          <a:p>
            <a:pPr marL="0" indent="0">
              <a:buNone/>
            </a:pPr>
            <a:r>
              <a:rPr lang="en-US" sz="3700" dirty="0"/>
              <a:t>Schedule 2 – Additional Taxes</a:t>
            </a:r>
          </a:p>
          <a:p>
            <a:pPr marL="0" indent="0">
              <a:buNone/>
            </a:pPr>
            <a:r>
              <a:rPr lang="en-US" sz="3700" dirty="0"/>
              <a:t>Schedule 3 – Additional Credits and Payments</a:t>
            </a:r>
          </a:p>
          <a:p>
            <a:pPr marL="0" indent="0">
              <a:buNone/>
            </a:pPr>
            <a:endParaRPr lang="en-US" sz="3700" dirty="0"/>
          </a:p>
          <a:p>
            <a:pPr marL="0" indent="0">
              <a:buNone/>
            </a:pPr>
            <a:r>
              <a:rPr lang="en-US" sz="3700" dirty="0"/>
              <a:t>Former Schedules 4, 5, and 6 have been consolidated into other forms to simplify the filing process.</a:t>
            </a:r>
            <a:endParaRPr lang="en-US" sz="3300" b="1" u="sng" dirty="0"/>
          </a:p>
          <a:p>
            <a:pPr marL="0" indent="0">
              <a:buNone/>
            </a:pPr>
            <a:endParaRPr lang="en-US" sz="2800" dirty="0"/>
          </a:p>
          <a:p>
            <a:pPr marL="0" indent="0">
              <a:buNone/>
            </a:pPr>
            <a:endParaRPr lang="en-US" sz="2800" dirty="0"/>
          </a:p>
          <a:p>
            <a:pPr marL="0" indent="0">
              <a:buNone/>
            </a:pPr>
            <a:br>
              <a:rPr lang="en-US" sz="2700" b="1" dirty="0"/>
            </a:br>
            <a:endParaRPr lang="en-US" sz="2700" i="1" dirty="0"/>
          </a:p>
          <a:p>
            <a:pPr marL="0" indent="0" algn="ctr">
              <a:buNone/>
            </a:pPr>
            <a:endParaRPr lang="en-US" sz="2800" dirty="0"/>
          </a:p>
          <a:p>
            <a:pPr marL="0" indent="0" algn="ctr">
              <a:buNone/>
            </a:pPr>
            <a:endParaRPr lang="en-US" sz="9600" i="1" u="sng" dirty="0"/>
          </a:p>
          <a:p>
            <a:pPr marL="0" indent="0" algn="ctr">
              <a:buNone/>
            </a:pPr>
            <a:endParaRPr lang="en-US" sz="6400" i="1" u="sng" dirty="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23</a:t>
            </a:fld>
            <a:endParaRPr lang="en-US" dirty="0"/>
          </a:p>
          <a:p>
            <a:r>
              <a:rPr lang="en-US" u="sng" dirty="0"/>
              <a:t>JohnGoldhamer.com</a:t>
            </a:r>
            <a:endParaRPr lang="en-US" dirty="0"/>
          </a:p>
        </p:txBody>
      </p:sp>
    </p:spTree>
    <p:extLst>
      <p:ext uri="{BB962C8B-B14F-4D97-AF65-F5344CB8AC3E}">
        <p14:creationId xmlns:p14="http://schemas.microsoft.com/office/powerpoint/2010/main" val="2136018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762000"/>
            <a:ext cx="8305800" cy="6019800"/>
          </a:xfrm>
        </p:spPr>
        <p:txBody>
          <a:bodyPr>
            <a:normAutofit lnSpcReduction="10000"/>
          </a:bodyPr>
          <a:lstStyle/>
          <a:p>
            <a:pPr marL="0" indent="0" algn="ctr">
              <a:buNone/>
            </a:pPr>
            <a:r>
              <a:rPr lang="en-US" sz="2300" b="1" u="sng" dirty="0"/>
              <a:t>2025 THREE SCHEDULES</a:t>
            </a:r>
            <a:endParaRPr lang="en-US" sz="2300" dirty="0"/>
          </a:p>
          <a:p>
            <a:pPr marL="0" indent="0" algn="ctr">
              <a:buNone/>
            </a:pPr>
            <a:r>
              <a:rPr lang="en-US" sz="2300" b="1" u="sng" dirty="0"/>
              <a:t>Schedule 1: Additional Income and Adjustments to Income</a:t>
            </a:r>
          </a:p>
          <a:p>
            <a:pPr marL="0" indent="0">
              <a:buNone/>
            </a:pPr>
            <a:r>
              <a:rPr lang="en-US" sz="1800" b="1" u="sng" dirty="0"/>
              <a:t>Examples of Adjustments to Income</a:t>
            </a:r>
            <a:r>
              <a:rPr lang="en-US" sz="1800" b="1" dirty="0"/>
              <a:t>:</a:t>
            </a:r>
            <a:r>
              <a:rPr lang="en-US" sz="1800" dirty="0"/>
              <a:t> Educator Expenses, Certain Business Expenses, Health Savings Account Deduction, Moving Expenses (Only Armed Forces Members), Deductible Part of Self-Employment Tax, Self-Employed SEP, SIMPLE, and Qualified Plans, Self-Employed Health Insurance Deduction, Penalty on Early Withdrawal of Savings, Alimony Paid, IRA Deduction, Student Loan Interest Deduction.</a:t>
            </a:r>
          </a:p>
          <a:p>
            <a:pPr marL="0" indent="0">
              <a:buNone/>
            </a:pPr>
            <a:endParaRPr lang="en-US" sz="1900" dirty="0"/>
          </a:p>
          <a:p>
            <a:pPr marL="0" indent="0">
              <a:buNone/>
            </a:pPr>
            <a:endParaRPr lang="en-US" sz="2100" dirty="0"/>
          </a:p>
          <a:p>
            <a:pPr marL="0" indent="0" algn="ctr">
              <a:buNone/>
            </a:pPr>
            <a:endParaRPr lang="en-US" sz="2100" b="1" dirty="0"/>
          </a:p>
          <a:p>
            <a:pPr marL="0" indent="0" algn="ctr">
              <a:buNone/>
            </a:pPr>
            <a:endParaRPr lang="en-US" sz="2100" b="1" dirty="0"/>
          </a:p>
          <a:p>
            <a:pPr marL="0" indent="0">
              <a:buNone/>
            </a:pPr>
            <a:endParaRPr lang="en-US" sz="2800" b="1" u="sng" dirty="0"/>
          </a:p>
          <a:p>
            <a:pPr marL="0" indent="0">
              <a:buNone/>
            </a:pPr>
            <a:endParaRPr lang="en-US" sz="2800" dirty="0"/>
          </a:p>
          <a:p>
            <a:pPr marL="0" indent="0">
              <a:buNone/>
            </a:pPr>
            <a:endParaRPr lang="en-US" sz="2800" dirty="0"/>
          </a:p>
          <a:p>
            <a:pPr marL="0" indent="0">
              <a:buNone/>
            </a:pPr>
            <a:br>
              <a:rPr lang="en-US" sz="2700" b="1" dirty="0"/>
            </a:br>
            <a:endParaRPr lang="en-US" sz="2700" i="1" dirty="0"/>
          </a:p>
          <a:p>
            <a:pPr marL="0" indent="0" algn="ctr">
              <a:buNone/>
            </a:pPr>
            <a:endParaRPr lang="en-US" sz="2800" dirty="0"/>
          </a:p>
          <a:p>
            <a:pPr marL="0" indent="0" algn="ctr">
              <a:buNone/>
            </a:pPr>
            <a:endParaRPr lang="en-US" sz="9600" i="1" u="sng" dirty="0"/>
          </a:p>
          <a:p>
            <a:pPr marL="0" indent="0" algn="ctr">
              <a:buNone/>
            </a:pPr>
            <a:endParaRPr lang="en-US" sz="6400" i="1" u="sng" dirty="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24</a:t>
            </a:fld>
            <a:endParaRPr lang="en-US" dirty="0"/>
          </a:p>
          <a:p>
            <a:r>
              <a:rPr lang="en-US" u="sng" dirty="0"/>
              <a:t>JohnGoldhamer.com</a:t>
            </a:r>
            <a:endParaRPr lang="en-US" dirty="0"/>
          </a:p>
        </p:txBody>
      </p:sp>
      <p:pic>
        <p:nvPicPr>
          <p:cNvPr id="8" name="Picture 7">
            <a:extLst>
              <a:ext uri="{FF2B5EF4-FFF2-40B4-BE49-F238E27FC236}">
                <a16:creationId xmlns:a16="http://schemas.microsoft.com/office/drawing/2014/main" id="{607AD7E6-3683-7CA7-6FEB-90FDDCE2C848}"/>
              </a:ext>
            </a:extLst>
          </p:cNvPr>
          <p:cNvPicPr>
            <a:picLocks noChangeAspect="1"/>
          </p:cNvPicPr>
          <p:nvPr/>
        </p:nvPicPr>
        <p:blipFill>
          <a:blip r:embed="rId2"/>
          <a:srcRect l="34166" t="24814" r="35834" b="26488"/>
          <a:stretch>
            <a:fillRect/>
          </a:stretch>
        </p:blipFill>
        <p:spPr>
          <a:xfrm>
            <a:off x="4354287" y="2799080"/>
            <a:ext cx="4027713" cy="3677592"/>
          </a:xfrm>
          <a:prstGeom prst="rect">
            <a:avLst/>
          </a:prstGeom>
        </p:spPr>
      </p:pic>
      <p:pic>
        <p:nvPicPr>
          <p:cNvPr id="7" name="Picture 6">
            <a:extLst>
              <a:ext uri="{FF2B5EF4-FFF2-40B4-BE49-F238E27FC236}">
                <a16:creationId xmlns:a16="http://schemas.microsoft.com/office/drawing/2014/main" id="{F746E845-0F87-051C-A87D-DE3A185965B1}"/>
              </a:ext>
            </a:extLst>
          </p:cNvPr>
          <p:cNvPicPr>
            <a:picLocks noChangeAspect="1"/>
          </p:cNvPicPr>
          <p:nvPr/>
        </p:nvPicPr>
        <p:blipFill>
          <a:blip r:embed="rId3"/>
          <a:srcRect l="34166" t="21852" r="35000" b="15926"/>
          <a:stretch>
            <a:fillRect/>
          </a:stretch>
        </p:blipFill>
        <p:spPr>
          <a:xfrm>
            <a:off x="638895" y="2799080"/>
            <a:ext cx="3334392" cy="3784985"/>
          </a:xfrm>
          <a:prstGeom prst="rect">
            <a:avLst/>
          </a:prstGeom>
        </p:spPr>
      </p:pic>
    </p:spTree>
    <p:extLst>
      <p:ext uri="{BB962C8B-B14F-4D97-AF65-F5344CB8AC3E}">
        <p14:creationId xmlns:p14="http://schemas.microsoft.com/office/powerpoint/2010/main" val="1445242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304800" y="762000"/>
            <a:ext cx="8458200" cy="6019800"/>
          </a:xfrm>
        </p:spPr>
        <p:txBody>
          <a:bodyPr>
            <a:normAutofit/>
          </a:bodyPr>
          <a:lstStyle/>
          <a:p>
            <a:pPr marL="0" indent="0" algn="ctr">
              <a:buNone/>
            </a:pPr>
            <a:r>
              <a:rPr lang="en-US" sz="2300" b="1" u="sng" dirty="0"/>
              <a:t>THE THREE SCHEDULES</a:t>
            </a:r>
          </a:p>
          <a:p>
            <a:pPr marL="0" indent="0" algn="ctr">
              <a:buNone/>
            </a:pPr>
            <a:r>
              <a:rPr lang="en-US" sz="2300" b="1" dirty="0"/>
              <a:t>Schedule 2: Additional Taxes</a:t>
            </a:r>
          </a:p>
          <a:p>
            <a:pPr marL="0" indent="0">
              <a:buNone/>
            </a:pPr>
            <a:endParaRPr lang="en-US" sz="2800" dirty="0"/>
          </a:p>
          <a:p>
            <a:pPr marL="0" indent="0">
              <a:buNone/>
            </a:pPr>
            <a:br>
              <a:rPr lang="en-US" sz="2700" b="1" dirty="0"/>
            </a:br>
            <a:endParaRPr lang="en-US" sz="2700" i="1" dirty="0"/>
          </a:p>
          <a:p>
            <a:pPr marL="0" indent="0" algn="ctr">
              <a:buNone/>
            </a:pPr>
            <a:endParaRPr lang="en-US" sz="2800" dirty="0"/>
          </a:p>
          <a:p>
            <a:pPr marL="0" indent="0" algn="ctr">
              <a:buNone/>
            </a:pPr>
            <a:endParaRPr lang="en-US" sz="9600" i="1" u="sng" dirty="0"/>
          </a:p>
          <a:p>
            <a:pPr marL="0" indent="0" algn="ctr">
              <a:buNone/>
            </a:pPr>
            <a:endParaRPr lang="en-US" sz="6400" i="1" u="sng" dirty="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25</a:t>
            </a:fld>
            <a:endParaRPr lang="en-US" dirty="0"/>
          </a:p>
          <a:p>
            <a:r>
              <a:rPr lang="en-US" u="sng" dirty="0"/>
              <a:t>JohnGoldhamer.com</a:t>
            </a:r>
            <a:endParaRPr lang="en-US" dirty="0"/>
          </a:p>
        </p:txBody>
      </p:sp>
      <p:pic>
        <p:nvPicPr>
          <p:cNvPr id="8" name="Picture 7">
            <a:extLst>
              <a:ext uri="{FF2B5EF4-FFF2-40B4-BE49-F238E27FC236}">
                <a16:creationId xmlns:a16="http://schemas.microsoft.com/office/drawing/2014/main" id="{B46A462B-19E2-3506-EB81-BEC968BDA7E5}"/>
              </a:ext>
            </a:extLst>
          </p:cNvPr>
          <p:cNvPicPr>
            <a:picLocks noChangeAspect="1"/>
          </p:cNvPicPr>
          <p:nvPr/>
        </p:nvPicPr>
        <p:blipFill>
          <a:blip r:embed="rId2"/>
          <a:srcRect l="34143" t="22715" r="35857" b="11203"/>
          <a:stretch>
            <a:fillRect/>
          </a:stretch>
        </p:blipFill>
        <p:spPr>
          <a:xfrm>
            <a:off x="152400" y="1550749"/>
            <a:ext cx="4098802" cy="5078651"/>
          </a:xfrm>
          <a:prstGeom prst="rect">
            <a:avLst/>
          </a:prstGeom>
        </p:spPr>
      </p:pic>
      <p:pic>
        <p:nvPicPr>
          <p:cNvPr id="10" name="Picture 9">
            <a:extLst>
              <a:ext uri="{FF2B5EF4-FFF2-40B4-BE49-F238E27FC236}">
                <a16:creationId xmlns:a16="http://schemas.microsoft.com/office/drawing/2014/main" id="{00892E3B-E6F8-EFCE-0B36-937A9AD157B6}"/>
              </a:ext>
            </a:extLst>
          </p:cNvPr>
          <p:cNvPicPr>
            <a:picLocks noChangeAspect="1"/>
          </p:cNvPicPr>
          <p:nvPr/>
        </p:nvPicPr>
        <p:blipFill>
          <a:blip r:embed="rId3"/>
          <a:srcRect l="35671" t="25226" r="35772" b="22498"/>
          <a:stretch>
            <a:fillRect/>
          </a:stretch>
        </p:blipFill>
        <p:spPr>
          <a:xfrm>
            <a:off x="4357860" y="1981200"/>
            <a:ext cx="4252740" cy="4379292"/>
          </a:xfrm>
          <a:prstGeom prst="rect">
            <a:avLst/>
          </a:prstGeom>
        </p:spPr>
      </p:pic>
    </p:spTree>
    <p:extLst>
      <p:ext uri="{BB962C8B-B14F-4D97-AF65-F5344CB8AC3E}">
        <p14:creationId xmlns:p14="http://schemas.microsoft.com/office/powerpoint/2010/main" val="603588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685800"/>
            <a:ext cx="8305800" cy="6096000"/>
          </a:xfrm>
        </p:spPr>
        <p:txBody>
          <a:bodyPr>
            <a:normAutofit/>
          </a:bodyPr>
          <a:lstStyle/>
          <a:p>
            <a:pPr marL="0" indent="0" algn="ctr">
              <a:buNone/>
            </a:pPr>
            <a:r>
              <a:rPr lang="en-US" sz="2300" b="1" u="sng" dirty="0"/>
              <a:t>THE THREE SCHEDULES</a:t>
            </a:r>
            <a:endParaRPr lang="en-US" sz="2300" dirty="0"/>
          </a:p>
          <a:p>
            <a:pPr marL="0" indent="0" algn="ctr">
              <a:buNone/>
            </a:pPr>
            <a:r>
              <a:rPr lang="en-US" sz="2300" b="1" u="sng" dirty="0"/>
              <a:t>Schedule 3: Additional Credits and Payments</a:t>
            </a:r>
          </a:p>
          <a:p>
            <a:pPr marL="0" indent="0">
              <a:buNone/>
            </a:pPr>
            <a:r>
              <a:rPr lang="en-US" sz="2000" b="1" u="sng" dirty="0"/>
              <a:t>Examples of Additional Credits and Payments</a:t>
            </a:r>
            <a:r>
              <a:rPr lang="en-US" sz="2000" b="1" dirty="0"/>
              <a:t>: </a:t>
            </a:r>
          </a:p>
          <a:p>
            <a:pPr marL="0" indent="0">
              <a:buNone/>
            </a:pPr>
            <a:r>
              <a:rPr lang="en-US" sz="1900" dirty="0"/>
              <a:t>Foreign Tax Credit</a:t>
            </a:r>
          </a:p>
          <a:p>
            <a:pPr marL="0" indent="0">
              <a:buNone/>
            </a:pPr>
            <a:r>
              <a:rPr lang="en-US" sz="1900" dirty="0"/>
              <a:t>Credit For Child and Dependent Care Expenses, attach Form 2441</a:t>
            </a:r>
          </a:p>
          <a:p>
            <a:pPr marL="0" indent="0">
              <a:buNone/>
            </a:pPr>
            <a:r>
              <a:rPr lang="en-US" sz="1900" dirty="0"/>
              <a:t>Retirement savings contributions credit. Attach Form 8880</a:t>
            </a:r>
          </a:p>
          <a:p>
            <a:pPr marL="0" indent="0">
              <a:buNone/>
            </a:pPr>
            <a:r>
              <a:rPr lang="en-US" sz="1900" dirty="0"/>
              <a:t>Education Credits</a:t>
            </a:r>
            <a:endParaRPr lang="en-US" sz="2400" dirty="0"/>
          </a:p>
          <a:p>
            <a:pPr marL="0" indent="0" algn="ctr">
              <a:buNone/>
            </a:pPr>
            <a:endParaRPr lang="en-US" sz="2400" b="1" dirty="0"/>
          </a:p>
          <a:p>
            <a:pPr marL="0" indent="0" algn="ctr">
              <a:buNone/>
            </a:pPr>
            <a:endParaRPr lang="en-US" sz="2300" dirty="0"/>
          </a:p>
          <a:p>
            <a:pPr marL="0" indent="0" algn="ctr">
              <a:buNone/>
            </a:pPr>
            <a:endParaRPr lang="en-US" sz="2300" b="1" dirty="0"/>
          </a:p>
          <a:p>
            <a:pPr marL="0" indent="0">
              <a:buNone/>
            </a:pPr>
            <a:endParaRPr lang="en-US" sz="2800" dirty="0"/>
          </a:p>
          <a:p>
            <a:pPr marL="0" indent="0">
              <a:buNone/>
            </a:pPr>
            <a:br>
              <a:rPr lang="en-US" sz="2700" b="1" dirty="0"/>
            </a:br>
            <a:endParaRPr lang="en-US" sz="2700" i="1" dirty="0"/>
          </a:p>
          <a:p>
            <a:pPr marL="0" indent="0" algn="ctr">
              <a:buNone/>
            </a:pPr>
            <a:endParaRPr lang="en-US" sz="2800" dirty="0"/>
          </a:p>
          <a:p>
            <a:pPr marL="0" indent="0" algn="ctr">
              <a:buNone/>
            </a:pPr>
            <a:endParaRPr lang="en-US" sz="9600" i="1" u="sng" dirty="0"/>
          </a:p>
          <a:p>
            <a:pPr marL="0" indent="0" algn="ctr">
              <a:buNone/>
            </a:pPr>
            <a:endParaRPr lang="en-US" sz="6400" i="1" u="sng" dirty="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26</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1FA25287-3BC6-788F-9320-9D62F6A480CD}"/>
              </a:ext>
            </a:extLst>
          </p:cNvPr>
          <p:cNvPicPr>
            <a:picLocks noChangeAspect="1"/>
          </p:cNvPicPr>
          <p:nvPr/>
        </p:nvPicPr>
        <p:blipFill>
          <a:blip r:embed="rId2"/>
          <a:srcRect l="35000" t="21852" r="35000" b="22913"/>
          <a:stretch>
            <a:fillRect/>
          </a:stretch>
        </p:blipFill>
        <p:spPr>
          <a:xfrm>
            <a:off x="2895600" y="2895600"/>
            <a:ext cx="3728518" cy="3861435"/>
          </a:xfrm>
          <a:prstGeom prst="rect">
            <a:avLst/>
          </a:prstGeom>
        </p:spPr>
      </p:pic>
    </p:spTree>
    <p:extLst>
      <p:ext uri="{BB962C8B-B14F-4D97-AF65-F5344CB8AC3E}">
        <p14:creationId xmlns:p14="http://schemas.microsoft.com/office/powerpoint/2010/main" val="4179487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381000" y="762000"/>
            <a:ext cx="8458200" cy="6096000"/>
          </a:xfrm>
        </p:spPr>
        <p:txBody>
          <a:bodyPr>
            <a:normAutofit/>
          </a:bodyPr>
          <a:lstStyle/>
          <a:p>
            <a:pPr marL="0" indent="0" algn="ctr">
              <a:buNone/>
            </a:pPr>
            <a:r>
              <a:rPr lang="en-US" sz="2300" b="1" u="sng" dirty="0"/>
              <a:t>FORM 2441: CHILD AND DEPENDENT CARE EXPENSES</a:t>
            </a:r>
          </a:p>
          <a:p>
            <a:pPr marL="0" indent="0">
              <a:buNone/>
            </a:pPr>
            <a:r>
              <a:rPr lang="en-US" sz="2000" dirty="0"/>
              <a:t>For the 2025, the Child Tax Credit (CTC) is up to $2,200 per qualifying child under age 17, with a maximum refundable portion of $1,700.</a:t>
            </a:r>
          </a:p>
          <a:p>
            <a:pPr marL="0" indent="0">
              <a:buNone/>
            </a:pPr>
            <a:endParaRPr lang="en-US" sz="2800" dirty="0"/>
          </a:p>
          <a:p>
            <a:pPr marL="0" indent="0">
              <a:buNone/>
            </a:pPr>
            <a:br>
              <a:rPr lang="en-US" sz="2700" b="1" dirty="0"/>
            </a:br>
            <a:endParaRPr lang="en-US" sz="2700" i="1" dirty="0"/>
          </a:p>
          <a:p>
            <a:pPr marL="0" indent="0" algn="ctr">
              <a:buNone/>
            </a:pPr>
            <a:endParaRPr lang="en-US" sz="2800" dirty="0"/>
          </a:p>
          <a:p>
            <a:pPr marL="0" indent="0" algn="ctr">
              <a:buNone/>
            </a:pPr>
            <a:endParaRPr lang="en-US" sz="9600" i="1" u="sng" dirty="0"/>
          </a:p>
          <a:p>
            <a:pPr marL="0" indent="0" algn="ctr">
              <a:buNone/>
            </a:pPr>
            <a:endParaRPr lang="en-US" sz="6400" i="1" u="sng" dirty="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27</a:t>
            </a:fld>
            <a:endParaRPr lang="en-US" dirty="0"/>
          </a:p>
          <a:p>
            <a:r>
              <a:rPr lang="en-US" u="sng" dirty="0"/>
              <a:t>JohnGoldhamer.com</a:t>
            </a:r>
            <a:endParaRPr lang="en-US" dirty="0"/>
          </a:p>
        </p:txBody>
      </p:sp>
      <p:pic>
        <p:nvPicPr>
          <p:cNvPr id="8" name="Picture 7">
            <a:extLst>
              <a:ext uri="{FF2B5EF4-FFF2-40B4-BE49-F238E27FC236}">
                <a16:creationId xmlns:a16="http://schemas.microsoft.com/office/drawing/2014/main" id="{F730604B-CED9-504D-EE83-372BD68573BD}"/>
              </a:ext>
            </a:extLst>
          </p:cNvPr>
          <p:cNvPicPr>
            <a:picLocks noChangeAspect="1"/>
          </p:cNvPicPr>
          <p:nvPr/>
        </p:nvPicPr>
        <p:blipFill>
          <a:blip r:embed="rId2"/>
          <a:srcRect l="34166" t="20371" r="35834" b="11482"/>
          <a:stretch>
            <a:fillRect/>
          </a:stretch>
        </p:blipFill>
        <p:spPr>
          <a:xfrm>
            <a:off x="304799" y="1905000"/>
            <a:ext cx="3816626" cy="4876800"/>
          </a:xfrm>
          <a:prstGeom prst="rect">
            <a:avLst/>
          </a:prstGeom>
        </p:spPr>
      </p:pic>
      <p:pic>
        <p:nvPicPr>
          <p:cNvPr id="10" name="Picture 9">
            <a:extLst>
              <a:ext uri="{FF2B5EF4-FFF2-40B4-BE49-F238E27FC236}">
                <a16:creationId xmlns:a16="http://schemas.microsoft.com/office/drawing/2014/main" id="{E12D3C90-DF5B-3882-B10F-4AF9838FE682}"/>
              </a:ext>
            </a:extLst>
          </p:cNvPr>
          <p:cNvPicPr>
            <a:picLocks noChangeAspect="1"/>
          </p:cNvPicPr>
          <p:nvPr/>
        </p:nvPicPr>
        <p:blipFill>
          <a:blip r:embed="rId3"/>
          <a:srcRect l="34166" t="25185" r="35833" b="20759"/>
          <a:stretch>
            <a:fillRect/>
          </a:stretch>
        </p:blipFill>
        <p:spPr>
          <a:xfrm>
            <a:off x="4006756" y="1915160"/>
            <a:ext cx="4346408" cy="4405313"/>
          </a:xfrm>
          <a:prstGeom prst="rect">
            <a:avLst/>
          </a:prstGeom>
        </p:spPr>
      </p:pic>
    </p:spTree>
    <p:extLst>
      <p:ext uri="{BB962C8B-B14F-4D97-AF65-F5344CB8AC3E}">
        <p14:creationId xmlns:p14="http://schemas.microsoft.com/office/powerpoint/2010/main" val="1316030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E70C7B1-09E1-4780-88D9-9F486AEC4F9F}" type="slidenum">
              <a:rPr lang="en-US" smtClean="0"/>
              <a:t>28</a:t>
            </a:fld>
            <a:endParaRPr lang="en-US" dirty="0"/>
          </a:p>
          <a:p>
            <a:r>
              <a:rPr lang="en-US" u="sng" dirty="0"/>
              <a:t>JohnGoldhamer.com</a:t>
            </a:r>
            <a:endParaRPr lang="en-US" dirty="0"/>
          </a:p>
        </p:txBody>
      </p:sp>
      <p:sp>
        <p:nvSpPr>
          <p:cNvPr id="3" name="Content Placeholder 2">
            <a:extLst>
              <a:ext uri="{FF2B5EF4-FFF2-40B4-BE49-F238E27FC236}">
                <a16:creationId xmlns:a16="http://schemas.microsoft.com/office/drawing/2014/main" id="{FE3B5FA7-142A-92B7-C027-2837FDB97F49}"/>
              </a:ext>
            </a:extLst>
          </p:cNvPr>
          <p:cNvSpPr>
            <a:spLocks noGrp="1"/>
          </p:cNvSpPr>
          <p:nvPr>
            <p:ph idx="1"/>
          </p:nvPr>
        </p:nvSpPr>
        <p:spPr>
          <a:xfrm>
            <a:off x="457200" y="762000"/>
            <a:ext cx="8229600" cy="6019800"/>
          </a:xfrm>
        </p:spPr>
        <p:txBody>
          <a:bodyPr/>
          <a:lstStyle/>
          <a:p>
            <a:pPr marL="0" indent="0" algn="ctr">
              <a:buNone/>
            </a:pPr>
            <a:r>
              <a:rPr lang="en-US" sz="2300" b="1" u="sng" dirty="0"/>
              <a:t>SCHEDULE A: ITEMIZED DEDUCTIONS HAS 6 SECTIONS</a:t>
            </a:r>
            <a:br>
              <a:rPr lang="en-US" b="1" u="sng" dirty="0"/>
            </a:br>
            <a:r>
              <a:rPr lang="en-US" sz="2200" dirty="0"/>
              <a:t>Since 95% Taxpayers will file the </a:t>
            </a:r>
            <a:r>
              <a:rPr lang="en-US" sz="2200" i="1" dirty="0"/>
              <a:t>Standard Deduction, only 5%</a:t>
            </a:r>
            <a:r>
              <a:rPr lang="en-US" sz="2200" dirty="0"/>
              <a:t> will file Schedule A: Itemized Deductions</a:t>
            </a:r>
          </a:p>
        </p:txBody>
      </p:sp>
      <p:sp>
        <p:nvSpPr>
          <p:cNvPr id="4" name="Title 1">
            <a:extLst>
              <a:ext uri="{FF2B5EF4-FFF2-40B4-BE49-F238E27FC236}">
                <a16:creationId xmlns:a16="http://schemas.microsoft.com/office/drawing/2014/main" id="{4C6E9092-AA0C-57FC-3269-3C1F906000F2}"/>
              </a:ext>
            </a:extLst>
          </p:cNvPr>
          <p:cNvSpPr txBox="1">
            <a:spLocks/>
          </p:cNvSpPr>
          <p:nvPr/>
        </p:nvSpPr>
        <p:spPr>
          <a:xfrm>
            <a:off x="476250" y="304800"/>
            <a:ext cx="8229600"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u="sng" dirty="0"/>
              <a:t>2025 INDIVIDUAL INCOME TAX WORKSHOP</a:t>
            </a:r>
            <a:endParaRPr lang="en-US" sz="2700" dirty="0"/>
          </a:p>
        </p:txBody>
      </p:sp>
      <p:pic>
        <p:nvPicPr>
          <p:cNvPr id="9" name="Picture 8">
            <a:extLst>
              <a:ext uri="{FF2B5EF4-FFF2-40B4-BE49-F238E27FC236}">
                <a16:creationId xmlns:a16="http://schemas.microsoft.com/office/drawing/2014/main" id="{3469B270-BA64-5EC9-0A2C-0879AE1F4CC2}"/>
              </a:ext>
            </a:extLst>
          </p:cNvPr>
          <p:cNvPicPr>
            <a:picLocks noChangeAspect="1"/>
          </p:cNvPicPr>
          <p:nvPr/>
        </p:nvPicPr>
        <p:blipFill>
          <a:blip r:embed="rId2"/>
          <a:srcRect l="35000" t="22897" r="35000" b="10000"/>
          <a:stretch>
            <a:fillRect/>
          </a:stretch>
        </p:blipFill>
        <p:spPr>
          <a:xfrm>
            <a:off x="2590801" y="1873885"/>
            <a:ext cx="3888684" cy="4892675"/>
          </a:xfrm>
          <a:prstGeom prst="rect">
            <a:avLst/>
          </a:prstGeom>
        </p:spPr>
      </p:pic>
    </p:spTree>
    <p:extLst>
      <p:ext uri="{BB962C8B-B14F-4D97-AF65-F5344CB8AC3E}">
        <p14:creationId xmlns:p14="http://schemas.microsoft.com/office/powerpoint/2010/main" val="1485834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52400" y="762000"/>
            <a:ext cx="8839200" cy="6019800"/>
          </a:xfrm>
        </p:spPr>
        <p:txBody>
          <a:bodyPr>
            <a:normAutofit fontScale="25000" lnSpcReduction="20000"/>
          </a:bodyPr>
          <a:lstStyle/>
          <a:p>
            <a:pPr marL="0" indent="0" algn="ctr">
              <a:buNone/>
            </a:pPr>
            <a:r>
              <a:rPr lang="en-US" sz="9200" b="1" u="sng" dirty="0"/>
              <a:t>SCHEDULE A: MEDICAL AND DENTAL EXPENSES</a:t>
            </a:r>
          </a:p>
          <a:p>
            <a:pPr marL="0" indent="0" algn="ctr">
              <a:buNone/>
            </a:pPr>
            <a:r>
              <a:rPr lang="en-US" sz="8800" dirty="0"/>
              <a:t>Since 95% Taxpayers will file the </a:t>
            </a:r>
            <a:r>
              <a:rPr lang="en-US" sz="8800" i="1" dirty="0"/>
              <a:t>Standard Deduction, only 5%</a:t>
            </a:r>
            <a:r>
              <a:rPr lang="en-US" sz="8800" dirty="0"/>
              <a:t> will file Schedule A: Itemized Deductions</a:t>
            </a:r>
          </a:p>
          <a:p>
            <a:pPr marL="0" indent="0" algn="r">
              <a:buNone/>
            </a:pPr>
            <a:endParaRPr lang="en-US" dirty="0"/>
          </a:p>
          <a:p>
            <a:pPr marL="0" indent="0" algn="r">
              <a:buNone/>
            </a:pPr>
            <a:endParaRPr lang="en-US" sz="4200" dirty="0"/>
          </a:p>
          <a:p>
            <a:pPr marL="0" indent="0" algn="just">
              <a:buNone/>
            </a:pPr>
            <a:endParaRPr lang="en-US" sz="4200" dirty="0"/>
          </a:p>
          <a:p>
            <a:pPr marL="0" indent="0" algn="just">
              <a:buNone/>
            </a:pPr>
            <a:endParaRPr lang="en-US" sz="4200" dirty="0"/>
          </a:p>
          <a:p>
            <a:pPr marL="0" indent="0" algn="just">
              <a:buNone/>
            </a:pPr>
            <a:endParaRPr lang="en-US" sz="4200" u="sng" dirty="0"/>
          </a:p>
          <a:p>
            <a:pPr marL="0" indent="0" algn="just">
              <a:buNone/>
            </a:pPr>
            <a:endParaRPr lang="en-US" sz="4200" u="sng" dirty="0"/>
          </a:p>
          <a:p>
            <a:pPr marL="0" indent="0" algn="just">
              <a:buNone/>
            </a:pPr>
            <a:endParaRPr lang="en-US" sz="2400" u="sng" dirty="0"/>
          </a:p>
          <a:p>
            <a:pPr marL="0" indent="0" algn="just">
              <a:buNone/>
            </a:pPr>
            <a:r>
              <a:rPr lang="en-US" sz="6600" u="sng" dirty="0"/>
              <a:t>Medical and Dental Deductions</a:t>
            </a:r>
            <a:r>
              <a:rPr lang="en-US" sz="6600" dirty="0"/>
              <a:t> are </a:t>
            </a:r>
            <a:r>
              <a:rPr lang="en-US" sz="6600" i="1" u="sng" dirty="0"/>
              <a:t>Out of Pocket expenses</a:t>
            </a:r>
            <a:r>
              <a:rPr lang="en-US" sz="6600" i="1" dirty="0"/>
              <a:t> ‘</a:t>
            </a:r>
            <a:r>
              <a:rPr lang="en-US" sz="6600" i="1" u="sng" dirty="0"/>
              <a:t>That you paid</a:t>
            </a:r>
            <a:r>
              <a:rPr lang="en-US" sz="6600" i="1" dirty="0"/>
              <a:t>’ for medical insurance, products, and services such as;</a:t>
            </a:r>
            <a:r>
              <a:rPr lang="en-US" sz="6600" dirty="0"/>
              <a:t> COBRA, Medical, Dental, and Vision Insurance Premiums, Prescriptions and Co-payments, Deductibles, Contacts Lens, Glasses, Approved Medical Devices, etc. are deductible.</a:t>
            </a:r>
          </a:p>
          <a:p>
            <a:pPr marL="0" indent="0" algn="just">
              <a:buNone/>
            </a:pPr>
            <a:r>
              <a:rPr lang="en-US" sz="6600" dirty="0"/>
              <a:t>Generally, medical expenses for </a:t>
            </a:r>
            <a:r>
              <a:rPr lang="en-US" sz="6600" i="1" dirty="0"/>
              <a:t>cosmetic surgery</a:t>
            </a:r>
            <a:r>
              <a:rPr lang="en-US" sz="6600" dirty="0"/>
              <a:t>; specific procedures with the intention to enhance your appearance are not deductible.</a:t>
            </a:r>
          </a:p>
          <a:p>
            <a:pPr marL="0" indent="0" algn="just">
              <a:buNone/>
            </a:pPr>
            <a:r>
              <a:rPr lang="en-US" sz="6600" dirty="0"/>
              <a:t>For 2025, for Scheule A Itemized Deductions </a:t>
            </a:r>
            <a:r>
              <a:rPr lang="en-US" sz="6600" i="1" u="sng" dirty="0"/>
              <a:t>Taxpayers are </a:t>
            </a:r>
            <a:r>
              <a:rPr lang="en-US" sz="6600" u="sng" dirty="0"/>
              <a:t>limited to amounts above</a:t>
            </a:r>
            <a:r>
              <a:rPr lang="en-US" sz="6600" i="1" u="sng" dirty="0"/>
              <a:t> 7.5%</a:t>
            </a:r>
            <a:r>
              <a:rPr lang="en-US" sz="6600" u="sng" dirty="0"/>
              <a:t> of your “Adjusted Gross Income</a:t>
            </a:r>
            <a:r>
              <a:rPr lang="en-US" sz="6600" dirty="0"/>
              <a:t>.”</a:t>
            </a:r>
            <a:r>
              <a:rPr lang="en-US" sz="6600" i="1" dirty="0"/>
              <a:t> </a:t>
            </a:r>
          </a:p>
          <a:p>
            <a:pPr marL="0" indent="0" algn="just">
              <a:buNone/>
            </a:pPr>
            <a:r>
              <a:rPr lang="en-US" sz="6600" u="sng" dirty="0"/>
              <a:t>Medical Transportation Costs</a:t>
            </a:r>
            <a:r>
              <a:rPr lang="en-US" sz="6600" dirty="0"/>
              <a:t> are also deductible provided they are primarily for and essential to medical care.  Deductible Transportations are bus, train, taxi, plane fares or ambulance services as well as </a:t>
            </a:r>
            <a:r>
              <a:rPr lang="en-US" sz="6600" u="sng" dirty="0"/>
              <a:t>Medical Mileage</a:t>
            </a:r>
            <a:r>
              <a:rPr lang="en-US" sz="6600" dirty="0"/>
              <a:t>, for driving to and from medical appointments.  For 2025, </a:t>
            </a:r>
            <a:r>
              <a:rPr lang="en-US" sz="6600" u="sng" dirty="0"/>
              <a:t>Vehicle Medical Mileage</a:t>
            </a:r>
            <a:r>
              <a:rPr lang="en-US" sz="6600" dirty="0"/>
              <a:t> is deducted at </a:t>
            </a:r>
            <a:r>
              <a:rPr lang="en-US" sz="6600" i="1" u="sng" dirty="0"/>
              <a:t>21 cents per mile</a:t>
            </a:r>
            <a:r>
              <a:rPr lang="en-US" sz="6600" dirty="0"/>
              <a:t>.</a:t>
            </a:r>
          </a:p>
          <a:p>
            <a:pPr marL="0" indent="0">
              <a:buNone/>
            </a:pPr>
            <a:r>
              <a:rPr lang="en-US" sz="6600" u="sng" dirty="0"/>
              <a:t>Suggestions</a:t>
            </a:r>
            <a:r>
              <a:rPr lang="en-US" sz="6600" dirty="0"/>
              <a:t>:</a:t>
            </a:r>
          </a:p>
          <a:p>
            <a:pPr algn="just"/>
            <a:r>
              <a:rPr lang="en-US" sz="6600" i="1" dirty="0"/>
              <a:t>Before the end of the year</a:t>
            </a:r>
            <a:r>
              <a:rPr lang="en-US" sz="6600" dirty="0"/>
              <a:t>, ask your Insurer and Pharmacist to print all Medical visits and Prescriptions to determine if you are above 7.5% of your “Adjusted Gross Income.” </a:t>
            </a:r>
          </a:p>
          <a:p>
            <a:pPr algn="just"/>
            <a:r>
              <a:rPr lang="en-US" sz="6600" i="1" dirty="0"/>
              <a:t>If you are close to or over, consider seeing your Doctor, Dentist, or fill</a:t>
            </a:r>
            <a:r>
              <a:rPr lang="en-US" sz="6600" dirty="0"/>
              <a:t> </a:t>
            </a:r>
            <a:r>
              <a:rPr lang="en-US" sz="6600" i="1" dirty="0"/>
              <a:t>prescriptions before the end of the year so that you can deduct the expense. </a:t>
            </a:r>
            <a:endParaRPr lang="en-US" sz="6600" dirty="0"/>
          </a:p>
        </p:txBody>
      </p:sp>
      <p:sp>
        <p:nvSpPr>
          <p:cNvPr id="4" name="Slide Number Placeholder 3"/>
          <p:cNvSpPr>
            <a:spLocks noGrp="1"/>
          </p:cNvSpPr>
          <p:nvPr>
            <p:ph type="sldNum" sz="quarter" idx="12"/>
          </p:nvPr>
        </p:nvSpPr>
        <p:spPr/>
        <p:txBody>
          <a:bodyPr/>
          <a:lstStyle/>
          <a:p>
            <a:fld id="{DE70C7B1-09E1-4780-88D9-9F486AEC4F9F}" type="slidenum">
              <a:rPr lang="en-US" smtClean="0"/>
              <a:t>29</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DA7189A8-1D86-8AB7-E738-B1C0FD328AFF}"/>
              </a:ext>
            </a:extLst>
          </p:cNvPr>
          <p:cNvPicPr>
            <a:picLocks noChangeAspect="1"/>
          </p:cNvPicPr>
          <p:nvPr/>
        </p:nvPicPr>
        <p:blipFill>
          <a:blip r:embed="rId2"/>
          <a:srcRect l="14583" t="30849" r="14583" b="52219"/>
          <a:stretch>
            <a:fillRect/>
          </a:stretch>
        </p:blipFill>
        <p:spPr>
          <a:xfrm>
            <a:off x="558800" y="1676400"/>
            <a:ext cx="8128000" cy="1092798"/>
          </a:xfrm>
          <a:prstGeom prst="rect">
            <a:avLst/>
          </a:prstGeom>
        </p:spPr>
      </p:pic>
    </p:spTree>
    <p:extLst>
      <p:ext uri="{BB962C8B-B14F-4D97-AF65-F5344CB8AC3E}">
        <p14:creationId xmlns:p14="http://schemas.microsoft.com/office/powerpoint/2010/main" val="2790710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87362"/>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0" y="762000"/>
            <a:ext cx="9144000" cy="6096000"/>
          </a:xfrm>
        </p:spPr>
        <p:txBody>
          <a:bodyPr>
            <a:normAutofit fontScale="25000" lnSpcReduction="20000"/>
          </a:bodyPr>
          <a:lstStyle/>
          <a:p>
            <a:pPr marL="0" indent="0" algn="ctr">
              <a:buNone/>
            </a:pPr>
            <a:r>
              <a:rPr lang="en-US" sz="8000" b="1" u="sng" dirty="0"/>
              <a:t>TABLE OF CONTENTS</a:t>
            </a:r>
          </a:p>
          <a:p>
            <a:pPr marL="0" indent="0" algn="ctr">
              <a:spcBef>
                <a:spcPts val="24"/>
              </a:spcBef>
              <a:buNone/>
            </a:pPr>
            <a:r>
              <a:rPr lang="en-US" sz="8000" b="1" u="sng" dirty="0"/>
              <a:t>Slide Topic					                                        Slide</a:t>
            </a:r>
            <a:endParaRPr lang="en-US" sz="8000" dirty="0"/>
          </a:p>
          <a:p>
            <a:pPr marL="0" lvl="0" indent="0" algn="ctr">
              <a:buNone/>
            </a:pPr>
            <a:r>
              <a:rPr lang="en-US" sz="8000" dirty="0">
                <a:solidFill>
                  <a:prstClr val="black"/>
                </a:solidFill>
              </a:rPr>
              <a:t>Schedule D: Capital Gains and Losses ………………………………………..………………….. 18</a:t>
            </a:r>
          </a:p>
          <a:p>
            <a:pPr marL="0" lvl="0" indent="0" algn="ctr">
              <a:buNone/>
            </a:pPr>
            <a:r>
              <a:rPr lang="en-US" sz="8000" dirty="0">
                <a:solidFill>
                  <a:prstClr val="black"/>
                </a:solidFill>
              </a:rPr>
              <a:t>Schedule D: Capital Gains and Losses- Suggestions  ………………………………………. 19</a:t>
            </a:r>
          </a:p>
          <a:p>
            <a:pPr marL="0" indent="0" algn="ctr">
              <a:buNone/>
            </a:pPr>
            <a:r>
              <a:rPr lang="en-US" sz="8000" dirty="0">
                <a:solidFill>
                  <a:prstClr val="black"/>
                </a:solidFill>
              </a:rPr>
              <a:t>Schedule D: </a:t>
            </a:r>
            <a:r>
              <a:rPr lang="en-US" sz="8000" dirty="0"/>
              <a:t>Selling Your Home at a Gain (Profit) …………..</a:t>
            </a:r>
            <a:r>
              <a:rPr lang="en-US" sz="8000" dirty="0">
                <a:solidFill>
                  <a:prstClr val="black"/>
                </a:solidFill>
              </a:rPr>
              <a:t>………………………………. 20</a:t>
            </a:r>
          </a:p>
          <a:p>
            <a:pPr marL="0" indent="0" algn="ctr">
              <a:buNone/>
            </a:pPr>
            <a:r>
              <a:rPr lang="en-US" sz="8000" dirty="0"/>
              <a:t>Standard Deduction Amounts- </a:t>
            </a:r>
            <a:r>
              <a:rPr lang="en-US" sz="8000" i="1" dirty="0"/>
              <a:t>Most Taxpayers will </a:t>
            </a:r>
            <a:r>
              <a:rPr lang="en-US" sz="8000" i="1" u="sng" dirty="0"/>
              <a:t>not</a:t>
            </a:r>
            <a:r>
              <a:rPr lang="en-US" sz="8000" i="1" dirty="0"/>
              <a:t> be Itemizing  </a:t>
            </a:r>
            <a:r>
              <a:rPr lang="en-US" sz="8000" dirty="0"/>
              <a:t>.............. 21</a:t>
            </a:r>
          </a:p>
          <a:p>
            <a:pPr marL="0" indent="0" algn="ctr">
              <a:buNone/>
            </a:pPr>
            <a:r>
              <a:rPr lang="en-US" sz="8000" dirty="0"/>
              <a:t>Personal </a:t>
            </a:r>
            <a:r>
              <a:rPr lang="en-US" sz="8000"/>
              <a:t>Exemptions Suspended </a:t>
            </a:r>
            <a:r>
              <a:rPr lang="en-US" sz="8000" dirty="0"/>
              <a:t>……………………………………………………………..……. 22</a:t>
            </a:r>
          </a:p>
          <a:p>
            <a:pPr marL="0" indent="0" algn="ctr">
              <a:buNone/>
            </a:pPr>
            <a:r>
              <a:rPr lang="en-US" sz="8000" dirty="0"/>
              <a:t>2025 Three Schedules ......................................................................................... 23</a:t>
            </a:r>
          </a:p>
          <a:p>
            <a:pPr marL="0" indent="0" algn="ctr">
              <a:buNone/>
            </a:pPr>
            <a:r>
              <a:rPr lang="en-US" sz="8000" dirty="0"/>
              <a:t>Schedule 1: Additional Income and Adjustments to Income- Income ……..……… 24</a:t>
            </a:r>
          </a:p>
          <a:p>
            <a:pPr marL="0" indent="0" algn="ctr">
              <a:buNone/>
            </a:pPr>
            <a:r>
              <a:rPr lang="en-US" sz="8000" dirty="0"/>
              <a:t>Schedule 2: Additional Taxes ............................................................................... 25</a:t>
            </a:r>
          </a:p>
          <a:p>
            <a:pPr marL="0" indent="0" algn="ctr">
              <a:buNone/>
            </a:pPr>
            <a:r>
              <a:rPr lang="en-US" sz="8000" dirty="0"/>
              <a:t>Schedule 3: Additional Credits and Payments ..................................................... 26</a:t>
            </a:r>
          </a:p>
          <a:p>
            <a:pPr marL="0" indent="0" algn="ctr">
              <a:buNone/>
            </a:pPr>
            <a:r>
              <a:rPr lang="en-US" sz="8000" dirty="0"/>
              <a:t>Form 2441: Child And Dependent Care Expenses ..…………………………………………. 27</a:t>
            </a:r>
          </a:p>
          <a:p>
            <a:pPr marL="0" indent="0" algn="ctr">
              <a:buNone/>
            </a:pPr>
            <a:r>
              <a:rPr lang="en-US" sz="8000" dirty="0"/>
              <a:t>Schedule A: Itemized Deductions- Has 6 Sections .............................................. 28</a:t>
            </a:r>
          </a:p>
          <a:p>
            <a:pPr marL="0" indent="0" algn="ctr">
              <a:buNone/>
            </a:pPr>
            <a:r>
              <a:rPr lang="en-US" sz="8000" dirty="0"/>
              <a:t>Schedule A: Medical and Dental Expenses ……………………………………………………… 29 </a:t>
            </a:r>
          </a:p>
          <a:p>
            <a:pPr marL="0" indent="0" algn="ctr">
              <a:buNone/>
            </a:pPr>
            <a:r>
              <a:rPr lang="en-US" sz="8000" dirty="0"/>
              <a:t>Schedule A: Taxes You Paid …………………………………………………………………………….. 30</a:t>
            </a:r>
          </a:p>
          <a:p>
            <a:pPr marL="0" indent="0" algn="ctr">
              <a:buNone/>
            </a:pPr>
            <a:r>
              <a:rPr lang="en-US" sz="8000" dirty="0"/>
              <a:t>Schedule A: Taxes You Paid – Suggestions …………………….………………………………… 31</a:t>
            </a:r>
          </a:p>
          <a:p>
            <a:pPr marL="0" indent="0" algn="ctr">
              <a:buNone/>
            </a:pPr>
            <a:r>
              <a:rPr lang="en-US" sz="8000" dirty="0"/>
              <a:t>Schedule A: Interest You Paid – Mortgage Interest Caped …..……………………..…… 32</a:t>
            </a:r>
          </a:p>
          <a:p>
            <a:pPr marL="0" indent="0" algn="ctr">
              <a:buNone/>
            </a:pPr>
            <a:r>
              <a:rPr lang="en-US" sz="8000" dirty="0"/>
              <a:t>Schedule A: Charitable Contributions ………………………..………………….…................ 33</a:t>
            </a:r>
          </a:p>
          <a:p>
            <a:pPr marL="0" indent="0" algn="ctr">
              <a:buNone/>
            </a:pPr>
            <a:r>
              <a:rPr lang="en-US" sz="8000" dirty="0"/>
              <a:t>Schedule A: And Form 4684: Casualty and Thefts ……….………………………………….. 34</a:t>
            </a:r>
          </a:p>
          <a:p>
            <a:pPr marL="0" indent="0" algn="ctr">
              <a:buNone/>
            </a:pPr>
            <a:r>
              <a:rPr lang="en-US" sz="8000" dirty="0"/>
              <a:t> </a:t>
            </a:r>
          </a:p>
          <a:p>
            <a:pPr marL="0" indent="0" algn="ctr">
              <a:buNone/>
            </a:pPr>
            <a:endParaRPr lang="en-US" sz="7600" dirty="0"/>
          </a:p>
        </p:txBody>
      </p:sp>
      <p:sp>
        <p:nvSpPr>
          <p:cNvPr id="4" name="Slide Number Placeholder 3"/>
          <p:cNvSpPr>
            <a:spLocks noGrp="1"/>
          </p:cNvSpPr>
          <p:nvPr>
            <p:ph type="sldNum" sz="quarter" idx="12"/>
          </p:nvPr>
        </p:nvSpPr>
        <p:spPr/>
        <p:txBody>
          <a:bodyPr/>
          <a:lstStyle/>
          <a:p>
            <a:fld id="{DE70C7B1-09E1-4780-88D9-9F486AEC4F9F}" type="slidenum">
              <a:rPr lang="en-US" smtClean="0"/>
              <a:t>3</a:t>
            </a:fld>
            <a:endParaRPr lang="en-US" dirty="0"/>
          </a:p>
          <a:p>
            <a:r>
              <a:rPr lang="en-US" u="sng" dirty="0"/>
              <a:t>JohnGoldhamer.com</a:t>
            </a:r>
            <a:endParaRPr lang="en-US" dirty="0"/>
          </a:p>
        </p:txBody>
      </p:sp>
    </p:spTree>
    <p:extLst>
      <p:ext uri="{BB962C8B-B14F-4D97-AF65-F5344CB8AC3E}">
        <p14:creationId xmlns:p14="http://schemas.microsoft.com/office/powerpoint/2010/main" val="227342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52400" y="762000"/>
            <a:ext cx="8839200" cy="6019800"/>
          </a:xfrm>
        </p:spPr>
        <p:txBody>
          <a:bodyPr>
            <a:normAutofit fontScale="25000" lnSpcReduction="20000"/>
          </a:bodyPr>
          <a:lstStyle/>
          <a:p>
            <a:pPr marL="0" indent="0" algn="ctr">
              <a:buNone/>
            </a:pPr>
            <a:r>
              <a:rPr lang="en-US" sz="9200" b="1" u="sng" dirty="0"/>
              <a:t>SCHEDULE A: TAXES YOU PAID</a:t>
            </a:r>
            <a:endParaRPr lang="en-US" sz="9200" dirty="0"/>
          </a:p>
          <a:p>
            <a:pPr marL="0" indent="0" algn="ctr">
              <a:buNone/>
            </a:pPr>
            <a:r>
              <a:rPr lang="en-US" sz="8000" i="1" dirty="0"/>
              <a:t>Since 95% Taxpayers will file the Standard Deduction, only 5% will file</a:t>
            </a:r>
          </a:p>
          <a:p>
            <a:pPr marL="0" indent="0" algn="ctr">
              <a:buNone/>
            </a:pPr>
            <a:r>
              <a:rPr lang="en-US" sz="8000" i="1" dirty="0"/>
              <a:t>Schedule A: Itemized Deductions</a:t>
            </a:r>
          </a:p>
          <a:p>
            <a:pPr marL="0" indent="0" algn="ctr">
              <a:buNone/>
            </a:pPr>
            <a:endParaRPr lang="en-US" sz="6400" dirty="0"/>
          </a:p>
          <a:p>
            <a:pPr marL="0" indent="0">
              <a:buNone/>
            </a:pPr>
            <a:endParaRPr lang="en-US" sz="7200" dirty="0"/>
          </a:p>
          <a:p>
            <a:pPr marL="0" indent="0">
              <a:buNone/>
            </a:pPr>
            <a:endParaRPr lang="en-US" sz="7200" dirty="0"/>
          </a:p>
          <a:p>
            <a:pPr marL="0" indent="0">
              <a:buNone/>
            </a:pPr>
            <a:endParaRPr lang="en-US" sz="7200" dirty="0"/>
          </a:p>
          <a:p>
            <a:pPr marL="0" indent="0">
              <a:buNone/>
            </a:pPr>
            <a:endParaRPr lang="en-US" sz="7200" dirty="0"/>
          </a:p>
          <a:p>
            <a:pPr marL="0" indent="0">
              <a:buNone/>
            </a:pPr>
            <a:endParaRPr lang="en-US" sz="7200" b="1" dirty="0"/>
          </a:p>
          <a:p>
            <a:pPr marL="0" indent="0">
              <a:buNone/>
            </a:pPr>
            <a:endParaRPr lang="en-US" sz="7200" b="1" dirty="0"/>
          </a:p>
          <a:p>
            <a:pPr marL="0" indent="0">
              <a:buNone/>
            </a:pPr>
            <a:endParaRPr lang="en-US" sz="8000" dirty="0"/>
          </a:p>
          <a:p>
            <a:pPr marL="0" indent="0">
              <a:buNone/>
            </a:pPr>
            <a:endParaRPr lang="en-US" sz="4800" dirty="0"/>
          </a:p>
          <a:p>
            <a:pPr marL="0" indent="0">
              <a:buNone/>
            </a:pPr>
            <a:r>
              <a:rPr lang="en-US" sz="8000" dirty="0"/>
              <a:t>For 2025, Itemized Deductions for </a:t>
            </a:r>
            <a:r>
              <a:rPr lang="en-US" sz="8000" i="1" dirty="0"/>
              <a:t>Taxes Paid</a:t>
            </a:r>
            <a:r>
              <a:rPr lang="en-US" sz="8000" dirty="0"/>
              <a:t> for S</a:t>
            </a:r>
            <a:r>
              <a:rPr lang="en-US" sz="8000" i="1" dirty="0"/>
              <a:t>tate and Local Taxes(SALT) </a:t>
            </a:r>
            <a:r>
              <a:rPr lang="en-US" sz="8000" b="1" dirty="0"/>
              <a:t>or </a:t>
            </a:r>
            <a:r>
              <a:rPr lang="en-US" sz="8000" dirty="0"/>
              <a:t>general sales taxes, </a:t>
            </a:r>
            <a:r>
              <a:rPr lang="en-US" sz="8000" i="1" dirty="0"/>
              <a:t>limits the deduction to $40,000</a:t>
            </a:r>
            <a:r>
              <a:rPr lang="en-US" sz="8000" dirty="0"/>
              <a:t>, which includes all </a:t>
            </a:r>
            <a:r>
              <a:rPr lang="en-US" sz="8000" i="1" dirty="0"/>
              <a:t>State and Local and Foreign Taxes</a:t>
            </a:r>
            <a:r>
              <a:rPr lang="en-US" sz="8000" dirty="0"/>
              <a:t>:</a:t>
            </a:r>
          </a:p>
          <a:p>
            <a:pPr marL="1257300" lvl="3" indent="0">
              <a:buNone/>
            </a:pPr>
            <a:r>
              <a:rPr lang="en-US" sz="8000" dirty="0"/>
              <a:t>Income Tax</a:t>
            </a:r>
          </a:p>
          <a:p>
            <a:pPr marL="1257300" lvl="3" indent="0">
              <a:buNone/>
            </a:pPr>
            <a:r>
              <a:rPr lang="en-US" sz="8000" dirty="0"/>
              <a:t>Real Estate Tax </a:t>
            </a:r>
          </a:p>
          <a:p>
            <a:pPr marL="1257300" lvl="3" indent="0">
              <a:buNone/>
            </a:pPr>
            <a:r>
              <a:rPr lang="en-US" sz="8000" dirty="0"/>
              <a:t>Personal Property Tax</a:t>
            </a:r>
          </a:p>
          <a:p>
            <a:pPr marL="1257300" lvl="3" indent="0">
              <a:buNone/>
            </a:pPr>
            <a:r>
              <a:rPr lang="en-US" sz="8000" dirty="0"/>
              <a:t>Sales and Use Taxes </a:t>
            </a:r>
          </a:p>
          <a:p>
            <a:pPr marL="1257300" lvl="3" indent="0">
              <a:buNone/>
            </a:pPr>
            <a:r>
              <a:rPr lang="en-US" sz="8000" dirty="0"/>
              <a:t>Income Tax paid to Foreign Jurisdictions *</a:t>
            </a:r>
          </a:p>
          <a:p>
            <a:pPr marL="1257300" lvl="3" indent="0">
              <a:buNone/>
            </a:pPr>
            <a:r>
              <a:rPr lang="en-US" sz="8000" i="1" dirty="0"/>
              <a:t>*(Taking a Foreign Tax Credit may be more beneficial)</a:t>
            </a:r>
          </a:p>
          <a:p>
            <a:pPr marL="0" indent="0" algn="just">
              <a:buNone/>
            </a:pPr>
            <a:endParaRPr lang="en-US" sz="7200" dirty="0"/>
          </a:p>
          <a:p>
            <a:pPr marL="0" indent="0" algn="just">
              <a:buNone/>
            </a:pPr>
            <a:endParaRPr lang="en-US" sz="8000" dirty="0"/>
          </a:p>
          <a:p>
            <a:pPr marL="0" indent="0" algn="ctr">
              <a:buNone/>
            </a:pPr>
            <a:endParaRPr lang="en-US" sz="7600" dirty="0"/>
          </a:p>
          <a:p>
            <a:pPr marL="0" indent="0">
              <a:buNone/>
            </a:pPr>
            <a:endParaRPr lang="en-US" sz="1600" u="sng" dirty="0"/>
          </a:p>
          <a:p>
            <a:pPr marL="0" indent="0">
              <a:buNone/>
            </a:pPr>
            <a:r>
              <a:rPr lang="en-US" sz="7000" dirty="0"/>
              <a:t> </a:t>
            </a:r>
          </a:p>
        </p:txBody>
      </p:sp>
      <p:sp>
        <p:nvSpPr>
          <p:cNvPr id="4" name="Slide Number Placeholder 3"/>
          <p:cNvSpPr>
            <a:spLocks noGrp="1"/>
          </p:cNvSpPr>
          <p:nvPr>
            <p:ph type="sldNum" sz="quarter" idx="12"/>
          </p:nvPr>
        </p:nvSpPr>
        <p:spPr/>
        <p:txBody>
          <a:bodyPr/>
          <a:lstStyle/>
          <a:p>
            <a:fld id="{DE70C7B1-09E1-4780-88D9-9F486AEC4F9F}" type="slidenum">
              <a:rPr lang="en-US" smtClean="0"/>
              <a:t>30</a:t>
            </a:fld>
            <a:endParaRPr lang="en-US" dirty="0"/>
          </a:p>
          <a:p>
            <a:r>
              <a:rPr lang="en-US" u="sng" dirty="0"/>
              <a:t>JohnGoldhamer.com</a:t>
            </a:r>
            <a:endParaRPr lang="en-US" dirty="0"/>
          </a:p>
        </p:txBody>
      </p:sp>
      <p:pic>
        <p:nvPicPr>
          <p:cNvPr id="7" name="Picture 6">
            <a:extLst>
              <a:ext uri="{FF2B5EF4-FFF2-40B4-BE49-F238E27FC236}">
                <a16:creationId xmlns:a16="http://schemas.microsoft.com/office/drawing/2014/main" id="{4A38580B-5D64-A4B3-A39A-2E6AA78CF44A}"/>
              </a:ext>
            </a:extLst>
          </p:cNvPr>
          <p:cNvPicPr>
            <a:picLocks noChangeAspect="1"/>
          </p:cNvPicPr>
          <p:nvPr/>
        </p:nvPicPr>
        <p:blipFill>
          <a:blip r:embed="rId2"/>
          <a:srcRect l="24167" t="39630" r="25000" b="29259"/>
          <a:stretch>
            <a:fillRect/>
          </a:stretch>
        </p:blipFill>
        <p:spPr>
          <a:xfrm>
            <a:off x="1143000" y="1676400"/>
            <a:ext cx="7082971" cy="2438400"/>
          </a:xfrm>
          <a:prstGeom prst="rect">
            <a:avLst/>
          </a:prstGeom>
        </p:spPr>
      </p:pic>
    </p:spTree>
    <p:extLst>
      <p:ext uri="{BB962C8B-B14F-4D97-AF65-F5344CB8AC3E}">
        <p14:creationId xmlns:p14="http://schemas.microsoft.com/office/powerpoint/2010/main" val="3671207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52400" y="762000"/>
            <a:ext cx="8915400" cy="6096000"/>
          </a:xfrm>
        </p:spPr>
        <p:txBody>
          <a:bodyPr>
            <a:normAutofit fontScale="25000" lnSpcReduction="20000"/>
          </a:bodyPr>
          <a:lstStyle/>
          <a:p>
            <a:pPr marL="0" indent="0" algn="ctr">
              <a:buNone/>
            </a:pPr>
            <a:r>
              <a:rPr lang="en-US" sz="9200" b="1" u="sng" dirty="0"/>
              <a:t>SCHEDULE A: TAXES YOU PAID</a:t>
            </a:r>
            <a:endParaRPr lang="en-US" sz="9200" dirty="0"/>
          </a:p>
          <a:p>
            <a:pPr marL="0" indent="0" algn="ctr">
              <a:buNone/>
            </a:pPr>
            <a:r>
              <a:rPr lang="en-US" sz="8800" i="1" dirty="0"/>
              <a:t>Since 95% Taxpayers will file the Standard Deduction, only 5% will file</a:t>
            </a:r>
          </a:p>
          <a:p>
            <a:pPr marL="0" indent="0" algn="ctr">
              <a:buNone/>
            </a:pPr>
            <a:r>
              <a:rPr lang="en-US" sz="8800" i="1" dirty="0"/>
              <a:t>Schedule A: Itemized Deductions</a:t>
            </a:r>
          </a:p>
          <a:p>
            <a:pPr marL="0" indent="0" algn="ctr">
              <a:buNone/>
            </a:pPr>
            <a:r>
              <a:rPr lang="en-US" sz="7600" b="1" u="sng" dirty="0"/>
              <a:t>Suggestions</a:t>
            </a:r>
            <a:r>
              <a:rPr lang="en-US" sz="7600" b="1" dirty="0"/>
              <a:t>:</a:t>
            </a:r>
          </a:p>
          <a:p>
            <a:pPr algn="just"/>
            <a:r>
              <a:rPr lang="en-US" sz="7600" dirty="0"/>
              <a:t>Generally, your State Income Taxes will be listed on your W-2, or 1099 but do not forget to include any </a:t>
            </a:r>
            <a:r>
              <a:rPr lang="en-US" sz="7600" i="1" dirty="0"/>
              <a:t>voluntary Quarterly State Tax Payments.</a:t>
            </a:r>
          </a:p>
          <a:p>
            <a:pPr algn="just"/>
            <a:r>
              <a:rPr lang="en-US" sz="8000" dirty="0"/>
              <a:t>You may deduct either state income taxes </a:t>
            </a:r>
            <a:r>
              <a:rPr lang="en-US" sz="8000" b="1" dirty="0"/>
              <a:t>or</a:t>
            </a:r>
            <a:r>
              <a:rPr lang="en-US" sz="8000" dirty="0"/>
              <a:t> general sales taxes, but not both.</a:t>
            </a:r>
            <a:endParaRPr lang="en-US" sz="7600" dirty="0"/>
          </a:p>
          <a:p>
            <a:pPr algn="just"/>
            <a:r>
              <a:rPr lang="en-US" sz="7600" dirty="0"/>
              <a:t>If you filed your State Income Taxes and you </a:t>
            </a:r>
            <a:r>
              <a:rPr lang="en-US" sz="7600" i="1" dirty="0"/>
              <a:t>paid additional taxes in the current year,</a:t>
            </a:r>
            <a:r>
              <a:rPr lang="en-US" sz="7600" dirty="0"/>
              <a:t> your </a:t>
            </a:r>
            <a:r>
              <a:rPr lang="en-US" sz="7600" i="1" dirty="0"/>
              <a:t>Total State Income Taxes paid</a:t>
            </a:r>
            <a:r>
              <a:rPr lang="en-US" sz="7600" dirty="0"/>
              <a:t> is that additional State Taxes you paid when you filed your State Tax return, </a:t>
            </a:r>
            <a:r>
              <a:rPr lang="en-US" sz="7600" i="1" dirty="0"/>
              <a:t>plus </a:t>
            </a:r>
            <a:r>
              <a:rPr lang="en-US" sz="7600" dirty="0"/>
              <a:t>State Income Taxes listed on your W-2, which may be deducted on your Federal 1040, Schedule A, Itemized Deductions.  For example, if you filed your 2024 Virginia Income Tax Return in 2025, paying an additional $200 Income Tax, then your total State Income Taxes paid would be the additional $200 State Income Tax paid, plus $10,000 State Income Taxes listed on your W-2 for a total of $10,200.  Interest and penalty are not included.</a:t>
            </a:r>
          </a:p>
          <a:p>
            <a:pPr algn="just"/>
            <a:r>
              <a:rPr lang="en-US" sz="7600" dirty="0"/>
              <a:t>If you itemized your deductions the previous year, which included a deduction for State Income Taxes and received a State Refund, do not </a:t>
            </a:r>
            <a:r>
              <a:rPr lang="en-US" sz="7600" i="1" dirty="0"/>
              <a:t>forget to add the refund amount </a:t>
            </a:r>
            <a:r>
              <a:rPr lang="en-US" sz="7600" dirty="0"/>
              <a:t>from the State Dept. of Revenue or Tax, </a:t>
            </a:r>
            <a:r>
              <a:rPr lang="en-US" sz="7600" i="1" dirty="0"/>
              <a:t>Form 1099-G, </a:t>
            </a:r>
            <a:r>
              <a:rPr lang="en-US" sz="7600" dirty="0"/>
              <a:t>on Schedule 1, Line 10. </a:t>
            </a:r>
            <a:r>
              <a:rPr lang="en-US" sz="7600" i="1" dirty="0"/>
              <a:t>If in 2024, you did not receive a State Refund, did not Itemize, and did not receive Form 1099-G; there is nothing to list.</a:t>
            </a:r>
          </a:p>
          <a:p>
            <a:pPr algn="just"/>
            <a:r>
              <a:rPr lang="en-US" sz="7600" dirty="0"/>
              <a:t>For Virginia and some other states, Vehicle Personal Property Tax </a:t>
            </a:r>
            <a:r>
              <a:rPr lang="en-US" sz="7600" i="1" dirty="0"/>
              <a:t>Paid,</a:t>
            </a:r>
            <a:r>
              <a:rPr lang="en-US" sz="7600" dirty="0"/>
              <a:t> are deductible.</a:t>
            </a:r>
          </a:p>
        </p:txBody>
      </p:sp>
      <p:sp>
        <p:nvSpPr>
          <p:cNvPr id="4" name="Slide Number Placeholder 3"/>
          <p:cNvSpPr>
            <a:spLocks noGrp="1"/>
          </p:cNvSpPr>
          <p:nvPr>
            <p:ph type="sldNum" sz="quarter" idx="12"/>
          </p:nvPr>
        </p:nvSpPr>
        <p:spPr/>
        <p:txBody>
          <a:bodyPr/>
          <a:lstStyle/>
          <a:p>
            <a:fld id="{DE70C7B1-09E1-4780-88D9-9F486AEC4F9F}" type="slidenum">
              <a:rPr lang="en-US" smtClean="0"/>
              <a:t>31</a:t>
            </a:fld>
            <a:endParaRPr lang="en-US" dirty="0"/>
          </a:p>
          <a:p>
            <a:r>
              <a:rPr lang="en-US" u="sng" dirty="0"/>
              <a:t>JohnGoldhamer.com</a:t>
            </a:r>
            <a:endParaRPr lang="en-US" dirty="0"/>
          </a:p>
        </p:txBody>
      </p:sp>
    </p:spTree>
    <p:extLst>
      <p:ext uri="{BB962C8B-B14F-4D97-AF65-F5344CB8AC3E}">
        <p14:creationId xmlns:p14="http://schemas.microsoft.com/office/powerpoint/2010/main" val="1566051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762000"/>
            <a:ext cx="8229600" cy="6019800"/>
          </a:xfrm>
        </p:spPr>
        <p:txBody>
          <a:bodyPr>
            <a:normAutofit fontScale="85000" lnSpcReduction="20000"/>
          </a:bodyPr>
          <a:lstStyle/>
          <a:p>
            <a:pPr marL="0" indent="0" algn="ctr">
              <a:buNone/>
            </a:pPr>
            <a:r>
              <a:rPr lang="en-US" sz="2700" b="1" u="sng" dirty="0"/>
              <a:t>SCHEDULE A: INTEREST YOU PAID</a:t>
            </a:r>
            <a:endParaRPr lang="en-US" sz="2700" dirty="0"/>
          </a:p>
          <a:p>
            <a:pPr marL="0" indent="0" algn="ctr">
              <a:buNone/>
            </a:pPr>
            <a:r>
              <a:rPr lang="en-US" sz="2600" i="1" dirty="0"/>
              <a:t>Since 95% Taxpayers will file the Standard Deduction, only 5% will file</a:t>
            </a:r>
          </a:p>
          <a:p>
            <a:pPr marL="0" indent="0" algn="ctr">
              <a:buNone/>
            </a:pPr>
            <a:r>
              <a:rPr lang="en-US" sz="2600" i="1" dirty="0"/>
              <a:t>Schedule A: Itemized Deductions</a:t>
            </a:r>
          </a:p>
          <a:p>
            <a:pPr marL="0" indent="0">
              <a:buNone/>
            </a:pPr>
            <a:endParaRPr lang="en-US" dirty="0"/>
          </a:p>
          <a:p>
            <a:pPr marL="0" indent="0" algn="ctr">
              <a:buNone/>
            </a:pPr>
            <a:endParaRPr lang="en-US" sz="1300" i="1" dirty="0"/>
          </a:p>
          <a:p>
            <a:pPr marL="0" indent="0" algn="ctr">
              <a:buNone/>
            </a:pPr>
            <a:endParaRPr lang="en-US" sz="2000" i="1" dirty="0"/>
          </a:p>
          <a:p>
            <a:pPr marL="0" indent="0" algn="ctr">
              <a:buNone/>
            </a:pPr>
            <a:endParaRPr lang="en-US" sz="2000" i="1" dirty="0"/>
          </a:p>
          <a:p>
            <a:pPr marL="0" indent="0" algn="ctr">
              <a:buNone/>
            </a:pPr>
            <a:endParaRPr lang="en-US" sz="2000" i="1" dirty="0"/>
          </a:p>
          <a:p>
            <a:pPr marL="0" indent="0" algn="ctr">
              <a:buNone/>
            </a:pPr>
            <a:endParaRPr lang="en-US" sz="2000" i="1" dirty="0"/>
          </a:p>
          <a:p>
            <a:pPr marL="0" indent="0" algn="ctr">
              <a:buNone/>
            </a:pPr>
            <a:endParaRPr lang="en-US" sz="2000" i="1" dirty="0"/>
          </a:p>
          <a:p>
            <a:pPr marL="0" indent="0" algn="ctr">
              <a:buNone/>
            </a:pPr>
            <a:endParaRPr lang="en-US" sz="1300" i="1" dirty="0"/>
          </a:p>
          <a:p>
            <a:pPr marL="0" indent="0" algn="ctr">
              <a:buNone/>
            </a:pPr>
            <a:r>
              <a:rPr lang="en-US" sz="2200" i="1" dirty="0"/>
              <a:t>Only Home Mortgage and Home Equity Line Interest and Points are Deductible.</a:t>
            </a:r>
          </a:p>
          <a:p>
            <a:pPr marL="0" indent="0" algn="ctr">
              <a:buNone/>
            </a:pPr>
            <a:r>
              <a:rPr lang="en-US" sz="2200" i="1" dirty="0"/>
              <a:t>Personal Interest</a:t>
            </a:r>
            <a:r>
              <a:rPr lang="en-US" sz="2200" dirty="0"/>
              <a:t> paid to Credit Cards are </a:t>
            </a:r>
            <a:r>
              <a:rPr lang="en-US" sz="2200" i="1" u="sng" dirty="0"/>
              <a:t>not</a:t>
            </a:r>
            <a:r>
              <a:rPr lang="en-US" sz="2200" dirty="0"/>
              <a:t> </a:t>
            </a:r>
            <a:r>
              <a:rPr lang="en-US" sz="2200" i="1" dirty="0"/>
              <a:t>Deductible</a:t>
            </a:r>
            <a:r>
              <a:rPr lang="en-US" sz="2200" dirty="0"/>
              <a:t>. </a:t>
            </a:r>
          </a:p>
          <a:p>
            <a:pPr marL="0" indent="0" algn="just">
              <a:buNone/>
            </a:pPr>
            <a:r>
              <a:rPr lang="en-US" sz="2200" u="sng" dirty="0"/>
              <a:t>Home Mortgages</a:t>
            </a:r>
            <a:r>
              <a:rPr lang="en-US" sz="2200" dirty="0"/>
              <a:t>- For 2025, the home mortgage interest deduction is capped. For mortgages taken out after December 15, 2017, you can only deduct interest on the first $750,000 of debt ($375,000 for married filing separately). This $750,000 limit applies to the combined total of your </a:t>
            </a:r>
            <a:r>
              <a:rPr lang="en-US" sz="2200" u="sng" dirty="0"/>
              <a:t>primary</a:t>
            </a:r>
            <a:r>
              <a:rPr lang="en-US" sz="2200" dirty="0"/>
              <a:t> and </a:t>
            </a:r>
            <a:r>
              <a:rPr lang="en-US" sz="2200" u="sng" dirty="0"/>
              <a:t>secondary residence</a:t>
            </a:r>
            <a:r>
              <a:rPr lang="en-US" sz="2200" dirty="0"/>
              <a:t>. </a:t>
            </a:r>
          </a:p>
          <a:p>
            <a:pPr marL="0" indent="0" algn="just">
              <a:buNone/>
            </a:pPr>
            <a:r>
              <a:rPr lang="en-US" sz="2200" u="sng" dirty="0"/>
              <a:t>Home Equity Lines</a:t>
            </a:r>
            <a:r>
              <a:rPr lang="en-US" sz="2200" dirty="0"/>
              <a:t>– For 2025, interest on Home </a:t>
            </a:r>
            <a:r>
              <a:rPr lang="en-US" sz="2200" u="sng" dirty="0"/>
              <a:t>Equity Lines of Credit </a:t>
            </a:r>
            <a:r>
              <a:rPr lang="en-US" sz="2200" dirty="0"/>
              <a:t>(HELOCs) and </a:t>
            </a:r>
            <a:r>
              <a:rPr lang="en-US" sz="2200" u="sng" dirty="0"/>
              <a:t>home equity loans</a:t>
            </a:r>
            <a:r>
              <a:rPr lang="en-US" sz="2200" dirty="0"/>
              <a:t> is deductible </a:t>
            </a:r>
            <a:r>
              <a:rPr lang="en-US" sz="2200" u="sng" dirty="0"/>
              <a:t>only if the funds are used to buy, build, or substantially improve the home</a:t>
            </a:r>
            <a:r>
              <a:rPr lang="en-US" sz="2200" dirty="0"/>
              <a:t> that secures the loan. Interest on funds used for </a:t>
            </a:r>
            <a:r>
              <a:rPr lang="en-US" sz="2200" u="sng" dirty="0"/>
              <a:t>personal </a:t>
            </a:r>
            <a:r>
              <a:rPr lang="en-US" sz="2200" dirty="0"/>
              <a:t>expenses (debt consolidation, cars) </a:t>
            </a:r>
            <a:r>
              <a:rPr lang="en-US" sz="2200" u="sng" dirty="0"/>
              <a:t>is not deductible</a:t>
            </a:r>
            <a:r>
              <a:rPr lang="en-US" sz="2200" dirty="0"/>
              <a:t>. </a:t>
            </a:r>
          </a:p>
        </p:txBody>
      </p:sp>
      <p:sp>
        <p:nvSpPr>
          <p:cNvPr id="4" name="Slide Number Placeholder 3"/>
          <p:cNvSpPr>
            <a:spLocks noGrp="1"/>
          </p:cNvSpPr>
          <p:nvPr>
            <p:ph type="sldNum" sz="quarter" idx="12"/>
          </p:nvPr>
        </p:nvSpPr>
        <p:spPr/>
        <p:txBody>
          <a:bodyPr/>
          <a:lstStyle/>
          <a:p>
            <a:fld id="{DE70C7B1-09E1-4780-88D9-9F486AEC4F9F}" type="slidenum">
              <a:rPr lang="en-US" smtClean="0"/>
              <a:t>32</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2097FB0F-F93C-0A20-0BA7-DA8FBF1472C2}"/>
              </a:ext>
            </a:extLst>
          </p:cNvPr>
          <p:cNvPicPr>
            <a:picLocks noChangeAspect="1"/>
          </p:cNvPicPr>
          <p:nvPr/>
        </p:nvPicPr>
        <p:blipFill>
          <a:blip r:embed="rId2"/>
          <a:srcRect l="20834" t="22147" r="22498" b="41639"/>
          <a:stretch>
            <a:fillRect/>
          </a:stretch>
        </p:blipFill>
        <p:spPr>
          <a:xfrm>
            <a:off x="1562100" y="1793688"/>
            <a:ext cx="5905500" cy="2122893"/>
          </a:xfrm>
          <a:prstGeom prst="rect">
            <a:avLst/>
          </a:prstGeom>
        </p:spPr>
      </p:pic>
    </p:spTree>
    <p:extLst>
      <p:ext uri="{BB962C8B-B14F-4D97-AF65-F5344CB8AC3E}">
        <p14:creationId xmlns:p14="http://schemas.microsoft.com/office/powerpoint/2010/main" val="2114080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0" y="762000"/>
            <a:ext cx="9144000" cy="6096000"/>
          </a:xfrm>
        </p:spPr>
        <p:txBody>
          <a:bodyPr>
            <a:normAutofit fontScale="70000" lnSpcReduction="20000"/>
          </a:bodyPr>
          <a:lstStyle/>
          <a:p>
            <a:pPr marL="0" indent="0" algn="ctr">
              <a:buNone/>
            </a:pPr>
            <a:r>
              <a:rPr lang="en-US" sz="3300" b="1" u="sng" dirty="0"/>
              <a:t>SCHEDULE A: CHARITABLE CONTRIBUTIONS</a:t>
            </a:r>
          </a:p>
          <a:p>
            <a:pPr marL="0" indent="0" algn="ctr">
              <a:buNone/>
            </a:pPr>
            <a:r>
              <a:rPr lang="en-US" sz="2800" i="1" dirty="0"/>
              <a:t>Since 95% Taxpayers will file the Standard Deduction, only 5% will file</a:t>
            </a:r>
          </a:p>
          <a:p>
            <a:pPr marL="0" indent="0" algn="ctr">
              <a:buNone/>
            </a:pPr>
            <a:r>
              <a:rPr lang="en-US" sz="2800" i="1" dirty="0"/>
              <a:t>Schedule A: Itemized Deductions</a:t>
            </a:r>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r>
              <a:rPr lang="en-US" sz="2400" dirty="0"/>
              <a:t>Generally, a deduction is valid only if given to a </a:t>
            </a:r>
            <a:r>
              <a:rPr lang="en-US" sz="2400" i="1" u="sng" dirty="0"/>
              <a:t>Charitable Organization</a:t>
            </a:r>
            <a:r>
              <a:rPr lang="en-US" sz="2400" i="1" dirty="0"/>
              <a:t> </a:t>
            </a:r>
            <a:r>
              <a:rPr lang="en-US" sz="2400" dirty="0"/>
              <a:t>that is Tax-exempt by</a:t>
            </a:r>
            <a:r>
              <a:rPr lang="fr-FR" sz="2400" dirty="0"/>
              <a:t>  </a:t>
            </a:r>
            <a:r>
              <a:rPr lang="fr-FR" sz="2400" u="sng" dirty="0"/>
              <a:t>26 U.S.C. § 501(c</a:t>
            </a:r>
            <a:r>
              <a:rPr lang="fr-FR" sz="2400" dirty="0"/>
              <a:t>) of the </a:t>
            </a:r>
            <a:r>
              <a:rPr lang="en-US" sz="2400" u="sng" dirty="0"/>
              <a:t>Internal Revenue Code</a:t>
            </a:r>
            <a:r>
              <a:rPr lang="en-US" sz="2400" dirty="0"/>
              <a:t> (IRC), whereby it is exempt from federal income tax if its activities have the basic purpose for the </a:t>
            </a:r>
            <a:r>
              <a:rPr lang="en-US" sz="2400" i="1" dirty="0"/>
              <a:t>Betterment of Humans</a:t>
            </a:r>
            <a:r>
              <a:rPr lang="en-US" sz="2400" dirty="0"/>
              <a:t>: charitable, religious, educational, scientific, literary, public safety, testing, fostering amateur sports etc. </a:t>
            </a:r>
          </a:p>
          <a:p>
            <a:pPr marL="0" indent="0">
              <a:buNone/>
            </a:pPr>
            <a:r>
              <a:rPr lang="en-US" sz="2400" u="sng" dirty="0"/>
              <a:t>Verify </a:t>
            </a:r>
            <a:r>
              <a:rPr lang="fr-FR" sz="2400" u="sng" dirty="0"/>
              <a:t>501(c) </a:t>
            </a:r>
            <a:r>
              <a:rPr lang="en-US" sz="2400" u="sng" dirty="0"/>
              <a:t>Tax Exempt Organization Search: </a:t>
            </a:r>
            <a:r>
              <a:rPr lang="en-US" sz="2400" dirty="0">
                <a:hlinkClick r:id="rId2"/>
              </a:rPr>
              <a:t>https://apps.irs.gov/app/eos/</a:t>
            </a:r>
            <a:endParaRPr lang="en-US" sz="2400" dirty="0"/>
          </a:p>
          <a:p>
            <a:pPr marL="0" indent="0">
              <a:buNone/>
            </a:pPr>
            <a:r>
              <a:rPr lang="en-US" sz="2400" u="sng" dirty="0"/>
              <a:t>Suggestions</a:t>
            </a:r>
            <a:r>
              <a:rPr lang="en-US" sz="2400" dirty="0"/>
              <a:t>:</a:t>
            </a:r>
          </a:p>
          <a:p>
            <a:pPr lvl="0"/>
            <a:r>
              <a:rPr lang="en-US" sz="2400" dirty="0"/>
              <a:t>If you have a </a:t>
            </a:r>
            <a:r>
              <a:rPr lang="en-US" sz="2400" i="1" dirty="0"/>
              <a:t>“</a:t>
            </a:r>
            <a:r>
              <a:rPr lang="en-US" sz="2400" i="1" u="sng" dirty="0"/>
              <a:t>Some Extra Funds</a:t>
            </a:r>
            <a:r>
              <a:rPr lang="en-US" sz="2400" i="1" dirty="0"/>
              <a:t>,”</a:t>
            </a:r>
            <a:r>
              <a:rPr lang="en-US" sz="2400" dirty="0"/>
              <a:t> consider making an extra payment to your Church, Synagogue, Mosque or other charity </a:t>
            </a:r>
            <a:r>
              <a:rPr lang="en-US" sz="2400" i="1" dirty="0"/>
              <a:t>before the end of the year</a:t>
            </a:r>
            <a:r>
              <a:rPr lang="en-US" sz="2400" dirty="0"/>
              <a:t> to increase your Deduction. For 2025, using your </a:t>
            </a:r>
            <a:r>
              <a:rPr lang="en-US" sz="2400" i="1" dirty="0"/>
              <a:t>Vehicle for a Charity </a:t>
            </a:r>
            <a:r>
              <a:rPr lang="en-US" sz="2400" dirty="0"/>
              <a:t>is deductible at </a:t>
            </a:r>
            <a:r>
              <a:rPr lang="en-US" sz="2400" i="1" u="sng" dirty="0"/>
              <a:t>14 cents per mile</a:t>
            </a:r>
            <a:r>
              <a:rPr lang="en-US" sz="2400" i="1" dirty="0"/>
              <a:t>.</a:t>
            </a:r>
            <a:endParaRPr lang="en-US" sz="2400" dirty="0"/>
          </a:p>
          <a:p>
            <a:pPr lvl="0"/>
            <a:r>
              <a:rPr lang="en-US" sz="2400" dirty="0"/>
              <a:t>Donations to Charities other than cash, such as Computers, Clothing, Housewares, TV’s, etc. are also deductible. </a:t>
            </a:r>
          </a:p>
          <a:p>
            <a:pPr lvl="0"/>
            <a:r>
              <a:rPr lang="en-US" sz="2400" dirty="0"/>
              <a:t>The question is their value.  The Salvation Army provides a great </a:t>
            </a:r>
            <a:r>
              <a:rPr lang="en-US" sz="2400" i="1" dirty="0"/>
              <a:t>“</a:t>
            </a:r>
            <a:r>
              <a:rPr lang="en-US" sz="2400" i="1" u="sng" dirty="0"/>
              <a:t>Donation Value Guide</a:t>
            </a:r>
            <a:r>
              <a:rPr lang="en-US" sz="2400" i="1" dirty="0"/>
              <a:t>”</a:t>
            </a:r>
            <a:r>
              <a:rPr lang="en-US" sz="2400" dirty="0"/>
              <a:t> </a:t>
            </a:r>
            <a:r>
              <a:rPr lang="en-US" sz="2400" u="sng" dirty="0">
                <a:hlinkClick r:id="rId3"/>
              </a:rPr>
              <a:t>https://satruck.org/Home/DonationValueGuide </a:t>
            </a:r>
            <a:r>
              <a:rPr lang="en-US" sz="2400" dirty="0"/>
              <a:t>that provides 4 pages of items with high and low values.</a:t>
            </a:r>
          </a:p>
          <a:p>
            <a:r>
              <a:rPr lang="en-US" sz="2400" dirty="0"/>
              <a:t>For an </a:t>
            </a:r>
            <a:r>
              <a:rPr lang="en-US" sz="2400" u="sng" dirty="0"/>
              <a:t>Automobile or Truck</a:t>
            </a:r>
            <a:r>
              <a:rPr lang="en-US" sz="2400" dirty="0"/>
              <a:t>, the deduction is restricted to the </a:t>
            </a:r>
            <a:r>
              <a:rPr lang="en-US" sz="2400" i="1" dirty="0"/>
              <a:t>lower </a:t>
            </a:r>
            <a:r>
              <a:rPr lang="en-US" sz="2400" dirty="0"/>
              <a:t>of the </a:t>
            </a:r>
            <a:r>
              <a:rPr lang="en-US" sz="2400" i="1" dirty="0"/>
              <a:t>Fair Market Value </a:t>
            </a:r>
            <a:r>
              <a:rPr lang="en-US" sz="2400" dirty="0"/>
              <a:t>or the amount the charity </a:t>
            </a:r>
            <a:r>
              <a:rPr lang="en-US" sz="2400" i="1" dirty="0"/>
              <a:t>sold the vehicle</a:t>
            </a:r>
            <a:r>
              <a:rPr lang="en-US" sz="2400" dirty="0"/>
              <a:t>.  If the Automobile or Truck </a:t>
            </a:r>
            <a:r>
              <a:rPr lang="en-US" sz="2400" i="1" dirty="0"/>
              <a:t>Value is $1,000, but if only sold for $500, then only $500 is deductible.</a:t>
            </a:r>
            <a:endParaRPr lang="en-US" sz="2400" dirty="0"/>
          </a:p>
        </p:txBody>
      </p:sp>
      <p:sp>
        <p:nvSpPr>
          <p:cNvPr id="4" name="Slide Number Placeholder 3"/>
          <p:cNvSpPr>
            <a:spLocks noGrp="1"/>
          </p:cNvSpPr>
          <p:nvPr>
            <p:ph type="sldNum" sz="quarter" idx="12"/>
          </p:nvPr>
        </p:nvSpPr>
        <p:spPr/>
        <p:txBody>
          <a:bodyPr/>
          <a:lstStyle/>
          <a:p>
            <a:fld id="{DE70C7B1-09E1-4780-88D9-9F486AEC4F9F}" type="slidenum">
              <a:rPr lang="en-US" smtClean="0"/>
              <a:t>33</a:t>
            </a:fld>
            <a:endParaRPr lang="en-US" dirty="0"/>
          </a:p>
          <a:p>
            <a:r>
              <a:rPr lang="en-US" u="sng" dirty="0"/>
              <a:t>JohnGoldhamer.com</a:t>
            </a:r>
            <a:endParaRPr lang="en-US" dirty="0"/>
          </a:p>
        </p:txBody>
      </p:sp>
      <p:pic>
        <p:nvPicPr>
          <p:cNvPr id="7" name="Picture 6">
            <a:extLst>
              <a:ext uri="{FF2B5EF4-FFF2-40B4-BE49-F238E27FC236}">
                <a16:creationId xmlns:a16="http://schemas.microsoft.com/office/drawing/2014/main" id="{6343BB66-0394-B82F-52A7-EEFAAE78B982}"/>
              </a:ext>
            </a:extLst>
          </p:cNvPr>
          <p:cNvPicPr>
            <a:picLocks noChangeAspect="1"/>
          </p:cNvPicPr>
          <p:nvPr/>
        </p:nvPicPr>
        <p:blipFill>
          <a:blip r:embed="rId4"/>
          <a:srcRect l="20834" t="51481" r="21666" b="33704"/>
          <a:stretch>
            <a:fillRect/>
          </a:stretch>
        </p:blipFill>
        <p:spPr>
          <a:xfrm>
            <a:off x="990600" y="1676400"/>
            <a:ext cx="7360920" cy="1066800"/>
          </a:xfrm>
          <a:prstGeom prst="rect">
            <a:avLst/>
          </a:prstGeom>
        </p:spPr>
      </p:pic>
    </p:spTree>
    <p:extLst>
      <p:ext uri="{BB962C8B-B14F-4D97-AF65-F5344CB8AC3E}">
        <p14:creationId xmlns:p14="http://schemas.microsoft.com/office/powerpoint/2010/main" val="1551098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52400" y="762000"/>
            <a:ext cx="8839200" cy="6096000"/>
          </a:xfrm>
        </p:spPr>
        <p:txBody>
          <a:bodyPr>
            <a:normAutofit/>
          </a:bodyPr>
          <a:lstStyle/>
          <a:p>
            <a:pPr marL="0" indent="0" algn="ctr">
              <a:buNone/>
            </a:pPr>
            <a:r>
              <a:rPr lang="en-US" sz="2300" b="1" u="sng" dirty="0"/>
              <a:t>SCHEDULE A: AND FORM 4684: CASUALTY AND THEFTS</a:t>
            </a:r>
          </a:p>
          <a:p>
            <a:pPr marL="0" indent="0" algn="ctr">
              <a:buNone/>
            </a:pPr>
            <a:r>
              <a:rPr lang="en-US" sz="1900" i="1" dirty="0"/>
              <a:t>Since 95% Taxpayers will file the Standard Deduction, only 5% will file</a:t>
            </a:r>
          </a:p>
          <a:p>
            <a:pPr marL="0" indent="0" algn="ctr">
              <a:buNone/>
            </a:pPr>
            <a:r>
              <a:rPr lang="en-US" sz="1900" i="1" dirty="0"/>
              <a:t>Schedule A: Itemized Deductions</a:t>
            </a:r>
          </a:p>
          <a:p>
            <a:pPr marL="0" indent="0" algn="ctr">
              <a:buNone/>
            </a:pPr>
            <a:endParaRPr lang="en-US" sz="2000" b="1" u="sng" dirty="0"/>
          </a:p>
          <a:p>
            <a:pPr marL="0" indent="0" algn="just">
              <a:buNone/>
            </a:pPr>
            <a:endParaRPr lang="en-US" sz="1200" dirty="0"/>
          </a:p>
          <a:p>
            <a:pPr marL="0" indent="0" algn="just">
              <a:buNone/>
            </a:pPr>
            <a:r>
              <a:rPr lang="en-US" sz="1800" dirty="0"/>
              <a:t>For 2025, the Casualty and Thefts deduction is </a:t>
            </a:r>
            <a:r>
              <a:rPr lang="en-US" sz="1800" i="1" dirty="0"/>
              <a:t>only </a:t>
            </a:r>
            <a:r>
              <a:rPr lang="en-US" sz="1800" dirty="0"/>
              <a:t>if they occurred in a </a:t>
            </a:r>
            <a:r>
              <a:rPr lang="en-US" sz="1800" i="1" dirty="0"/>
              <a:t>Federally Declared Disaster Area </a:t>
            </a:r>
            <a:r>
              <a:rPr lang="en-US" sz="1800" dirty="0"/>
              <a:t>with a</a:t>
            </a:r>
            <a:r>
              <a:rPr lang="en-US" sz="1800" i="1" dirty="0"/>
              <a:t> FEMA Disaster Declaration Number.</a:t>
            </a:r>
            <a:r>
              <a:rPr lang="en-US" sz="1800" dirty="0"/>
              <a:t> Federal Form 4684 Casualty and Thefts, Limits the Deduction to any amount </a:t>
            </a:r>
            <a:r>
              <a:rPr lang="en-US" sz="1800" i="1" u="sng" dirty="0"/>
              <a:t>over 10%</a:t>
            </a:r>
            <a:r>
              <a:rPr lang="en-US" sz="1800" i="1" dirty="0"/>
              <a:t> of</a:t>
            </a:r>
            <a:r>
              <a:rPr lang="en-US" sz="1800" dirty="0"/>
              <a:t> “Adjusted Gross Income.”</a:t>
            </a:r>
          </a:p>
          <a:p>
            <a:pPr marL="0" indent="0" algn="ctr">
              <a:buNone/>
            </a:pPr>
            <a:r>
              <a:rPr lang="en-US" sz="1800" i="1" dirty="0"/>
              <a:t>Non-disaster Personal Theft/Casualty Losses are generally not deductible.</a:t>
            </a:r>
          </a:p>
          <a:p>
            <a:pPr marL="0" indent="0" algn="just">
              <a:buNone/>
            </a:pPr>
            <a:endParaRPr lang="en-US" sz="2000" dirty="0"/>
          </a:p>
          <a:p>
            <a:pPr marL="0" indent="0">
              <a:buNone/>
            </a:pPr>
            <a:endParaRPr lang="en-US" sz="2200" dirty="0"/>
          </a:p>
        </p:txBody>
      </p:sp>
      <p:sp>
        <p:nvSpPr>
          <p:cNvPr id="4" name="Slide Number Placeholder 3"/>
          <p:cNvSpPr>
            <a:spLocks noGrp="1"/>
          </p:cNvSpPr>
          <p:nvPr>
            <p:ph type="sldNum" sz="quarter" idx="12"/>
          </p:nvPr>
        </p:nvSpPr>
        <p:spPr/>
        <p:txBody>
          <a:bodyPr/>
          <a:lstStyle/>
          <a:p>
            <a:fld id="{DE70C7B1-09E1-4780-88D9-9F486AEC4F9F}" type="slidenum">
              <a:rPr lang="en-US" smtClean="0"/>
              <a:t>34</a:t>
            </a:fld>
            <a:endParaRPr lang="en-US" dirty="0"/>
          </a:p>
          <a:p>
            <a:r>
              <a:rPr lang="en-US" u="sng" dirty="0"/>
              <a:t>JohnGoldhamer.com</a:t>
            </a:r>
            <a:endParaRPr lang="en-US" dirty="0"/>
          </a:p>
        </p:txBody>
      </p:sp>
      <p:pic>
        <p:nvPicPr>
          <p:cNvPr id="7" name="Picture 6">
            <a:extLst>
              <a:ext uri="{FF2B5EF4-FFF2-40B4-BE49-F238E27FC236}">
                <a16:creationId xmlns:a16="http://schemas.microsoft.com/office/drawing/2014/main" id="{882F9F4F-4DD7-D0F5-6BCF-AE5DBFF1A42C}"/>
              </a:ext>
            </a:extLst>
          </p:cNvPr>
          <p:cNvPicPr>
            <a:picLocks noChangeAspect="1"/>
          </p:cNvPicPr>
          <p:nvPr/>
        </p:nvPicPr>
        <p:blipFill>
          <a:blip r:embed="rId2"/>
          <a:srcRect l="34166" t="21852" r="35834" b="10000"/>
          <a:stretch>
            <a:fillRect/>
          </a:stretch>
        </p:blipFill>
        <p:spPr>
          <a:xfrm>
            <a:off x="1854974" y="3623733"/>
            <a:ext cx="2481469" cy="3170767"/>
          </a:xfrm>
          <a:prstGeom prst="rect">
            <a:avLst/>
          </a:prstGeom>
        </p:spPr>
      </p:pic>
      <p:pic>
        <p:nvPicPr>
          <p:cNvPr id="10" name="Picture 9">
            <a:extLst>
              <a:ext uri="{FF2B5EF4-FFF2-40B4-BE49-F238E27FC236}">
                <a16:creationId xmlns:a16="http://schemas.microsoft.com/office/drawing/2014/main" id="{5FAF1E1F-2EA2-6342-1F90-CD869ECA6F01}"/>
              </a:ext>
            </a:extLst>
          </p:cNvPr>
          <p:cNvPicPr>
            <a:picLocks noChangeAspect="1"/>
          </p:cNvPicPr>
          <p:nvPr/>
        </p:nvPicPr>
        <p:blipFill>
          <a:blip r:embed="rId3"/>
          <a:srcRect l="34167" t="20556" r="35833" b="12777"/>
          <a:stretch>
            <a:fillRect/>
          </a:stretch>
        </p:blipFill>
        <p:spPr>
          <a:xfrm>
            <a:off x="4601154" y="3589867"/>
            <a:ext cx="2590800" cy="3238500"/>
          </a:xfrm>
          <a:prstGeom prst="rect">
            <a:avLst/>
          </a:prstGeom>
        </p:spPr>
      </p:pic>
      <p:pic>
        <p:nvPicPr>
          <p:cNvPr id="12" name="Picture 11">
            <a:extLst>
              <a:ext uri="{FF2B5EF4-FFF2-40B4-BE49-F238E27FC236}">
                <a16:creationId xmlns:a16="http://schemas.microsoft.com/office/drawing/2014/main" id="{92B6BF4F-EC61-5E7E-E948-6C7716527CED}"/>
              </a:ext>
            </a:extLst>
          </p:cNvPr>
          <p:cNvPicPr>
            <a:picLocks noChangeAspect="1"/>
          </p:cNvPicPr>
          <p:nvPr/>
        </p:nvPicPr>
        <p:blipFill>
          <a:blip r:embed="rId4"/>
          <a:srcRect l="20834" t="64815" r="21666" b="28086"/>
          <a:stretch>
            <a:fillRect/>
          </a:stretch>
        </p:blipFill>
        <p:spPr>
          <a:xfrm>
            <a:off x="105156" y="1784033"/>
            <a:ext cx="8933688" cy="620395"/>
          </a:xfrm>
          <a:prstGeom prst="rect">
            <a:avLst/>
          </a:prstGeom>
        </p:spPr>
      </p:pic>
      <p:cxnSp>
        <p:nvCxnSpPr>
          <p:cNvPr id="14" name="Straight Connector 13">
            <a:extLst>
              <a:ext uri="{FF2B5EF4-FFF2-40B4-BE49-F238E27FC236}">
                <a16:creationId xmlns:a16="http://schemas.microsoft.com/office/drawing/2014/main" id="{CB0D3DAE-6DD3-0D7E-964E-D856DDDF1D1D}"/>
              </a:ext>
            </a:extLst>
          </p:cNvPr>
          <p:cNvCxnSpPr/>
          <p:nvPr/>
        </p:nvCxnSpPr>
        <p:spPr>
          <a:xfrm>
            <a:off x="3429000" y="2057400"/>
            <a:ext cx="2209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035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10993" y="762000"/>
            <a:ext cx="8922014" cy="6019800"/>
          </a:xfrm>
        </p:spPr>
        <p:txBody>
          <a:bodyPr>
            <a:normAutofit/>
          </a:bodyPr>
          <a:lstStyle/>
          <a:p>
            <a:pPr marL="0" indent="0" algn="ctr">
              <a:buNone/>
            </a:pPr>
            <a:r>
              <a:rPr lang="en-US" sz="2300" b="1" u="sng" dirty="0"/>
              <a:t>SCHEDULE A: OTHER ITEMIZED DEDUCTIONS</a:t>
            </a:r>
          </a:p>
          <a:p>
            <a:pPr marL="0" indent="0" algn="ctr">
              <a:buNone/>
            </a:pPr>
            <a:r>
              <a:rPr lang="en-US" sz="2200" i="1" dirty="0"/>
              <a:t>Since 95% Taxpayers will file the Standard Deduction, only 5% will file</a:t>
            </a:r>
          </a:p>
          <a:p>
            <a:pPr marL="0" indent="0" algn="ctr">
              <a:buNone/>
            </a:pPr>
            <a:r>
              <a:rPr lang="en-US" sz="2200" i="1" dirty="0"/>
              <a:t>Schedule A: Itemized Deductions</a:t>
            </a:r>
          </a:p>
          <a:p>
            <a:pPr marL="0" indent="0" algn="ctr">
              <a:buNone/>
            </a:pPr>
            <a:endParaRPr lang="en-US" sz="2200" i="1" dirty="0"/>
          </a:p>
          <a:p>
            <a:pPr marL="0" indent="0" algn="ctr">
              <a:buNone/>
            </a:pPr>
            <a:endParaRPr lang="en-US" sz="1000" i="1" dirty="0"/>
          </a:p>
          <a:p>
            <a:pPr marL="0" indent="0" algn="ctr">
              <a:buNone/>
            </a:pPr>
            <a:r>
              <a:rPr lang="en-US" sz="2200" b="1" u="sng" dirty="0"/>
              <a:t>If you had a Net Qualified Disaster Loss and you can elect to </a:t>
            </a:r>
          </a:p>
          <a:p>
            <a:pPr marL="0" indent="0" algn="ctr">
              <a:buNone/>
            </a:pPr>
            <a:r>
              <a:rPr lang="en-US" sz="2200" b="1" u="sng" dirty="0"/>
              <a:t>Increase your Standard Deduction</a:t>
            </a:r>
          </a:p>
          <a:p>
            <a:pPr marL="0" indent="0" algn="just">
              <a:buNone/>
            </a:pPr>
            <a:r>
              <a:rPr lang="en-US" sz="2000" dirty="0"/>
              <a:t>For 2025, if you have </a:t>
            </a:r>
            <a:r>
              <a:rPr lang="en-US" sz="2000" i="1" dirty="0"/>
              <a:t>“Net Qualified Disaster Losses” </a:t>
            </a:r>
            <a:r>
              <a:rPr lang="en-US" sz="2000" dirty="0"/>
              <a:t>on </a:t>
            </a:r>
            <a:r>
              <a:rPr lang="en-US" sz="2000" u="sng" dirty="0"/>
              <a:t>Form 4684: Casualties and Thefts</a:t>
            </a:r>
            <a:r>
              <a:rPr lang="en-US" sz="2000" dirty="0"/>
              <a:t> line 15, you can claim an </a:t>
            </a:r>
            <a:r>
              <a:rPr lang="en-US" sz="2000" i="1" u="sng" dirty="0"/>
              <a:t>increased standard deduction</a:t>
            </a:r>
            <a:r>
              <a:rPr lang="en-US" sz="2000" i="1" dirty="0"/>
              <a:t> </a:t>
            </a:r>
            <a:r>
              <a:rPr lang="en-US" sz="2000" i="1" u="sng" dirty="0"/>
              <a:t>even if you do not item</a:t>
            </a:r>
            <a:r>
              <a:rPr lang="en-US" sz="2000" u="sng" dirty="0"/>
              <a:t>ize</a:t>
            </a:r>
            <a:r>
              <a:rPr lang="en-US" sz="2000" dirty="0"/>
              <a:t>. Report the loss amount on Schedule A (Form 1040) next to line 16, adding it to your standard deduction, and note </a:t>
            </a:r>
            <a:r>
              <a:rPr lang="en-US" sz="2000" i="1" dirty="0"/>
              <a:t>“</a:t>
            </a:r>
            <a:r>
              <a:rPr lang="en-US" sz="2000" i="1" u="sng" dirty="0"/>
              <a:t>Standard Deduction Claimed With Qualified Disaster Loss</a:t>
            </a:r>
            <a:r>
              <a:rPr lang="en-US" sz="2000" i="1" dirty="0"/>
              <a:t>.” </a:t>
            </a:r>
            <a:endParaRPr lang="en-US" sz="2000" dirty="0"/>
          </a:p>
          <a:p>
            <a:pPr marL="0" indent="0" algn="just">
              <a:buNone/>
            </a:pPr>
            <a:r>
              <a:rPr lang="en-US" sz="2000" dirty="0"/>
              <a:t>For more information on how to determine your increased standard deduction, see Pub. 976.</a:t>
            </a:r>
          </a:p>
          <a:p>
            <a:pPr marL="0" indent="0" algn="ctr">
              <a:buNone/>
            </a:pPr>
            <a:r>
              <a:rPr lang="en-US" sz="2000" u="sng" dirty="0"/>
              <a:t>2025 Form Schedule A: Itemized Deductions - Instructions</a:t>
            </a:r>
            <a:endParaRPr lang="en-US" sz="2000" dirty="0"/>
          </a:p>
          <a:p>
            <a:pPr marL="0" indent="0" algn="ctr">
              <a:buNone/>
            </a:pPr>
            <a:r>
              <a:rPr lang="en-US" sz="2000" dirty="0">
                <a:hlinkClick r:id="rId2"/>
              </a:rPr>
              <a:t>https://www.irs.gov/pub/irs-pdf/i1040sca.pdf</a:t>
            </a:r>
            <a:endParaRPr lang="en-US" sz="2000" dirty="0"/>
          </a:p>
          <a:p>
            <a:pPr marL="0" indent="0" algn="ctr">
              <a:buNone/>
            </a:pPr>
            <a:endParaRPr lang="en-US" sz="2400" dirty="0"/>
          </a:p>
        </p:txBody>
      </p:sp>
      <p:sp>
        <p:nvSpPr>
          <p:cNvPr id="4" name="Slide Number Placeholder 3"/>
          <p:cNvSpPr>
            <a:spLocks noGrp="1"/>
          </p:cNvSpPr>
          <p:nvPr>
            <p:ph type="sldNum" sz="quarter" idx="12"/>
          </p:nvPr>
        </p:nvSpPr>
        <p:spPr/>
        <p:txBody>
          <a:bodyPr/>
          <a:lstStyle/>
          <a:p>
            <a:fld id="{DE70C7B1-09E1-4780-88D9-9F486AEC4F9F}" type="slidenum">
              <a:rPr lang="en-US" smtClean="0"/>
              <a:t>35</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96E5FB73-8134-97EA-8634-26203162AA50}"/>
              </a:ext>
            </a:extLst>
          </p:cNvPr>
          <p:cNvPicPr>
            <a:picLocks noChangeAspect="1"/>
          </p:cNvPicPr>
          <p:nvPr/>
        </p:nvPicPr>
        <p:blipFill>
          <a:blip r:embed="rId3"/>
          <a:srcRect l="20833" t="71704" r="22170" b="21219"/>
          <a:stretch>
            <a:fillRect/>
          </a:stretch>
        </p:blipFill>
        <p:spPr>
          <a:xfrm>
            <a:off x="279400" y="1905000"/>
            <a:ext cx="8728207" cy="609599"/>
          </a:xfrm>
          <a:prstGeom prst="rect">
            <a:avLst/>
          </a:prstGeom>
        </p:spPr>
      </p:pic>
    </p:spTree>
    <p:extLst>
      <p:ext uri="{BB962C8B-B14F-4D97-AF65-F5344CB8AC3E}">
        <p14:creationId xmlns:p14="http://schemas.microsoft.com/office/powerpoint/2010/main" val="1177170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76200" y="762000"/>
            <a:ext cx="8991600" cy="6096000"/>
          </a:xfrm>
        </p:spPr>
        <p:txBody>
          <a:bodyPr>
            <a:normAutofit fontScale="25000" lnSpcReduction="20000"/>
          </a:bodyPr>
          <a:lstStyle/>
          <a:p>
            <a:pPr marL="0" indent="0" algn="ctr">
              <a:buNone/>
            </a:pPr>
            <a:r>
              <a:rPr lang="en-US" sz="9200" b="1" u="sng" dirty="0"/>
              <a:t>SCHEDULE A: OTHER ITEMIZED DEDUCTIONS</a:t>
            </a:r>
          </a:p>
          <a:p>
            <a:pPr marL="0" indent="0" algn="ctr">
              <a:buNone/>
            </a:pPr>
            <a:r>
              <a:rPr lang="en-US" sz="8000" i="1" dirty="0"/>
              <a:t>Since 95% Taxpayers will file the Standard Deduction, only 5% will file</a:t>
            </a:r>
          </a:p>
          <a:p>
            <a:pPr marL="0" indent="0" algn="ctr">
              <a:buNone/>
            </a:pPr>
            <a:r>
              <a:rPr lang="en-US" sz="8000" i="1" dirty="0"/>
              <a:t>Schedule A: Itemized Deductions</a:t>
            </a:r>
          </a:p>
          <a:p>
            <a:pPr marL="0" indent="0" algn="ctr">
              <a:buNone/>
            </a:pPr>
            <a:endParaRPr lang="en-US" sz="4200" b="1" u="sng" dirty="0"/>
          </a:p>
          <a:p>
            <a:pPr marL="0" indent="0" algn="ctr">
              <a:buNone/>
            </a:pPr>
            <a:endParaRPr lang="en-US" sz="4800" b="1" dirty="0"/>
          </a:p>
          <a:p>
            <a:pPr marL="0" indent="0" algn="ctr">
              <a:buNone/>
            </a:pPr>
            <a:endParaRPr lang="en-US" sz="7200" i="1" dirty="0"/>
          </a:p>
          <a:p>
            <a:pPr marL="0" indent="0" algn="ctr">
              <a:buNone/>
            </a:pPr>
            <a:r>
              <a:rPr lang="en-US" sz="7200" i="1" dirty="0"/>
              <a:t>Only the following expenses can be deducted for Other Itemized Deductions on line 16:</a:t>
            </a:r>
            <a:endParaRPr lang="en-US" sz="7200" i="1" u="sng" dirty="0"/>
          </a:p>
          <a:p>
            <a:r>
              <a:rPr lang="en-US" sz="7200" u="sng" dirty="0"/>
              <a:t>Gambling losses</a:t>
            </a:r>
            <a:r>
              <a:rPr lang="en-US" sz="7200" dirty="0"/>
              <a:t> (gambling losses include, but aren't limited to, the cost of nonwinning bingo, lottery, and raffle tickets) but only to the extent of gambling winnings reported on Schedule 1 (Form 1040), line 8b.</a:t>
            </a:r>
          </a:p>
          <a:p>
            <a:r>
              <a:rPr lang="en-US" sz="7200" u="sng" dirty="0"/>
              <a:t>Casualty and theft losses of income-producing property</a:t>
            </a:r>
            <a:r>
              <a:rPr lang="en-US" sz="7200" dirty="0"/>
              <a:t> (including losses from financial scams) from Form 4684, lines 32 and 38b, or Form 4797, line 18a.</a:t>
            </a:r>
          </a:p>
          <a:p>
            <a:r>
              <a:rPr lang="en-US" sz="7200" u="sng" dirty="0"/>
              <a:t>Federal estate tax on income in respect of a decedent</a:t>
            </a:r>
            <a:r>
              <a:rPr lang="en-US" sz="7200" dirty="0"/>
              <a:t>. </a:t>
            </a:r>
          </a:p>
          <a:p>
            <a:r>
              <a:rPr lang="en-US" sz="7200" u="sng" dirty="0"/>
              <a:t>A deduction for amortizable bond premium</a:t>
            </a:r>
            <a:r>
              <a:rPr lang="en-US" sz="7200" dirty="0"/>
              <a:t> (for example, a deduction allowed for a bond premium carryforward or a deduction for amortizable bond premium on bonds acquired before October 23, 1986).</a:t>
            </a:r>
          </a:p>
          <a:p>
            <a:r>
              <a:rPr lang="en-US" sz="7200" u="sng" dirty="0"/>
              <a:t>An ordinary loss attributable to a contingent payment debt instrument</a:t>
            </a:r>
            <a:r>
              <a:rPr lang="en-US" sz="7200" dirty="0"/>
              <a:t> or an inflation-indexed debt instrument (for example, a Treasury Inflation-Protected Security).</a:t>
            </a:r>
          </a:p>
          <a:p>
            <a:r>
              <a:rPr lang="en-US" sz="7200" u="sng" dirty="0"/>
              <a:t>Deduction for repayment of amounts under a claim of right if over $3,000</a:t>
            </a:r>
            <a:r>
              <a:rPr lang="en-US" sz="7200" dirty="0"/>
              <a:t>. See Pub. 525 for details.</a:t>
            </a:r>
          </a:p>
          <a:p>
            <a:r>
              <a:rPr lang="en-US" sz="7200" u="sng" dirty="0"/>
              <a:t>Certain unrecovered investment in a pension</a:t>
            </a:r>
            <a:r>
              <a:rPr lang="en-US" sz="7200" dirty="0"/>
              <a:t>.</a:t>
            </a:r>
          </a:p>
          <a:p>
            <a:r>
              <a:rPr lang="en-US" sz="7200" u="sng" dirty="0"/>
              <a:t>Impairment-related work expenses of a disabled person</a:t>
            </a:r>
            <a:r>
              <a:rPr lang="en-US" sz="7200" dirty="0"/>
              <a:t>.</a:t>
            </a:r>
          </a:p>
          <a:p>
            <a:pPr marL="0" indent="0">
              <a:buNone/>
            </a:pPr>
            <a:r>
              <a:rPr lang="en-US" sz="7200" i="1" u="sng" dirty="0"/>
              <a:t>Moving Expenses</a:t>
            </a:r>
            <a:r>
              <a:rPr lang="en-US" sz="7200" i="1" dirty="0"/>
              <a:t> </a:t>
            </a:r>
            <a:r>
              <a:rPr lang="en-US" sz="7200" dirty="0"/>
              <a:t>are </a:t>
            </a:r>
            <a:r>
              <a:rPr lang="en-US" sz="7200" i="1" dirty="0"/>
              <a:t>no longer be deductible</a:t>
            </a:r>
            <a:r>
              <a:rPr lang="en-US" sz="7200" dirty="0"/>
              <a:t>, except for </a:t>
            </a:r>
            <a:r>
              <a:rPr lang="en-US" sz="7200" i="1" dirty="0"/>
              <a:t>members of the Armed Forces</a:t>
            </a:r>
          </a:p>
          <a:p>
            <a:pPr marL="0" indent="0">
              <a:buNone/>
            </a:pPr>
            <a:r>
              <a:rPr lang="en-US" sz="7200" i="1" dirty="0"/>
              <a:t> who move due to a military order.</a:t>
            </a:r>
            <a:endParaRPr lang="en-US" sz="7200" i="1" u="sng" dirty="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36</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51271400-07FB-62DD-5677-0D05E9CFE8C5}"/>
              </a:ext>
            </a:extLst>
          </p:cNvPr>
          <p:cNvPicPr>
            <a:picLocks noChangeAspect="1"/>
          </p:cNvPicPr>
          <p:nvPr/>
        </p:nvPicPr>
        <p:blipFill>
          <a:blip r:embed="rId2"/>
          <a:srcRect l="20834" t="72222" r="21666" b="20864"/>
          <a:stretch>
            <a:fillRect/>
          </a:stretch>
        </p:blipFill>
        <p:spPr>
          <a:xfrm>
            <a:off x="707390" y="1676400"/>
            <a:ext cx="7767320" cy="525326"/>
          </a:xfrm>
          <a:prstGeom prst="rect">
            <a:avLst/>
          </a:prstGeom>
        </p:spPr>
      </p:pic>
    </p:spTree>
    <p:extLst>
      <p:ext uri="{BB962C8B-B14F-4D97-AF65-F5344CB8AC3E}">
        <p14:creationId xmlns:p14="http://schemas.microsoft.com/office/powerpoint/2010/main" val="3477782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76200" y="762000"/>
            <a:ext cx="9067800" cy="6019800"/>
          </a:xfrm>
        </p:spPr>
        <p:txBody>
          <a:bodyPr>
            <a:normAutofit/>
          </a:bodyPr>
          <a:lstStyle/>
          <a:p>
            <a:pPr marL="0" indent="0" algn="ctr">
              <a:buNone/>
            </a:pPr>
            <a:r>
              <a:rPr lang="en-US" sz="2300" b="1" u="sng" dirty="0"/>
              <a:t>FORM 2106: EMPLOYEE BUSINESS EXPENSES</a:t>
            </a:r>
            <a:endParaRPr lang="en-US" sz="2300" b="1" dirty="0"/>
          </a:p>
          <a:p>
            <a:pPr marL="0" indent="0">
              <a:buNone/>
            </a:pPr>
            <a:r>
              <a:rPr lang="en-US" sz="2000" dirty="0"/>
              <a:t>For 2025, Form 2106 Employee Business Expenses is </a:t>
            </a:r>
            <a:r>
              <a:rPr lang="en-US" sz="2000" i="1" dirty="0"/>
              <a:t>Limited</a:t>
            </a:r>
            <a:r>
              <a:rPr lang="en-US" sz="2000" dirty="0"/>
              <a:t> only if filed by:</a:t>
            </a:r>
          </a:p>
          <a:p>
            <a:r>
              <a:rPr lang="en-US" sz="2000" dirty="0"/>
              <a:t>Armed Forces reservists</a:t>
            </a:r>
          </a:p>
          <a:p>
            <a:r>
              <a:rPr lang="en-US" sz="2000" dirty="0"/>
              <a:t>Qualified performing artists,</a:t>
            </a:r>
          </a:p>
          <a:p>
            <a:r>
              <a:rPr lang="en-US" sz="2000" dirty="0"/>
              <a:t>Fee-basis state or local government officials,</a:t>
            </a:r>
          </a:p>
          <a:p>
            <a:r>
              <a:rPr lang="en-US" sz="2000" dirty="0"/>
              <a:t>Employees with impairment-related work expenses</a:t>
            </a:r>
          </a:p>
          <a:p>
            <a:pPr marL="0" indent="0">
              <a:buNone/>
            </a:pPr>
            <a:endParaRPr lang="en-US" sz="2000" dirty="0"/>
          </a:p>
          <a:p>
            <a:pPr marL="0" indent="0">
              <a:buNone/>
            </a:pPr>
            <a:endParaRPr lang="en-US" sz="2800" dirty="0"/>
          </a:p>
          <a:p>
            <a:pPr marL="0" indent="0" algn="ctr">
              <a:buNone/>
            </a:pPr>
            <a:endParaRPr lang="en-US" sz="9600" i="1" u="sng" dirty="0"/>
          </a:p>
          <a:p>
            <a:pPr marL="0" indent="0" algn="ctr">
              <a:buNone/>
            </a:pPr>
            <a:endParaRPr lang="en-US" sz="6400" i="1" u="sng" dirty="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37</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E16C22B0-331B-2E78-124C-6F9B43984A04}"/>
              </a:ext>
            </a:extLst>
          </p:cNvPr>
          <p:cNvPicPr>
            <a:picLocks noChangeAspect="1"/>
          </p:cNvPicPr>
          <p:nvPr/>
        </p:nvPicPr>
        <p:blipFill>
          <a:blip r:embed="rId2"/>
          <a:srcRect l="34166" t="21852" r="35834" b="25259"/>
          <a:stretch>
            <a:fillRect/>
          </a:stretch>
        </p:blipFill>
        <p:spPr>
          <a:xfrm>
            <a:off x="228600" y="2971800"/>
            <a:ext cx="3781167" cy="3749675"/>
          </a:xfrm>
          <a:prstGeom prst="rect">
            <a:avLst/>
          </a:prstGeom>
        </p:spPr>
      </p:pic>
      <p:pic>
        <p:nvPicPr>
          <p:cNvPr id="8" name="Picture 7">
            <a:extLst>
              <a:ext uri="{FF2B5EF4-FFF2-40B4-BE49-F238E27FC236}">
                <a16:creationId xmlns:a16="http://schemas.microsoft.com/office/drawing/2014/main" id="{E7213B41-C698-F27A-3872-BC03073662A6}"/>
              </a:ext>
            </a:extLst>
          </p:cNvPr>
          <p:cNvPicPr>
            <a:picLocks noChangeAspect="1"/>
          </p:cNvPicPr>
          <p:nvPr/>
        </p:nvPicPr>
        <p:blipFill>
          <a:blip r:embed="rId3"/>
          <a:srcRect l="35000" t="24814" r="35833" b="14444"/>
          <a:stretch>
            <a:fillRect/>
          </a:stretch>
        </p:blipFill>
        <p:spPr>
          <a:xfrm>
            <a:off x="4009767" y="2981960"/>
            <a:ext cx="3308815" cy="3876040"/>
          </a:xfrm>
          <a:prstGeom prst="rect">
            <a:avLst/>
          </a:prstGeom>
        </p:spPr>
      </p:pic>
    </p:spTree>
    <p:extLst>
      <p:ext uri="{BB962C8B-B14F-4D97-AF65-F5344CB8AC3E}">
        <p14:creationId xmlns:p14="http://schemas.microsoft.com/office/powerpoint/2010/main" val="3269121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52400" y="914400"/>
            <a:ext cx="8839200" cy="5867400"/>
          </a:xfrm>
        </p:spPr>
        <p:txBody>
          <a:bodyPr>
            <a:normAutofit fontScale="40000" lnSpcReduction="20000"/>
          </a:bodyPr>
          <a:lstStyle/>
          <a:p>
            <a:pPr marL="0" indent="0" algn="ctr">
              <a:buNone/>
            </a:pPr>
            <a:r>
              <a:rPr lang="en-US" sz="6000" b="1" u="sng" dirty="0"/>
              <a:t>SCHEDULE A: </a:t>
            </a:r>
            <a:r>
              <a:rPr lang="en-US" sz="5800" b="1" u="sng" dirty="0"/>
              <a:t>SUGGESTIONS</a:t>
            </a:r>
          </a:p>
          <a:p>
            <a:pPr marL="0" indent="0">
              <a:buNone/>
            </a:pPr>
            <a:r>
              <a:rPr lang="en-US" sz="4800" u="sng" dirty="0"/>
              <a:t>Question</a:t>
            </a:r>
            <a:r>
              <a:rPr lang="en-US" sz="4800" dirty="0"/>
              <a:t>:</a:t>
            </a:r>
          </a:p>
          <a:p>
            <a:pPr marL="0" indent="0" algn="just">
              <a:buNone/>
            </a:pPr>
            <a:r>
              <a:rPr lang="en-US" sz="4800" dirty="0"/>
              <a:t>If I take the Standard Deduction in 2025, can I pay for some things in 2026 and then take </a:t>
            </a:r>
            <a:r>
              <a:rPr lang="en-US" sz="4800" i="1" dirty="0"/>
              <a:t>Itemized Deductions</a:t>
            </a:r>
            <a:r>
              <a:rPr lang="en-US" sz="4800" dirty="0"/>
              <a:t>?</a:t>
            </a:r>
          </a:p>
          <a:p>
            <a:pPr marL="0" indent="0" algn="just">
              <a:buNone/>
            </a:pPr>
            <a:endParaRPr lang="en-US" sz="2500" u="sng" dirty="0"/>
          </a:p>
          <a:p>
            <a:pPr marL="0" indent="0" algn="just">
              <a:buNone/>
            </a:pPr>
            <a:r>
              <a:rPr lang="en-US" sz="4800" u="sng" dirty="0"/>
              <a:t>Answer</a:t>
            </a:r>
            <a:r>
              <a:rPr lang="en-US" sz="4800" dirty="0"/>
              <a:t>:</a:t>
            </a:r>
          </a:p>
          <a:p>
            <a:pPr marL="0" indent="0" algn="just">
              <a:buNone/>
            </a:pPr>
            <a:r>
              <a:rPr lang="en-US" sz="4800" i="1" dirty="0"/>
              <a:t>For 2025, since 95% Taxpayers will file the Standard Deduction, only 5% will file Schedule A: Itemized Deductions.</a:t>
            </a:r>
          </a:p>
          <a:p>
            <a:pPr marL="0" indent="0" algn="ctr">
              <a:buNone/>
            </a:pPr>
            <a:r>
              <a:rPr lang="en-US" sz="4800" i="1" dirty="0"/>
              <a:t>Most likely, in 2026, you will still take a Standard Deduction. </a:t>
            </a:r>
          </a:p>
          <a:p>
            <a:pPr marL="0" indent="0" algn="just">
              <a:buNone/>
            </a:pPr>
            <a:r>
              <a:rPr lang="en-US" sz="4800" dirty="0"/>
              <a:t>When you take the Standard Deduction because you do not have enough expenses to itemize in 2025, you can </a:t>
            </a:r>
            <a:r>
              <a:rPr lang="en-US" sz="4800" i="1" dirty="0"/>
              <a:t>“Defer”</a:t>
            </a:r>
            <a:r>
              <a:rPr lang="en-US" sz="4800" dirty="0"/>
              <a:t> or </a:t>
            </a:r>
            <a:r>
              <a:rPr lang="en-US" sz="4800" i="1" dirty="0"/>
              <a:t>“Put off”</a:t>
            </a:r>
            <a:r>
              <a:rPr lang="en-US" sz="4800" dirty="0"/>
              <a:t> paying some things to 2026, </a:t>
            </a:r>
            <a:r>
              <a:rPr lang="en-US" sz="4800" i="1" dirty="0"/>
              <a:t>as long as the </a:t>
            </a:r>
            <a:r>
              <a:rPr lang="en-US" sz="4800" i="1" u="sng" dirty="0"/>
              <a:t>Bank does not charge any additional penalties or interest</a:t>
            </a:r>
            <a:r>
              <a:rPr lang="en-US" sz="4800" i="1" dirty="0"/>
              <a:t>.</a:t>
            </a:r>
            <a:r>
              <a:rPr lang="en-US" sz="4800" dirty="0"/>
              <a:t>  </a:t>
            </a:r>
          </a:p>
          <a:p>
            <a:pPr algn="just"/>
            <a:r>
              <a:rPr lang="en-US" sz="4800" dirty="0"/>
              <a:t>If your Mortgage is </a:t>
            </a:r>
            <a:r>
              <a:rPr lang="en-US" sz="4800" i="1" dirty="0"/>
              <a:t>better than up to date</a:t>
            </a:r>
            <a:r>
              <a:rPr lang="en-US" sz="4800" dirty="0"/>
              <a:t>, perhaps you could put off making that extra payment until the following year. </a:t>
            </a:r>
            <a:r>
              <a:rPr lang="en-US" sz="4800" i="1" dirty="0"/>
              <a:t>This will eventually lower your Mortgage Principal.</a:t>
            </a:r>
          </a:p>
          <a:p>
            <a:pPr lvl="0"/>
            <a:r>
              <a:rPr lang="en-US" sz="4800" dirty="0"/>
              <a:t>If your current Itemized Deductions are close to the Standard Deduction amount, and if you have just a </a:t>
            </a:r>
            <a:r>
              <a:rPr lang="en-US" sz="4800" i="1" dirty="0"/>
              <a:t>“</a:t>
            </a:r>
            <a:r>
              <a:rPr lang="en-US" sz="4800" i="1" u="sng" dirty="0"/>
              <a:t>Little Extra Funds</a:t>
            </a:r>
            <a:r>
              <a:rPr lang="en-US" sz="4800" i="1" dirty="0"/>
              <a:t>,”</a:t>
            </a:r>
            <a:r>
              <a:rPr lang="en-US" sz="4800" dirty="0"/>
              <a:t> think about making an extra payment on your Mortgage before the end of the year to increase your Mortgage Interest Deduction.</a:t>
            </a:r>
          </a:p>
          <a:p>
            <a:r>
              <a:rPr lang="en-US" sz="4800" dirty="0"/>
              <a:t>If you have a </a:t>
            </a:r>
            <a:r>
              <a:rPr lang="en-US" sz="4800" i="1" dirty="0"/>
              <a:t>“</a:t>
            </a:r>
            <a:r>
              <a:rPr lang="en-US" sz="4800" i="1" u="sng" dirty="0"/>
              <a:t>Larger Amount of Extra Funds</a:t>
            </a:r>
            <a:r>
              <a:rPr lang="en-US" sz="4800" i="1" dirty="0"/>
              <a:t>,”</a:t>
            </a:r>
            <a:r>
              <a:rPr lang="en-US" sz="4800" dirty="0"/>
              <a:t> consider making a payment on your Mortgage </a:t>
            </a:r>
            <a:r>
              <a:rPr lang="en-US" sz="4800" i="1" dirty="0"/>
              <a:t>“To Principle Only,”</a:t>
            </a:r>
            <a:r>
              <a:rPr lang="en-US" sz="4800" dirty="0"/>
              <a:t> which will eventually decrease the total Interest, the number of Mortgage payments, and you will pay off your Mortgage earlier.</a:t>
            </a:r>
          </a:p>
        </p:txBody>
      </p:sp>
      <p:sp>
        <p:nvSpPr>
          <p:cNvPr id="4" name="Slide Number Placeholder 3"/>
          <p:cNvSpPr>
            <a:spLocks noGrp="1"/>
          </p:cNvSpPr>
          <p:nvPr>
            <p:ph type="sldNum" sz="quarter" idx="12"/>
          </p:nvPr>
        </p:nvSpPr>
        <p:spPr/>
        <p:txBody>
          <a:bodyPr/>
          <a:lstStyle/>
          <a:p>
            <a:fld id="{DE70C7B1-09E1-4780-88D9-9F486AEC4F9F}" type="slidenum">
              <a:rPr lang="en-US" smtClean="0"/>
              <a:t>38</a:t>
            </a:fld>
            <a:endParaRPr lang="en-US" dirty="0"/>
          </a:p>
          <a:p>
            <a:r>
              <a:rPr lang="en-US" u="sng" dirty="0"/>
              <a:t>JohnGoldhamer.com</a:t>
            </a:r>
            <a:endParaRPr lang="en-US" dirty="0"/>
          </a:p>
        </p:txBody>
      </p:sp>
    </p:spTree>
    <p:extLst>
      <p:ext uri="{BB962C8B-B14F-4D97-AF65-F5344CB8AC3E}">
        <p14:creationId xmlns:p14="http://schemas.microsoft.com/office/powerpoint/2010/main" val="2255631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762000"/>
            <a:ext cx="8229600" cy="6019800"/>
          </a:xfrm>
        </p:spPr>
        <p:txBody>
          <a:bodyPr>
            <a:normAutofit fontScale="55000" lnSpcReduction="20000"/>
          </a:bodyPr>
          <a:lstStyle/>
          <a:p>
            <a:pPr marL="0" indent="0" algn="ctr">
              <a:buNone/>
            </a:pPr>
            <a:r>
              <a:rPr lang="en-US" sz="4200" b="1" u="sng" dirty="0"/>
              <a:t>2025 TAX BRACKETS AND FILING STATUS</a:t>
            </a:r>
            <a:endParaRPr lang="en-US" sz="4200" dirty="0"/>
          </a:p>
          <a:p>
            <a:pPr marL="0" indent="0" algn="ctr">
              <a:buNone/>
            </a:pPr>
            <a:r>
              <a:rPr lang="en-US" sz="3600" i="1" dirty="0"/>
              <a:t>The Federal Income Tax owed depends on Income Level and Filing Status</a:t>
            </a:r>
          </a:p>
          <a:p>
            <a:pPr marL="0" indent="0" algn="ctr">
              <a:buNone/>
            </a:pPr>
            <a:r>
              <a:rPr lang="en-US" sz="3500" b="1" u="sng" dirty="0"/>
              <a:t>2025 Federal Income Tax Brackets</a:t>
            </a:r>
            <a:endParaRPr lang="en-US" sz="3500" u="sng" dirty="0"/>
          </a:p>
          <a:p>
            <a:pPr marL="0" lvl="0" indent="0">
              <a:buNone/>
            </a:pPr>
            <a:r>
              <a:rPr lang="en-US" b="1" dirty="0"/>
              <a:t>10%:</a:t>
            </a:r>
            <a:r>
              <a:rPr lang="en-US" dirty="0"/>
              <a:t> $0–$11,925 (</a:t>
            </a:r>
            <a:r>
              <a:rPr lang="en-US" u="sng" dirty="0"/>
              <a:t>Single/MFS</a:t>
            </a:r>
            <a:r>
              <a:rPr lang="en-US" dirty="0"/>
              <a:t>); $0–$23,850 (</a:t>
            </a:r>
            <a:r>
              <a:rPr lang="en-US" u="sng" dirty="0"/>
              <a:t>Married Joint/Surviving Spo</a:t>
            </a:r>
            <a:r>
              <a:rPr lang="en-US" dirty="0"/>
              <a:t>use).</a:t>
            </a:r>
          </a:p>
          <a:p>
            <a:pPr marL="0" lvl="0" indent="0">
              <a:buNone/>
            </a:pPr>
            <a:r>
              <a:rPr lang="en-US" b="1" dirty="0"/>
              <a:t>12%:</a:t>
            </a:r>
            <a:r>
              <a:rPr lang="en-US" dirty="0"/>
              <a:t> $11,926–$48,475 (</a:t>
            </a:r>
            <a:r>
              <a:rPr lang="en-US" u="sng" dirty="0"/>
              <a:t>Single/MFS</a:t>
            </a:r>
            <a:r>
              <a:rPr lang="en-US" dirty="0"/>
              <a:t>); $23,851–$96,950 (</a:t>
            </a:r>
            <a:r>
              <a:rPr lang="en-US" u="sng" dirty="0"/>
              <a:t>Married Joint/Surviving </a:t>
            </a:r>
            <a:r>
              <a:rPr lang="en-US" dirty="0"/>
              <a:t>Spouse).</a:t>
            </a:r>
          </a:p>
          <a:p>
            <a:pPr marL="0" lvl="0" indent="0">
              <a:buNone/>
            </a:pPr>
            <a:r>
              <a:rPr lang="en-US" b="1" dirty="0"/>
              <a:t>22%:</a:t>
            </a:r>
            <a:r>
              <a:rPr lang="en-US" dirty="0"/>
              <a:t> $48,476–$103,350 (</a:t>
            </a:r>
            <a:r>
              <a:rPr lang="en-US" u="sng" dirty="0"/>
              <a:t>Single/MFS</a:t>
            </a:r>
            <a:r>
              <a:rPr lang="en-US" dirty="0"/>
              <a:t>); $96,951–$206,700 (</a:t>
            </a:r>
            <a:r>
              <a:rPr lang="en-US" u="sng" dirty="0"/>
              <a:t>Married Joint/Surviving Spouse</a:t>
            </a:r>
            <a:r>
              <a:rPr lang="en-US" dirty="0"/>
              <a:t>).</a:t>
            </a:r>
          </a:p>
          <a:p>
            <a:pPr marL="0" lvl="0" indent="0">
              <a:buNone/>
            </a:pPr>
            <a:r>
              <a:rPr lang="en-US" b="1" dirty="0"/>
              <a:t>24%:</a:t>
            </a:r>
            <a:r>
              <a:rPr lang="en-US" dirty="0"/>
              <a:t> $103,351–$197,300 (</a:t>
            </a:r>
            <a:r>
              <a:rPr lang="en-US" u="sng" dirty="0"/>
              <a:t>Single/MFS</a:t>
            </a:r>
            <a:r>
              <a:rPr lang="en-US" dirty="0"/>
              <a:t>); $206,701–$394,600 (</a:t>
            </a:r>
            <a:r>
              <a:rPr lang="en-US" u="sng" dirty="0"/>
              <a:t>Married Joint/Surviving Spouse</a:t>
            </a:r>
            <a:r>
              <a:rPr lang="en-US" dirty="0"/>
              <a:t>).</a:t>
            </a:r>
          </a:p>
          <a:p>
            <a:pPr marL="0" lvl="0" indent="0">
              <a:buNone/>
            </a:pPr>
            <a:r>
              <a:rPr lang="en-US" b="1" dirty="0"/>
              <a:t>32%:</a:t>
            </a:r>
            <a:r>
              <a:rPr lang="en-US" dirty="0"/>
              <a:t> $197,301–$250,525 (Single/MFS); $394,601–$501,050 (</a:t>
            </a:r>
            <a:r>
              <a:rPr lang="en-US" u="sng" dirty="0"/>
              <a:t>Married Joint/Surviving Spouse</a:t>
            </a:r>
            <a:r>
              <a:rPr lang="en-US" dirty="0"/>
              <a:t>).</a:t>
            </a:r>
          </a:p>
          <a:p>
            <a:pPr marL="0" lvl="0" indent="0">
              <a:buNone/>
            </a:pPr>
            <a:r>
              <a:rPr lang="en-US" b="1" dirty="0"/>
              <a:t>35%:</a:t>
            </a:r>
            <a:r>
              <a:rPr lang="en-US" dirty="0"/>
              <a:t> $250,526–$626,350 (</a:t>
            </a:r>
            <a:r>
              <a:rPr lang="en-US" u="sng" dirty="0"/>
              <a:t>Single</a:t>
            </a:r>
            <a:r>
              <a:rPr lang="en-US" dirty="0"/>
              <a:t>); $250,526–$375,800 (</a:t>
            </a:r>
            <a:r>
              <a:rPr lang="en-US" u="sng" dirty="0"/>
              <a:t>MFS</a:t>
            </a:r>
            <a:r>
              <a:rPr lang="en-US" dirty="0"/>
              <a:t>); $501,051–$751,600 (</a:t>
            </a:r>
            <a:r>
              <a:rPr lang="en-US" u="sng" dirty="0"/>
              <a:t>Married Joint/Surviving Spouse</a:t>
            </a:r>
            <a:r>
              <a:rPr lang="en-US" dirty="0"/>
              <a:t>).</a:t>
            </a:r>
          </a:p>
          <a:p>
            <a:pPr marL="0" lvl="0" indent="0">
              <a:buNone/>
            </a:pPr>
            <a:r>
              <a:rPr lang="en-US" b="1" dirty="0"/>
              <a:t>37%:</a:t>
            </a:r>
            <a:r>
              <a:rPr lang="en-US" dirty="0"/>
              <a:t> Over $626,350 (</a:t>
            </a:r>
            <a:r>
              <a:rPr lang="en-US" u="sng" dirty="0"/>
              <a:t>Single</a:t>
            </a:r>
            <a:r>
              <a:rPr lang="en-US" dirty="0"/>
              <a:t>); Over $375,800 (</a:t>
            </a:r>
            <a:r>
              <a:rPr lang="en-US" u="sng" dirty="0"/>
              <a:t>MFS</a:t>
            </a:r>
            <a:r>
              <a:rPr lang="en-US" dirty="0"/>
              <a:t>); Over $751,600 (</a:t>
            </a:r>
            <a:r>
              <a:rPr lang="en-US" u="sng" dirty="0"/>
              <a:t>Married Joint/Surviving Spouse</a:t>
            </a:r>
            <a:r>
              <a:rPr lang="en-US" dirty="0"/>
              <a:t>).</a:t>
            </a:r>
          </a:p>
          <a:p>
            <a:pPr marL="0" indent="0" algn="ctr">
              <a:buNone/>
            </a:pPr>
            <a:r>
              <a:rPr lang="en-US" sz="3500" b="1" u="sng" dirty="0"/>
              <a:t>Common Filing Statuses</a:t>
            </a:r>
            <a:endParaRPr lang="en-US" sz="3500" u="sng" dirty="0"/>
          </a:p>
          <a:p>
            <a:pPr marL="0" lvl="0" indent="0">
              <a:buNone/>
            </a:pPr>
            <a:r>
              <a:rPr lang="en-US" b="1" dirty="0"/>
              <a:t>Single:</a:t>
            </a:r>
            <a:r>
              <a:rPr lang="en-US" dirty="0"/>
              <a:t> Unmarried or divorced.</a:t>
            </a:r>
          </a:p>
          <a:p>
            <a:pPr marL="0" lvl="0" indent="0">
              <a:buNone/>
            </a:pPr>
            <a:r>
              <a:rPr lang="en-US" b="1" dirty="0"/>
              <a:t>Married Filing Jointly:</a:t>
            </a:r>
            <a:r>
              <a:rPr lang="en-US" dirty="0"/>
              <a:t> Combined income, usually lower tax rate.</a:t>
            </a:r>
          </a:p>
          <a:p>
            <a:pPr marL="0" lvl="0" indent="0">
              <a:buNone/>
            </a:pPr>
            <a:r>
              <a:rPr lang="en-US" b="1" dirty="0"/>
              <a:t>Married Filing Separately (MFS):</a:t>
            </a:r>
            <a:r>
              <a:rPr lang="en-US" dirty="0"/>
              <a:t> Separate tax liability.</a:t>
            </a:r>
          </a:p>
          <a:p>
            <a:pPr marL="0" lvl="0" indent="0">
              <a:buNone/>
            </a:pPr>
            <a:r>
              <a:rPr lang="en-US" b="1" dirty="0"/>
              <a:t>Head of Household:</a:t>
            </a:r>
            <a:r>
              <a:rPr lang="en-US" dirty="0"/>
              <a:t> Unmarried with qualifying dependents.</a:t>
            </a:r>
          </a:p>
          <a:p>
            <a:pPr marL="0" indent="0">
              <a:buNone/>
            </a:pPr>
            <a:r>
              <a:rPr lang="en-US" b="1" dirty="0"/>
              <a:t>Qualifying Surviving Spouse:</a:t>
            </a:r>
            <a:r>
              <a:rPr lang="en-US" dirty="0"/>
              <a:t> Widowed with dependent child. </a:t>
            </a:r>
            <a:endParaRPr lang="en-US" sz="2300" dirty="0"/>
          </a:p>
          <a:p>
            <a:pPr marL="0" indent="0">
              <a:buNone/>
            </a:pPr>
            <a:endParaRPr lang="en-US" sz="2300" dirty="0"/>
          </a:p>
        </p:txBody>
      </p:sp>
      <p:sp>
        <p:nvSpPr>
          <p:cNvPr id="4" name="Slide Number Placeholder 3"/>
          <p:cNvSpPr>
            <a:spLocks noGrp="1"/>
          </p:cNvSpPr>
          <p:nvPr>
            <p:ph type="sldNum" sz="quarter" idx="12"/>
          </p:nvPr>
        </p:nvSpPr>
        <p:spPr/>
        <p:txBody>
          <a:bodyPr/>
          <a:lstStyle/>
          <a:p>
            <a:fld id="{DE70C7B1-09E1-4780-88D9-9F486AEC4F9F}" type="slidenum">
              <a:rPr lang="en-US" smtClean="0"/>
              <a:t>39</a:t>
            </a:fld>
            <a:endParaRPr lang="en-US" dirty="0"/>
          </a:p>
          <a:p>
            <a:r>
              <a:rPr lang="en-US" u="sng" dirty="0"/>
              <a:t>JohnGoldhamer.com</a:t>
            </a:r>
            <a:endParaRPr lang="en-US" dirty="0"/>
          </a:p>
        </p:txBody>
      </p:sp>
    </p:spTree>
    <p:extLst>
      <p:ext uri="{BB962C8B-B14F-4D97-AF65-F5344CB8AC3E}">
        <p14:creationId xmlns:p14="http://schemas.microsoft.com/office/powerpoint/2010/main" val="131208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87362"/>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0" y="762000"/>
            <a:ext cx="9144000" cy="6096000"/>
          </a:xfrm>
        </p:spPr>
        <p:txBody>
          <a:bodyPr>
            <a:normAutofit fontScale="32500" lnSpcReduction="20000"/>
          </a:bodyPr>
          <a:lstStyle/>
          <a:p>
            <a:pPr marL="0" indent="0" algn="ctr">
              <a:buNone/>
            </a:pPr>
            <a:r>
              <a:rPr lang="en-US" sz="6200" b="1" u="sng" dirty="0"/>
              <a:t>TABLE OF CONTENTS</a:t>
            </a:r>
          </a:p>
          <a:p>
            <a:pPr marL="0" indent="0" algn="ctr">
              <a:spcBef>
                <a:spcPts val="24"/>
              </a:spcBef>
              <a:buNone/>
            </a:pPr>
            <a:r>
              <a:rPr lang="en-US" sz="6200" b="1" u="sng" dirty="0"/>
              <a:t>Slide Topic					                                         Slide</a:t>
            </a:r>
            <a:endParaRPr lang="en-US" sz="6200" dirty="0"/>
          </a:p>
          <a:p>
            <a:pPr marL="0" indent="0" algn="ctr">
              <a:buNone/>
            </a:pPr>
            <a:r>
              <a:rPr lang="en-US" sz="6200" dirty="0"/>
              <a:t>Schedule A: Other Itemized Deductions ………..………………….……………………………. 35</a:t>
            </a:r>
          </a:p>
          <a:p>
            <a:pPr marL="0" indent="0" algn="ctr">
              <a:buNone/>
            </a:pPr>
            <a:r>
              <a:rPr lang="en-US" sz="6200" dirty="0"/>
              <a:t>Schedule A: Other Itemized Deductions ……………………………………………..………….. 36</a:t>
            </a:r>
          </a:p>
          <a:p>
            <a:pPr marL="0" indent="0" algn="ctr">
              <a:buNone/>
            </a:pPr>
            <a:r>
              <a:rPr lang="en-US" sz="6200" dirty="0"/>
              <a:t>Form 2106: Employee Business Expenses ........................................................... 37</a:t>
            </a:r>
          </a:p>
          <a:p>
            <a:pPr marL="0" indent="0" algn="ctr">
              <a:buNone/>
            </a:pPr>
            <a:r>
              <a:rPr lang="en-US" sz="6200" dirty="0"/>
              <a:t>Schedule A: Suggestions ………………………………….……………………………………………... 38 </a:t>
            </a:r>
          </a:p>
          <a:p>
            <a:pPr marL="0" indent="0" algn="ctr">
              <a:buNone/>
            </a:pPr>
            <a:r>
              <a:rPr lang="en-US" sz="6200" dirty="0"/>
              <a:t>2025 Tax Brackets And Filing Status ..................................................................... 39</a:t>
            </a:r>
          </a:p>
          <a:p>
            <a:pPr marL="0" indent="0" algn="ctr">
              <a:buNone/>
            </a:pPr>
            <a:r>
              <a:rPr lang="en-US" sz="6200" dirty="0"/>
              <a:t>2025 Tax Brackets Percentages ............................................................................ 40</a:t>
            </a:r>
          </a:p>
          <a:p>
            <a:pPr marL="0" indent="0" algn="ctr">
              <a:buNone/>
            </a:pPr>
            <a:r>
              <a:rPr lang="en-US" sz="6200" dirty="0"/>
              <a:t>Alternative Minimum Tax (AMT) Form 6251 ....................................................... 41</a:t>
            </a:r>
          </a:p>
          <a:p>
            <a:pPr marL="0" indent="0" algn="ctr">
              <a:buNone/>
            </a:pPr>
            <a:r>
              <a:rPr lang="en-US" sz="6200" dirty="0"/>
              <a:t>Alternative Minimum Tax Income (AMTI) ............................................................ 42</a:t>
            </a:r>
          </a:p>
          <a:p>
            <a:pPr marL="0" indent="0" algn="ctr">
              <a:buNone/>
            </a:pPr>
            <a:r>
              <a:rPr lang="en-US" sz="6200" dirty="0"/>
              <a:t>Schedule C: Profit Or Loss From Business- Sole Proprietorship …….…………………. 43</a:t>
            </a:r>
          </a:p>
          <a:p>
            <a:pPr marL="0" indent="0" algn="ctr">
              <a:buNone/>
            </a:pPr>
            <a:r>
              <a:rPr lang="en-US" sz="6200" dirty="0"/>
              <a:t>Pass-through Entities Deduction ………………………………………………………………........ 44</a:t>
            </a:r>
          </a:p>
          <a:p>
            <a:pPr marL="0" indent="0" algn="ctr">
              <a:buNone/>
            </a:pPr>
            <a:r>
              <a:rPr lang="en-US" sz="6200" dirty="0"/>
              <a:t>Form W-4: Withholding Tax ……………………………………………………………………………. 45</a:t>
            </a:r>
          </a:p>
          <a:p>
            <a:pPr marL="0" indent="0" algn="ctr">
              <a:buNone/>
            </a:pPr>
            <a:r>
              <a:rPr lang="en-US" sz="6200" dirty="0"/>
              <a:t>Flexible Spending Account (FSA) …………………………………………………………………….. 46</a:t>
            </a:r>
          </a:p>
          <a:p>
            <a:pPr marL="0" indent="0" algn="ctr">
              <a:buNone/>
            </a:pPr>
            <a:r>
              <a:rPr lang="en-US" sz="6200" dirty="0"/>
              <a:t>Flexible Spending Account (FSA) - Qualified Medical Expenses ………………………. 47</a:t>
            </a:r>
          </a:p>
          <a:p>
            <a:pPr marL="0" indent="0" algn="ctr">
              <a:buNone/>
            </a:pPr>
            <a:r>
              <a:rPr lang="en-US" sz="6200" dirty="0"/>
              <a:t>Flexible Spending Account (FSA) Plans - Use It Or Lose It Policy ……………………… 48</a:t>
            </a:r>
          </a:p>
          <a:p>
            <a:pPr marL="0" indent="0" algn="ctr">
              <a:buNone/>
            </a:pPr>
            <a:r>
              <a:rPr lang="en-US" sz="6200" dirty="0"/>
              <a:t>Why Are Unemployment Benefit Payments Taxable? …………………………………….. 49</a:t>
            </a:r>
          </a:p>
          <a:p>
            <a:pPr marL="0" indent="0" algn="ctr">
              <a:buNone/>
            </a:pPr>
            <a:r>
              <a:rPr lang="en-US" sz="6200" dirty="0"/>
              <a:t>Unemployment Benefits For 501(C)(3) (Non-Profit) Employees ……………………... 50</a:t>
            </a:r>
          </a:p>
          <a:p>
            <a:pPr marL="0" indent="0" algn="ctr">
              <a:buNone/>
            </a:pPr>
            <a:r>
              <a:rPr lang="en-US" sz="6200" dirty="0"/>
              <a:t>401(k) Financial Questions ……………………………………………………………………………... 51</a:t>
            </a:r>
          </a:p>
          <a:p>
            <a:pPr marL="0" indent="0" algn="ctr">
              <a:buNone/>
            </a:pPr>
            <a:r>
              <a:rPr lang="en-US" sz="6200" dirty="0"/>
              <a:t>Conclusion ……………………………………………………………………………………………………... 52</a:t>
            </a:r>
          </a:p>
        </p:txBody>
      </p:sp>
      <p:sp>
        <p:nvSpPr>
          <p:cNvPr id="4" name="Slide Number Placeholder 3"/>
          <p:cNvSpPr>
            <a:spLocks noGrp="1"/>
          </p:cNvSpPr>
          <p:nvPr>
            <p:ph type="sldNum" sz="quarter" idx="12"/>
          </p:nvPr>
        </p:nvSpPr>
        <p:spPr/>
        <p:txBody>
          <a:bodyPr/>
          <a:lstStyle/>
          <a:p>
            <a:fld id="{DE70C7B1-09E1-4780-88D9-9F486AEC4F9F}" type="slidenum">
              <a:rPr lang="en-US" smtClean="0"/>
              <a:t>4</a:t>
            </a:fld>
            <a:endParaRPr lang="en-US" dirty="0"/>
          </a:p>
          <a:p>
            <a:r>
              <a:rPr lang="en-US" u="sng" dirty="0"/>
              <a:t>JohnGoldhamer.com</a:t>
            </a:r>
            <a:endParaRPr lang="en-US" dirty="0"/>
          </a:p>
        </p:txBody>
      </p:sp>
    </p:spTree>
    <p:extLst>
      <p:ext uri="{BB962C8B-B14F-4D97-AF65-F5344CB8AC3E}">
        <p14:creationId xmlns:p14="http://schemas.microsoft.com/office/powerpoint/2010/main" val="871523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762000"/>
            <a:ext cx="8229600" cy="6019800"/>
          </a:xfrm>
        </p:spPr>
        <p:txBody>
          <a:bodyPr>
            <a:normAutofit/>
          </a:bodyPr>
          <a:lstStyle/>
          <a:p>
            <a:pPr marL="0" indent="0" algn="ctr">
              <a:buNone/>
            </a:pPr>
            <a:r>
              <a:rPr lang="en-US" sz="2300" b="1" u="sng" dirty="0"/>
              <a:t>2025 TAX BRACKETS PERCENTAGES</a:t>
            </a:r>
          </a:p>
          <a:p>
            <a:pPr marL="0" indent="0">
              <a:buNone/>
            </a:pPr>
            <a:r>
              <a:rPr lang="en-US" sz="2300" dirty="0"/>
              <a:t>For the 2024, the federal income tax system consists of seven tax brackets:</a:t>
            </a:r>
          </a:p>
          <a:p>
            <a:pPr marL="0" indent="0" algn="ctr">
              <a:buNone/>
            </a:pPr>
            <a:r>
              <a:rPr lang="en-US" sz="2300" dirty="0"/>
              <a:t>10%, 12%, 22%, 24%, 32%, 35%, and 37%.</a:t>
            </a:r>
          </a:p>
          <a:p>
            <a:pPr marL="0" indent="0">
              <a:buNone/>
            </a:pPr>
            <a:endParaRPr lang="en-US" sz="2300" dirty="0"/>
          </a:p>
          <a:p>
            <a:pPr marL="0" indent="0">
              <a:buNone/>
            </a:pPr>
            <a:r>
              <a:rPr lang="en-US" sz="2300" dirty="0"/>
              <a:t>For the 2025, the federal income tax system consists of seven tax brackets that are are the same:</a:t>
            </a:r>
          </a:p>
          <a:p>
            <a:pPr marL="0" indent="0" algn="ctr">
              <a:buNone/>
            </a:pPr>
            <a:r>
              <a:rPr lang="en-US" sz="2300" dirty="0"/>
              <a:t>10%, 12%, 22%, 24%, 32%, 35%, and 37%.</a:t>
            </a:r>
          </a:p>
        </p:txBody>
      </p:sp>
      <p:sp>
        <p:nvSpPr>
          <p:cNvPr id="4" name="Slide Number Placeholder 3"/>
          <p:cNvSpPr>
            <a:spLocks noGrp="1"/>
          </p:cNvSpPr>
          <p:nvPr>
            <p:ph type="sldNum" sz="quarter" idx="12"/>
          </p:nvPr>
        </p:nvSpPr>
        <p:spPr/>
        <p:txBody>
          <a:bodyPr/>
          <a:lstStyle/>
          <a:p>
            <a:fld id="{DE70C7B1-09E1-4780-88D9-9F486AEC4F9F}" type="slidenum">
              <a:rPr lang="en-US" smtClean="0"/>
              <a:t>40</a:t>
            </a:fld>
            <a:endParaRPr lang="en-US" dirty="0"/>
          </a:p>
          <a:p>
            <a:r>
              <a:rPr lang="en-US" u="sng" dirty="0"/>
              <a:t>JohnGoldhamer.com</a:t>
            </a:r>
            <a:endParaRPr lang="en-US" dirty="0"/>
          </a:p>
        </p:txBody>
      </p:sp>
    </p:spTree>
    <p:extLst>
      <p:ext uri="{BB962C8B-B14F-4D97-AF65-F5344CB8AC3E}">
        <p14:creationId xmlns:p14="http://schemas.microsoft.com/office/powerpoint/2010/main" val="3978551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304800" y="762000"/>
            <a:ext cx="8610600" cy="6019800"/>
          </a:xfrm>
        </p:spPr>
        <p:txBody>
          <a:bodyPr>
            <a:normAutofit/>
          </a:bodyPr>
          <a:lstStyle/>
          <a:p>
            <a:pPr marL="0" indent="0" algn="ctr">
              <a:buNone/>
            </a:pPr>
            <a:r>
              <a:rPr lang="en-US" sz="2300" b="1" u="sng" dirty="0"/>
              <a:t>ALTERNATIVE MINIMUM TAX (AMT) FORM 6251</a:t>
            </a:r>
          </a:p>
          <a:p>
            <a:pPr marL="0" indent="0" algn="just">
              <a:buNone/>
            </a:pPr>
            <a:r>
              <a:rPr lang="en-US" sz="1900" u="sng" dirty="0"/>
              <a:t>Alternative Minimum Tax</a:t>
            </a:r>
            <a:r>
              <a:rPr lang="en-US" sz="1900" dirty="0"/>
              <a:t> (AMT)- is Designed for </a:t>
            </a:r>
            <a:r>
              <a:rPr lang="en-US" sz="1900" u="sng" dirty="0"/>
              <a:t>High Income Earners</a:t>
            </a:r>
            <a:r>
              <a:rPr lang="en-US" sz="1900" dirty="0"/>
              <a:t> and a </a:t>
            </a:r>
            <a:r>
              <a:rPr lang="en-US" sz="1900" i="1" u="sng" dirty="0"/>
              <a:t>Few middle-income filers</a:t>
            </a:r>
            <a:r>
              <a:rPr lang="en-US" sz="1900" i="1" dirty="0"/>
              <a:t> </a:t>
            </a:r>
            <a:r>
              <a:rPr lang="en-US" sz="1900" dirty="0"/>
              <a:t>to pay </a:t>
            </a:r>
            <a:r>
              <a:rPr lang="en-US" sz="1900" i="1" dirty="0"/>
              <a:t>more</a:t>
            </a:r>
            <a:r>
              <a:rPr lang="en-US" sz="1900" dirty="0"/>
              <a:t> </a:t>
            </a:r>
            <a:r>
              <a:rPr lang="en-US" sz="1900" i="1" dirty="0"/>
              <a:t>Individual Income Tax </a:t>
            </a:r>
            <a:r>
              <a:rPr lang="en-US" sz="1900" dirty="0"/>
              <a:t>by generally limiting deductions claimed.</a:t>
            </a:r>
          </a:p>
          <a:p>
            <a:pPr marL="0" indent="0" algn="ctr">
              <a:buNone/>
            </a:pPr>
            <a:r>
              <a:rPr lang="en-US" sz="1800" b="1" i="1" u="sng" dirty="0">
                <a:solidFill>
                  <a:srgbClr val="0070C0"/>
                </a:solidFill>
              </a:rPr>
              <a:t>Taxpayer’s must pay the higher of the Regular Tax Calculation or the AMT Calculation</a:t>
            </a:r>
            <a:endParaRPr lang="en-US" sz="1800" b="1" i="1" dirty="0">
              <a:solidFill>
                <a:srgbClr val="0070C0"/>
              </a:solidFill>
            </a:endParaRPr>
          </a:p>
          <a:p>
            <a:pPr marL="0" indent="0" algn="ctr">
              <a:buNone/>
            </a:pPr>
            <a:endParaRPr lang="en-US" sz="2300" b="1" dirty="0"/>
          </a:p>
        </p:txBody>
      </p:sp>
      <p:sp>
        <p:nvSpPr>
          <p:cNvPr id="4" name="Slide Number Placeholder 3"/>
          <p:cNvSpPr>
            <a:spLocks noGrp="1"/>
          </p:cNvSpPr>
          <p:nvPr>
            <p:ph type="sldNum" sz="quarter" idx="12"/>
          </p:nvPr>
        </p:nvSpPr>
        <p:spPr/>
        <p:txBody>
          <a:bodyPr/>
          <a:lstStyle/>
          <a:p>
            <a:fld id="{DE70C7B1-09E1-4780-88D9-9F486AEC4F9F}" type="slidenum">
              <a:rPr lang="en-US" smtClean="0"/>
              <a:t>41</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35C53F2A-415F-C22E-747A-98766D040941}"/>
              </a:ext>
            </a:extLst>
          </p:cNvPr>
          <p:cNvPicPr>
            <a:picLocks noChangeAspect="1"/>
          </p:cNvPicPr>
          <p:nvPr/>
        </p:nvPicPr>
        <p:blipFill>
          <a:blip r:embed="rId2"/>
          <a:srcRect l="34166" t="21852" r="35834" b="8519"/>
          <a:stretch>
            <a:fillRect/>
          </a:stretch>
        </p:blipFill>
        <p:spPr>
          <a:xfrm>
            <a:off x="381000" y="2471420"/>
            <a:ext cx="3359934" cy="4386580"/>
          </a:xfrm>
          <a:prstGeom prst="rect">
            <a:avLst/>
          </a:prstGeom>
        </p:spPr>
      </p:pic>
      <p:pic>
        <p:nvPicPr>
          <p:cNvPr id="8" name="Picture 7">
            <a:extLst>
              <a:ext uri="{FF2B5EF4-FFF2-40B4-BE49-F238E27FC236}">
                <a16:creationId xmlns:a16="http://schemas.microsoft.com/office/drawing/2014/main" id="{CD2D99C2-3881-23D8-E4D6-F68A2388E7DD}"/>
              </a:ext>
            </a:extLst>
          </p:cNvPr>
          <p:cNvPicPr>
            <a:picLocks noChangeAspect="1"/>
          </p:cNvPicPr>
          <p:nvPr/>
        </p:nvPicPr>
        <p:blipFill>
          <a:blip r:embed="rId3"/>
          <a:srcRect l="34166" t="24814" r="35000" b="10000"/>
          <a:stretch>
            <a:fillRect/>
          </a:stretch>
        </p:blipFill>
        <p:spPr>
          <a:xfrm>
            <a:off x="3781574" y="2471420"/>
            <a:ext cx="3396095" cy="4038600"/>
          </a:xfrm>
          <a:prstGeom prst="rect">
            <a:avLst/>
          </a:prstGeom>
        </p:spPr>
      </p:pic>
    </p:spTree>
    <p:extLst>
      <p:ext uri="{BB962C8B-B14F-4D97-AF65-F5344CB8AC3E}">
        <p14:creationId xmlns:p14="http://schemas.microsoft.com/office/powerpoint/2010/main" val="2320453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76200" y="762000"/>
            <a:ext cx="8991600" cy="6096000"/>
          </a:xfrm>
        </p:spPr>
        <p:txBody>
          <a:bodyPr>
            <a:normAutofit fontScale="62500" lnSpcReduction="20000"/>
          </a:bodyPr>
          <a:lstStyle/>
          <a:p>
            <a:pPr marL="0" indent="0" algn="ctr">
              <a:buNone/>
            </a:pPr>
            <a:r>
              <a:rPr lang="en-US" sz="3800" b="1" u="sng" dirty="0"/>
              <a:t>ALTERNATIVE MINIMUM TAX INCOME (AMTI)</a:t>
            </a:r>
          </a:p>
          <a:p>
            <a:pPr marL="0" indent="0" algn="just">
              <a:buNone/>
            </a:pPr>
            <a:r>
              <a:rPr lang="en-US" sz="3800" dirty="0"/>
              <a:t>The starting point is Form 1040, Line 10 </a:t>
            </a:r>
            <a:r>
              <a:rPr lang="en-US" sz="3800" i="1" u="sng" dirty="0"/>
              <a:t>Taxable Income</a:t>
            </a:r>
            <a:r>
              <a:rPr lang="en-US" sz="3800" dirty="0"/>
              <a:t>, which is calculated by adding Line 7, </a:t>
            </a:r>
            <a:r>
              <a:rPr lang="en-US" sz="3800" i="1" u="sng" dirty="0"/>
              <a:t>Adjusted Gross Income</a:t>
            </a:r>
            <a:r>
              <a:rPr lang="en-US" sz="3800" dirty="0"/>
              <a:t>, </a:t>
            </a:r>
            <a:r>
              <a:rPr lang="en-US" sz="3800" i="1" dirty="0"/>
              <a:t>less</a:t>
            </a:r>
            <a:r>
              <a:rPr lang="en-US" sz="3800" dirty="0"/>
              <a:t> Line 8, </a:t>
            </a:r>
            <a:r>
              <a:rPr lang="en-US" sz="3800" u="sng" dirty="0"/>
              <a:t>Standard or Itemized Deduction</a:t>
            </a:r>
            <a:r>
              <a:rPr lang="en-US" sz="3800" dirty="0"/>
              <a:t> and </a:t>
            </a:r>
            <a:r>
              <a:rPr lang="en-US" sz="3800" i="1" dirty="0"/>
              <a:t>less</a:t>
            </a:r>
            <a:r>
              <a:rPr lang="en-US" sz="3800" dirty="0"/>
              <a:t> Line 9, Qualified Business Income Deductions.  Next, certain </a:t>
            </a:r>
            <a:r>
              <a:rPr lang="en-US" sz="3800" i="1" dirty="0"/>
              <a:t>Tax Exclusions and Deferrals are added back.</a:t>
            </a:r>
          </a:p>
          <a:p>
            <a:pPr marL="0" indent="0" algn="ctr">
              <a:buNone/>
            </a:pPr>
            <a:r>
              <a:rPr lang="en-US" sz="3800" b="1" u="sng" dirty="0"/>
              <a:t>2025 AMT Exemptions</a:t>
            </a:r>
          </a:p>
          <a:p>
            <a:pPr marL="0" indent="0">
              <a:buNone/>
            </a:pPr>
            <a:r>
              <a:rPr lang="en-US" dirty="0"/>
              <a:t>		</a:t>
            </a:r>
            <a:r>
              <a:rPr lang="en-US" b="1" u="sng" dirty="0"/>
              <a:t>Filing Status  </a:t>
            </a:r>
            <a:r>
              <a:rPr lang="en-US" u="sng" dirty="0"/>
              <a:t>. . . . . . . . . . . . . . . . . .</a:t>
            </a:r>
            <a:r>
              <a:rPr lang="en-US" b="1" u="sng" dirty="0"/>
              <a:t>EXEMPTION</a:t>
            </a:r>
            <a:endParaRPr lang="en-US" dirty="0"/>
          </a:p>
          <a:p>
            <a:pPr marL="0" indent="0">
              <a:buNone/>
            </a:pPr>
            <a:r>
              <a:rPr lang="en-US" dirty="0"/>
              <a:t>		Single or head of household . . . .  . .$88,100</a:t>
            </a:r>
          </a:p>
          <a:p>
            <a:pPr marL="0" indent="0">
              <a:buNone/>
            </a:pPr>
            <a:r>
              <a:rPr lang="en-US" dirty="0"/>
              <a:t>		Married filing jointly or</a:t>
            </a:r>
          </a:p>
          <a:p>
            <a:pPr marL="0" indent="0">
              <a:buNone/>
            </a:pPr>
            <a:r>
              <a:rPr lang="en-US" dirty="0"/>
              <a:t>		Qualifying widow(er) . . . . . . . . . . . .$137,000</a:t>
            </a:r>
          </a:p>
          <a:p>
            <a:pPr marL="0" indent="0">
              <a:buNone/>
            </a:pPr>
            <a:r>
              <a:rPr lang="en-US" dirty="0"/>
              <a:t>		Married filing separately. . . . . . . . . . $68,500 00</a:t>
            </a:r>
          </a:p>
          <a:p>
            <a:pPr marL="0" indent="0">
              <a:buNone/>
            </a:pPr>
            <a:endParaRPr lang="en-US" dirty="0"/>
          </a:p>
          <a:p>
            <a:pPr marL="0" indent="0" algn="ctr">
              <a:buNone/>
            </a:pPr>
            <a:r>
              <a:rPr lang="en-US" sz="3800" b="1" dirty="0"/>
              <a:t>	</a:t>
            </a:r>
            <a:r>
              <a:rPr lang="en-US" sz="3800" b="1" u="sng" dirty="0"/>
              <a:t>2025 Alternative Minimum Tax Income (AMTI) Brackets</a:t>
            </a:r>
          </a:p>
          <a:p>
            <a:pPr marL="0" indent="0">
              <a:buNone/>
            </a:pPr>
            <a:r>
              <a:rPr lang="en-US" dirty="0"/>
              <a:t>	The </a:t>
            </a:r>
            <a:r>
              <a:rPr lang="en-US" u="sng" dirty="0"/>
              <a:t>Standard Income Tax Calculation Method </a:t>
            </a:r>
            <a:r>
              <a:rPr lang="en-US" dirty="0"/>
              <a:t>has seven tax brackets, but 	the </a:t>
            </a:r>
            <a:r>
              <a:rPr lang="en-US" u="sng" dirty="0"/>
              <a:t>Alternative Minimum Tax</a:t>
            </a:r>
            <a:r>
              <a:rPr lang="en-US" dirty="0"/>
              <a:t> has only one: 26%.</a:t>
            </a:r>
          </a:p>
          <a:p>
            <a:pPr marL="0" indent="0">
              <a:buNone/>
            </a:pPr>
            <a:r>
              <a:rPr lang="en-US" dirty="0"/>
              <a:t>		</a:t>
            </a:r>
            <a:r>
              <a:rPr lang="en-US" u="sng" dirty="0"/>
              <a:t>Filing Status			AMT Tax Rate</a:t>
            </a:r>
            <a:endParaRPr lang="en-US" dirty="0"/>
          </a:p>
          <a:p>
            <a:pPr marL="0" indent="0">
              <a:buNone/>
            </a:pPr>
            <a:r>
              <a:rPr lang="en-US" dirty="0"/>
              <a:t>		Noncorporate Taxpayers 26% first $239,100</a:t>
            </a:r>
          </a:p>
          <a:p>
            <a:pPr marL="0" indent="0">
              <a:buNone/>
            </a:pPr>
            <a:r>
              <a:rPr lang="en-US" dirty="0"/>
              <a:t>		Married filing separately  26% first $119,550</a:t>
            </a:r>
          </a:p>
        </p:txBody>
      </p:sp>
      <p:sp>
        <p:nvSpPr>
          <p:cNvPr id="4" name="Slide Number Placeholder 3"/>
          <p:cNvSpPr>
            <a:spLocks noGrp="1"/>
          </p:cNvSpPr>
          <p:nvPr>
            <p:ph type="sldNum" sz="quarter" idx="12"/>
          </p:nvPr>
        </p:nvSpPr>
        <p:spPr/>
        <p:txBody>
          <a:bodyPr/>
          <a:lstStyle/>
          <a:p>
            <a:fld id="{DE70C7B1-09E1-4780-88D9-9F486AEC4F9F}" type="slidenum">
              <a:rPr lang="en-US" smtClean="0"/>
              <a:t>42</a:t>
            </a:fld>
            <a:endParaRPr lang="en-US" dirty="0"/>
          </a:p>
          <a:p>
            <a:r>
              <a:rPr lang="en-US" u="sng" dirty="0"/>
              <a:t>JohnGoldhamer.com</a:t>
            </a:r>
            <a:endParaRPr lang="en-US" dirty="0"/>
          </a:p>
        </p:txBody>
      </p:sp>
    </p:spTree>
    <p:extLst>
      <p:ext uri="{BB962C8B-B14F-4D97-AF65-F5344CB8AC3E}">
        <p14:creationId xmlns:p14="http://schemas.microsoft.com/office/powerpoint/2010/main" val="1039383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52400" y="762000"/>
            <a:ext cx="8839200" cy="6019800"/>
          </a:xfrm>
        </p:spPr>
        <p:txBody>
          <a:bodyPr>
            <a:normAutofit/>
          </a:bodyPr>
          <a:lstStyle/>
          <a:p>
            <a:pPr marL="0" indent="0" algn="ctr">
              <a:buNone/>
            </a:pPr>
            <a:r>
              <a:rPr lang="en-US" sz="2300" b="1" u="sng" dirty="0"/>
              <a:t>SCHEDULE C: PROFIT OR LOSS FROM BUSINESS- SOLE PROPRIETORSHIP</a:t>
            </a:r>
            <a:endParaRPr lang="en-US" sz="2300" dirty="0"/>
          </a:p>
        </p:txBody>
      </p:sp>
      <p:sp>
        <p:nvSpPr>
          <p:cNvPr id="4" name="Slide Number Placeholder 3"/>
          <p:cNvSpPr>
            <a:spLocks noGrp="1"/>
          </p:cNvSpPr>
          <p:nvPr>
            <p:ph type="sldNum" sz="quarter" idx="12"/>
          </p:nvPr>
        </p:nvSpPr>
        <p:spPr/>
        <p:txBody>
          <a:bodyPr/>
          <a:lstStyle/>
          <a:p>
            <a:fld id="{DE70C7B1-09E1-4780-88D9-9F486AEC4F9F}" type="slidenum">
              <a:rPr lang="en-US" smtClean="0"/>
              <a:t>43</a:t>
            </a:fld>
            <a:endParaRPr lang="en-US" dirty="0"/>
          </a:p>
          <a:p>
            <a:r>
              <a:rPr lang="en-US" u="sng" dirty="0"/>
              <a:t>JohnGoldhamer.com</a:t>
            </a:r>
            <a:endParaRPr lang="en-US" dirty="0"/>
          </a:p>
        </p:txBody>
      </p:sp>
      <p:pic>
        <p:nvPicPr>
          <p:cNvPr id="8" name="Picture 7">
            <a:extLst>
              <a:ext uri="{FF2B5EF4-FFF2-40B4-BE49-F238E27FC236}">
                <a16:creationId xmlns:a16="http://schemas.microsoft.com/office/drawing/2014/main" id="{3F66C6A3-C3BB-EA39-1E91-8840BC88CD08}"/>
              </a:ext>
            </a:extLst>
          </p:cNvPr>
          <p:cNvPicPr>
            <a:picLocks noChangeAspect="1"/>
          </p:cNvPicPr>
          <p:nvPr/>
        </p:nvPicPr>
        <p:blipFill>
          <a:blip r:embed="rId2"/>
          <a:srcRect l="34166" t="21852" r="35000" b="10000"/>
          <a:stretch>
            <a:fillRect/>
          </a:stretch>
        </p:blipFill>
        <p:spPr>
          <a:xfrm>
            <a:off x="457200" y="1371600"/>
            <a:ext cx="4106517" cy="5105400"/>
          </a:xfrm>
          <a:prstGeom prst="rect">
            <a:avLst/>
          </a:prstGeom>
        </p:spPr>
      </p:pic>
      <p:pic>
        <p:nvPicPr>
          <p:cNvPr id="10" name="Picture 9">
            <a:extLst>
              <a:ext uri="{FF2B5EF4-FFF2-40B4-BE49-F238E27FC236}">
                <a16:creationId xmlns:a16="http://schemas.microsoft.com/office/drawing/2014/main" id="{1BBD5DDE-C21E-6EA3-9B7B-A2C8BDEF38D3}"/>
              </a:ext>
            </a:extLst>
          </p:cNvPr>
          <p:cNvPicPr>
            <a:picLocks noChangeAspect="1"/>
          </p:cNvPicPr>
          <p:nvPr/>
        </p:nvPicPr>
        <p:blipFill>
          <a:blip r:embed="rId3"/>
          <a:srcRect l="34166" t="24814" r="35000" b="7977"/>
          <a:stretch>
            <a:fillRect/>
          </a:stretch>
        </p:blipFill>
        <p:spPr>
          <a:xfrm>
            <a:off x="4672716" y="1321435"/>
            <a:ext cx="4106517" cy="5034915"/>
          </a:xfrm>
          <a:prstGeom prst="rect">
            <a:avLst/>
          </a:prstGeom>
        </p:spPr>
      </p:pic>
    </p:spTree>
    <p:extLst>
      <p:ext uri="{BB962C8B-B14F-4D97-AF65-F5344CB8AC3E}">
        <p14:creationId xmlns:p14="http://schemas.microsoft.com/office/powerpoint/2010/main" val="695686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76200" y="685800"/>
            <a:ext cx="9067800" cy="6096000"/>
          </a:xfrm>
        </p:spPr>
        <p:txBody>
          <a:bodyPr>
            <a:normAutofit fontScale="25000" lnSpcReduction="20000"/>
          </a:bodyPr>
          <a:lstStyle/>
          <a:p>
            <a:pPr marL="0" indent="0" algn="ctr">
              <a:buNone/>
            </a:pPr>
            <a:r>
              <a:rPr lang="en-US" sz="9200" b="1" u="sng" dirty="0"/>
              <a:t>PASS-THROUGH ENTITIES DEDUCTION</a:t>
            </a:r>
            <a:endParaRPr lang="en-US" sz="9200" dirty="0"/>
          </a:p>
          <a:p>
            <a:pPr marL="0" indent="0">
              <a:buNone/>
            </a:pPr>
            <a:r>
              <a:rPr lang="en-US" sz="8000" dirty="0"/>
              <a:t>A </a:t>
            </a:r>
            <a:r>
              <a:rPr lang="en-US" sz="8000" u="sng" dirty="0"/>
              <a:t>Pass-through Entity</a:t>
            </a:r>
            <a:r>
              <a:rPr lang="en-US" sz="8000" dirty="0"/>
              <a:t> is a </a:t>
            </a:r>
            <a:r>
              <a:rPr lang="en-US" sz="8000" i="1" dirty="0"/>
              <a:t>domestic business </a:t>
            </a:r>
            <a:r>
              <a:rPr lang="en-US" sz="8000" dirty="0"/>
              <a:t>operated as a </a:t>
            </a:r>
            <a:r>
              <a:rPr lang="en-US" sz="8000" i="1" dirty="0"/>
              <a:t>Sole Proprietorship or Through a Partnership, S Corporation, Trust or Estate</a:t>
            </a:r>
            <a:r>
              <a:rPr lang="en-US" sz="8000" dirty="0"/>
              <a:t> and </a:t>
            </a:r>
            <a:r>
              <a:rPr lang="en-US" sz="8000" i="1" dirty="0"/>
              <a:t>recognized as a separate entity for federal income tax purposes.</a:t>
            </a:r>
          </a:p>
          <a:p>
            <a:pPr marL="0" indent="0">
              <a:buNone/>
            </a:pPr>
            <a:r>
              <a:rPr lang="en-US" sz="8000" dirty="0"/>
              <a:t>For 2025, The Sec. 199A pass-through entity deduction, or Qualified Business Income (QBI) deduction, allows eligible sole proprietors, partnerships, and S corporations to deduct up to 20% of their qualified business income from federal income taxes. Qualified REIT Dividends or Qualified PTP Income may qualify for the deduction.</a:t>
            </a:r>
          </a:p>
          <a:p>
            <a:pPr marL="0" indent="0">
              <a:buNone/>
            </a:pPr>
            <a:r>
              <a:rPr lang="en-US" sz="8000" dirty="0"/>
              <a:t>Eligible taxpayers may be entitled to a deduction of up to 20% of </a:t>
            </a:r>
            <a:r>
              <a:rPr lang="en-US" sz="8000" i="1" dirty="0"/>
              <a:t>Qualified Business Income </a:t>
            </a:r>
            <a:r>
              <a:rPr lang="en-US" sz="8000" dirty="0"/>
              <a:t>(QBI) from a domestic business operated as:</a:t>
            </a:r>
          </a:p>
          <a:p>
            <a:pPr marL="0" indent="0" algn="ctr">
              <a:buNone/>
            </a:pPr>
            <a:r>
              <a:rPr lang="en-US" sz="8000" i="1" u="sng" dirty="0"/>
              <a:t>Sole Proprietorship (Form Schedule C</a:t>
            </a:r>
            <a:r>
              <a:rPr lang="en-US" sz="8000" i="1" dirty="0"/>
              <a:t>) </a:t>
            </a:r>
            <a:r>
              <a:rPr lang="en-US" sz="8000" i="1" u="sng" dirty="0"/>
              <a:t>Partnership</a:t>
            </a:r>
            <a:r>
              <a:rPr lang="en-US" sz="8000" i="1" dirty="0"/>
              <a:t>, </a:t>
            </a:r>
            <a:r>
              <a:rPr lang="en-US" sz="8000" i="1" u="sng" dirty="0"/>
              <a:t>S-Corporation</a:t>
            </a:r>
            <a:r>
              <a:rPr lang="en-US" sz="8000" i="1" dirty="0"/>
              <a:t>, </a:t>
            </a:r>
            <a:r>
              <a:rPr lang="en-US" sz="8000" i="1" u="sng" dirty="0"/>
              <a:t>Trust or Estate</a:t>
            </a:r>
            <a:endParaRPr lang="en-US" sz="8000" i="1" dirty="0"/>
          </a:p>
          <a:p>
            <a:pPr marL="0" indent="0">
              <a:buNone/>
            </a:pPr>
            <a:r>
              <a:rPr lang="en-US" sz="8000" dirty="0"/>
              <a:t>For 2025, the 20% deduction for Qualified Business Income (QBI) from pass-through entities is phased out and unavailable for </a:t>
            </a:r>
            <a:r>
              <a:rPr lang="en-US" sz="8000" u="sng" dirty="0"/>
              <a:t>Specified Service Trades or Businesses </a:t>
            </a:r>
            <a:r>
              <a:rPr lang="en-US" sz="8000" dirty="0"/>
              <a:t>(SSTBs) when Taxable Income exceeds $247,300 for single filers or $494,600 for married filing jointly</a:t>
            </a:r>
          </a:p>
          <a:p>
            <a:pPr marL="0" indent="0">
              <a:buNone/>
            </a:pPr>
            <a:r>
              <a:rPr lang="en-US" sz="8000" u="sng" dirty="0"/>
              <a:t>Specified Service Trade or Business </a:t>
            </a:r>
            <a:r>
              <a:rPr lang="en-US" sz="8000" dirty="0"/>
              <a:t>(SSTBs) is defined as a business where the </a:t>
            </a:r>
            <a:r>
              <a:rPr lang="en-US" sz="8000" i="1" dirty="0"/>
              <a:t>Principal Asset is a key staff member </a:t>
            </a:r>
            <a:r>
              <a:rPr lang="en-US" sz="8000" dirty="0"/>
              <a:t>with significant decision-making, supervisory, or policy-making authority and the reputation or skill of the one or more employees or owners, often covers the fields:</a:t>
            </a:r>
          </a:p>
          <a:p>
            <a:pPr marL="0" indent="0" algn="ctr">
              <a:buNone/>
            </a:pPr>
            <a:r>
              <a:rPr lang="en-US" sz="8000" i="1" dirty="0"/>
              <a:t>Health, Law, Accounting, Actuarial Science, Performing Arts, Consulting, Athletics, Financial Services, Investing and Investment Management</a:t>
            </a:r>
          </a:p>
          <a:p>
            <a:pPr marL="0" indent="0">
              <a:buNone/>
            </a:pPr>
            <a:r>
              <a:rPr lang="en-US" sz="8000" i="1" dirty="0"/>
              <a:t> SSTBs  are excluded from the full Qualified Business Income (QBI) deduction.</a:t>
            </a:r>
          </a:p>
        </p:txBody>
      </p:sp>
      <p:sp>
        <p:nvSpPr>
          <p:cNvPr id="4" name="Slide Number Placeholder 3"/>
          <p:cNvSpPr>
            <a:spLocks noGrp="1"/>
          </p:cNvSpPr>
          <p:nvPr>
            <p:ph type="sldNum" sz="quarter" idx="12"/>
          </p:nvPr>
        </p:nvSpPr>
        <p:spPr/>
        <p:txBody>
          <a:bodyPr/>
          <a:lstStyle/>
          <a:p>
            <a:fld id="{DE70C7B1-09E1-4780-88D9-9F486AEC4F9F}" type="slidenum">
              <a:rPr lang="en-US" smtClean="0"/>
              <a:t>44</a:t>
            </a:fld>
            <a:endParaRPr lang="en-US" dirty="0"/>
          </a:p>
          <a:p>
            <a:r>
              <a:rPr lang="en-US" u="sng" dirty="0"/>
              <a:t>JohnGoldhamer.com</a:t>
            </a:r>
            <a:endParaRPr lang="en-US" dirty="0"/>
          </a:p>
        </p:txBody>
      </p:sp>
    </p:spTree>
    <p:extLst>
      <p:ext uri="{BB962C8B-B14F-4D97-AF65-F5344CB8AC3E}">
        <p14:creationId xmlns:p14="http://schemas.microsoft.com/office/powerpoint/2010/main" val="781119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33400"/>
          </a:xfrm>
        </p:spPr>
        <p:txBody>
          <a:bodyPr>
            <a:norm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76200" y="762000"/>
            <a:ext cx="8991600" cy="6019800"/>
          </a:xfrm>
        </p:spPr>
        <p:txBody>
          <a:bodyPr>
            <a:normAutofit/>
          </a:bodyPr>
          <a:lstStyle/>
          <a:p>
            <a:pPr marL="0" indent="0" algn="ctr">
              <a:buNone/>
            </a:pPr>
            <a:r>
              <a:rPr lang="en-US" sz="2300" b="1" u="sng" dirty="0"/>
              <a:t>FORM W-4: WITHHOLDING TAX</a:t>
            </a:r>
          </a:p>
          <a:p>
            <a:pPr marL="0" indent="0">
              <a:buNone/>
            </a:pPr>
            <a:r>
              <a:rPr lang="en-US" sz="1900" dirty="0"/>
              <a:t>Complete Form W-4 for </a:t>
            </a:r>
            <a:r>
              <a:rPr lang="en-US" sz="1900" i="1" dirty="0"/>
              <a:t>hiring or life changes (marriage, child, new jo</a:t>
            </a:r>
            <a:r>
              <a:rPr lang="en-US" sz="1900" dirty="0"/>
              <a:t>b) to ensure accurate federal income tax withholding, preventing large tax bills or unnecessary refunds. </a:t>
            </a:r>
            <a:r>
              <a:rPr lang="en-US" sz="1800" dirty="0"/>
              <a:t>For the IRS Withholding Calculator go to  </a:t>
            </a:r>
            <a:r>
              <a:rPr lang="en-US" sz="1800" b="1" i="1" dirty="0">
                <a:hlinkClick r:id="rId2"/>
              </a:rPr>
              <a:t>www.irs.gov/W4App</a:t>
            </a:r>
            <a:endParaRPr lang="en-US" sz="1800" dirty="0"/>
          </a:p>
          <a:p>
            <a:pPr marL="0" indent="0">
              <a:buNone/>
            </a:pPr>
            <a:endParaRPr lang="en-US" sz="4200" dirty="0"/>
          </a:p>
        </p:txBody>
      </p:sp>
      <p:sp>
        <p:nvSpPr>
          <p:cNvPr id="4" name="Slide Number Placeholder 3"/>
          <p:cNvSpPr>
            <a:spLocks noGrp="1"/>
          </p:cNvSpPr>
          <p:nvPr>
            <p:ph type="sldNum" sz="quarter" idx="12"/>
          </p:nvPr>
        </p:nvSpPr>
        <p:spPr/>
        <p:txBody>
          <a:bodyPr/>
          <a:lstStyle/>
          <a:p>
            <a:fld id="{DE70C7B1-09E1-4780-88D9-9F486AEC4F9F}" type="slidenum">
              <a:rPr lang="en-US" smtClean="0"/>
              <a:pPr/>
              <a:t>45</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F29CE218-6188-37E2-816A-DA0B27153CBD}"/>
              </a:ext>
            </a:extLst>
          </p:cNvPr>
          <p:cNvPicPr>
            <a:picLocks noChangeAspect="1"/>
          </p:cNvPicPr>
          <p:nvPr/>
        </p:nvPicPr>
        <p:blipFill>
          <a:blip r:embed="rId3"/>
          <a:srcRect l="34166" t="21852" r="35000" b="10000"/>
          <a:stretch>
            <a:fillRect/>
          </a:stretch>
        </p:blipFill>
        <p:spPr>
          <a:xfrm>
            <a:off x="738311" y="2082310"/>
            <a:ext cx="3605089" cy="4482002"/>
          </a:xfrm>
          <a:prstGeom prst="rect">
            <a:avLst/>
          </a:prstGeom>
        </p:spPr>
      </p:pic>
      <p:pic>
        <p:nvPicPr>
          <p:cNvPr id="8" name="Picture 7">
            <a:extLst>
              <a:ext uri="{FF2B5EF4-FFF2-40B4-BE49-F238E27FC236}">
                <a16:creationId xmlns:a16="http://schemas.microsoft.com/office/drawing/2014/main" id="{4FD82B10-DEDD-CEE1-CE2C-911D14FAD0CD}"/>
              </a:ext>
            </a:extLst>
          </p:cNvPr>
          <p:cNvPicPr>
            <a:picLocks noChangeAspect="1"/>
          </p:cNvPicPr>
          <p:nvPr/>
        </p:nvPicPr>
        <p:blipFill>
          <a:blip r:embed="rId4"/>
          <a:srcRect l="34166" t="23333" r="35834" b="10000"/>
          <a:stretch>
            <a:fillRect/>
          </a:stretch>
        </p:blipFill>
        <p:spPr>
          <a:xfrm>
            <a:off x="4876800" y="2127801"/>
            <a:ext cx="3528889" cy="4411111"/>
          </a:xfrm>
          <a:prstGeom prst="rect">
            <a:avLst/>
          </a:prstGeom>
        </p:spPr>
      </p:pic>
    </p:spTree>
    <p:extLst>
      <p:ext uri="{BB962C8B-B14F-4D97-AF65-F5344CB8AC3E}">
        <p14:creationId xmlns:p14="http://schemas.microsoft.com/office/powerpoint/2010/main" val="889275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11162"/>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838200"/>
            <a:ext cx="8229600" cy="5867400"/>
          </a:xfrm>
        </p:spPr>
        <p:txBody>
          <a:bodyPr>
            <a:normAutofit/>
          </a:bodyPr>
          <a:lstStyle/>
          <a:p>
            <a:pPr marL="0" indent="0" algn="ctr">
              <a:buNone/>
            </a:pPr>
            <a:r>
              <a:rPr lang="en-US" sz="2500" b="1" u="sng" dirty="0"/>
              <a:t>FLEXIBLE SPENDING ACCOUNT (FSA)</a:t>
            </a:r>
          </a:p>
          <a:p>
            <a:pPr marL="0" indent="0" algn="just">
              <a:buNone/>
            </a:pPr>
            <a:r>
              <a:rPr lang="en-US" sz="2200" dirty="0"/>
              <a:t>A </a:t>
            </a:r>
            <a:r>
              <a:rPr lang="en-US" sz="2200" u="sng" dirty="0"/>
              <a:t>Flexible Spending Account </a:t>
            </a:r>
            <a:r>
              <a:rPr lang="en-US" sz="2200" dirty="0"/>
              <a:t>(FSA) is an </a:t>
            </a:r>
            <a:r>
              <a:rPr lang="en-US" sz="2200" i="1" dirty="0"/>
              <a:t>employer-sponsored benefit </a:t>
            </a:r>
            <a:r>
              <a:rPr lang="en-US" sz="2200" dirty="0"/>
              <a:t>allowing </a:t>
            </a:r>
            <a:r>
              <a:rPr lang="en-US" sz="2200" i="1" dirty="0"/>
              <a:t>employees to contribute pre-tax dollars </a:t>
            </a:r>
            <a:r>
              <a:rPr lang="en-US" sz="2200" dirty="0"/>
              <a:t>from their paychecks into a special account for </a:t>
            </a:r>
            <a:r>
              <a:rPr lang="en-US" sz="2200" i="1" dirty="0"/>
              <a:t>qualified health or dependent care expenses. </a:t>
            </a:r>
            <a:r>
              <a:rPr lang="en-US" sz="2200" dirty="0"/>
              <a:t>By reducing taxable income, participants save on taxes but must generally </a:t>
            </a:r>
            <a:r>
              <a:rPr lang="en-US" sz="2200" i="1" dirty="0"/>
              <a:t>"Use It Or Lose It" </a:t>
            </a:r>
            <a:r>
              <a:rPr lang="en-US" sz="2200" dirty="0"/>
              <a:t>within the plan year.</a:t>
            </a:r>
          </a:p>
          <a:p>
            <a:pPr marL="0" indent="0" algn="just">
              <a:buNone/>
            </a:pPr>
            <a:r>
              <a:rPr lang="en-US" sz="2200" dirty="0"/>
              <a:t>The 2025 contribution limit for health FSAs is $3,300.</a:t>
            </a:r>
          </a:p>
          <a:p>
            <a:pPr marL="0" indent="0" algn="just">
              <a:buNone/>
            </a:pPr>
            <a:endParaRPr lang="en-US" sz="2200" u="sng" dirty="0"/>
          </a:p>
          <a:p>
            <a:pPr marL="0" indent="0" algn="just">
              <a:buNone/>
            </a:pPr>
            <a:r>
              <a:rPr lang="en-US" sz="2200" u="sng" dirty="0"/>
              <a:t>Money deducted from an employee's pay</a:t>
            </a:r>
            <a:r>
              <a:rPr lang="en-US" sz="2200" dirty="0"/>
              <a:t> into an FSA is </a:t>
            </a:r>
            <a:r>
              <a:rPr lang="en-US" sz="2200" u="sng" dirty="0"/>
              <a:t>not</a:t>
            </a:r>
            <a:r>
              <a:rPr lang="en-US" sz="2200" dirty="0"/>
              <a:t> </a:t>
            </a:r>
            <a:r>
              <a:rPr lang="en-US" sz="2200" u="sng" dirty="0"/>
              <a:t>subject to payroll taxes</a:t>
            </a:r>
            <a:r>
              <a:rPr lang="en-US" sz="2200" dirty="0"/>
              <a:t>, </a:t>
            </a:r>
            <a:r>
              <a:rPr lang="en-US" sz="2200" i="1" dirty="0"/>
              <a:t>resulting in substantial payroll tax savings.</a:t>
            </a:r>
            <a:r>
              <a:rPr lang="en-US" sz="2200" dirty="0"/>
              <a:t> </a:t>
            </a:r>
          </a:p>
          <a:p>
            <a:pPr marL="0" indent="0" algn="just">
              <a:buNone/>
            </a:pPr>
            <a:endParaRPr lang="en-US" sz="2200" dirty="0"/>
          </a:p>
          <a:p>
            <a:pPr marL="0" indent="0" algn="just">
              <a:buNone/>
            </a:pPr>
            <a:r>
              <a:rPr lang="en-US" sz="2200" dirty="0"/>
              <a:t>Generally, by paying </a:t>
            </a:r>
            <a:r>
              <a:rPr lang="en-US" sz="2200" i="1" dirty="0"/>
              <a:t>qualified health or dependent care expenses </a:t>
            </a:r>
            <a:r>
              <a:rPr lang="en-US" sz="2200" dirty="0"/>
              <a:t>with </a:t>
            </a:r>
            <a:r>
              <a:rPr lang="en-US" sz="2200" i="1" dirty="0"/>
              <a:t>“Pre-Tax money” </a:t>
            </a:r>
            <a:r>
              <a:rPr lang="en-US" sz="2200" dirty="0"/>
              <a:t>or </a:t>
            </a:r>
            <a:r>
              <a:rPr lang="en-US" sz="2200" i="1" dirty="0"/>
              <a:t>“Tax-free money,” then </a:t>
            </a:r>
            <a:r>
              <a:rPr lang="en-US" sz="2200" dirty="0"/>
              <a:t>if your Tax rate is 25% </a:t>
            </a:r>
            <a:r>
              <a:rPr lang="en-US" sz="2200" i="1" dirty="0"/>
              <a:t>you are saving 25%—just like getting a discount!  </a:t>
            </a:r>
            <a:r>
              <a:rPr lang="en-US" sz="2200" dirty="0"/>
              <a:t>Deductions are easy, they are taken out of your paycheck by your employer.</a:t>
            </a:r>
            <a:endParaRPr lang="en-US" sz="2200" u="sng" dirty="0"/>
          </a:p>
        </p:txBody>
      </p:sp>
      <p:sp>
        <p:nvSpPr>
          <p:cNvPr id="4" name="Slide Number Placeholder 3"/>
          <p:cNvSpPr>
            <a:spLocks noGrp="1"/>
          </p:cNvSpPr>
          <p:nvPr>
            <p:ph type="sldNum" sz="quarter" idx="12"/>
          </p:nvPr>
        </p:nvSpPr>
        <p:spPr/>
        <p:txBody>
          <a:bodyPr/>
          <a:lstStyle/>
          <a:p>
            <a:fld id="{DE70C7B1-09E1-4780-88D9-9F486AEC4F9F}" type="slidenum">
              <a:rPr lang="en-US" smtClean="0"/>
              <a:t>46</a:t>
            </a:fld>
            <a:endParaRPr lang="en-US" dirty="0"/>
          </a:p>
          <a:p>
            <a:r>
              <a:rPr lang="en-US" u="sng" dirty="0"/>
              <a:t>JohnGoldhamer.com</a:t>
            </a:r>
            <a:endParaRPr lang="en-US" dirty="0"/>
          </a:p>
        </p:txBody>
      </p:sp>
    </p:spTree>
    <p:extLst>
      <p:ext uri="{BB962C8B-B14F-4D97-AF65-F5344CB8AC3E}">
        <p14:creationId xmlns:p14="http://schemas.microsoft.com/office/powerpoint/2010/main" val="953547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032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914400"/>
            <a:ext cx="8229600" cy="5867400"/>
          </a:xfrm>
        </p:spPr>
        <p:txBody>
          <a:bodyPr>
            <a:normAutofit/>
          </a:bodyPr>
          <a:lstStyle/>
          <a:p>
            <a:pPr marL="0" indent="0" algn="ctr">
              <a:buNone/>
            </a:pPr>
            <a:r>
              <a:rPr lang="en-US" sz="2200" b="1" u="sng" dirty="0"/>
              <a:t>FLEXIBLE SPENDING ACCOUNT (FSA)</a:t>
            </a:r>
          </a:p>
          <a:p>
            <a:pPr marL="0" indent="0" algn="ctr">
              <a:buNone/>
            </a:pPr>
            <a:r>
              <a:rPr lang="en-US" sz="2200" b="1" u="sng" dirty="0"/>
              <a:t>QUALIFIED MEDICAL EXPENSES </a:t>
            </a:r>
            <a:endParaRPr lang="en-US" sz="2200" dirty="0"/>
          </a:p>
          <a:p>
            <a:pPr marL="0" indent="0" algn="ctr">
              <a:buNone/>
            </a:pPr>
            <a:r>
              <a:rPr lang="en-US" sz="2100" dirty="0"/>
              <a:t>The IRS is very strict what are considered </a:t>
            </a:r>
            <a:r>
              <a:rPr lang="en-US" sz="2100" i="1" dirty="0"/>
              <a:t>“Qualified Medical Expenses.</a:t>
            </a:r>
            <a:r>
              <a:rPr lang="en-US" sz="2200" i="1" dirty="0"/>
              <a:t>” </a:t>
            </a:r>
            <a:r>
              <a:rPr lang="en-US" sz="1700" i="1" dirty="0">
                <a:hlinkClick r:id="rId2"/>
              </a:rPr>
              <a:t>http://www.hsacenter.com/what-is-an-hsa/qualified-medical-expenses</a:t>
            </a:r>
            <a:endParaRPr lang="en-US" sz="1700" i="1" dirty="0"/>
          </a:p>
        </p:txBody>
      </p:sp>
      <p:sp>
        <p:nvSpPr>
          <p:cNvPr id="4" name="Slide Number Placeholder 3"/>
          <p:cNvSpPr>
            <a:spLocks noGrp="1"/>
          </p:cNvSpPr>
          <p:nvPr>
            <p:ph type="sldNum" sz="quarter" idx="12"/>
          </p:nvPr>
        </p:nvSpPr>
        <p:spPr/>
        <p:txBody>
          <a:bodyPr/>
          <a:lstStyle/>
          <a:p>
            <a:fld id="{DE70C7B1-09E1-4780-88D9-9F486AEC4F9F}" type="slidenum">
              <a:rPr lang="en-US" smtClean="0"/>
              <a:t>47</a:t>
            </a:fld>
            <a:endParaRPr lang="en-US" dirty="0"/>
          </a:p>
          <a:p>
            <a:r>
              <a:rPr lang="en-US" u="sng" dirty="0"/>
              <a:t>JohnGoldhamer.com</a:t>
            </a:r>
            <a:endParaRPr lang="en-US" dirty="0"/>
          </a:p>
        </p:txBody>
      </p:sp>
      <p:pic>
        <p:nvPicPr>
          <p:cNvPr id="5" name="Picture 4">
            <a:extLst>
              <a:ext uri="{FF2B5EF4-FFF2-40B4-BE49-F238E27FC236}">
                <a16:creationId xmlns:a16="http://schemas.microsoft.com/office/drawing/2014/main" id="{6ED97D2B-9225-4AAC-09BA-14679C3C6F2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l="31349" t="14253" r="31626" b="18713"/>
          <a:stretch>
            <a:fillRect/>
          </a:stretch>
        </p:blipFill>
        <p:spPr bwMode="auto">
          <a:xfrm>
            <a:off x="2438400" y="2345564"/>
            <a:ext cx="4356100" cy="44362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0501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334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228600" y="838200"/>
            <a:ext cx="8686800" cy="6019800"/>
          </a:xfrm>
        </p:spPr>
        <p:txBody>
          <a:bodyPr>
            <a:normAutofit fontScale="25000" lnSpcReduction="20000"/>
          </a:bodyPr>
          <a:lstStyle/>
          <a:p>
            <a:pPr marL="0" indent="0" algn="ctr">
              <a:buNone/>
            </a:pPr>
            <a:r>
              <a:rPr lang="en-US" sz="9200" b="1" u="sng" dirty="0"/>
              <a:t>FLEXIBLE SPENDING ACCOUNT (FSA) PLANS</a:t>
            </a:r>
          </a:p>
          <a:p>
            <a:pPr marL="0" indent="0" algn="ctr">
              <a:buNone/>
            </a:pPr>
            <a:r>
              <a:rPr lang="en-US" sz="8800" b="1" i="1" u="sng" dirty="0"/>
              <a:t>USE IT OR LOSE IT POLICY</a:t>
            </a:r>
          </a:p>
          <a:p>
            <a:pPr marL="0" indent="0" algn="just">
              <a:buNone/>
            </a:pPr>
            <a:endParaRPr lang="en-US" sz="1600" dirty="0"/>
          </a:p>
          <a:p>
            <a:pPr marL="0" indent="0" algn="just">
              <a:buNone/>
            </a:pPr>
            <a:r>
              <a:rPr lang="en-US" sz="8000" dirty="0"/>
              <a:t>Generally, some </a:t>
            </a:r>
            <a:r>
              <a:rPr lang="en-US" sz="8000" u="sng" dirty="0"/>
              <a:t>Flexible Spending Account Plans (FSA</a:t>
            </a:r>
            <a:r>
              <a:rPr lang="en-US" sz="8000" dirty="0"/>
              <a:t>) have a </a:t>
            </a:r>
            <a:r>
              <a:rPr lang="en-US" sz="8000" i="1" dirty="0"/>
              <a:t>“</a:t>
            </a:r>
            <a:r>
              <a:rPr lang="en-US" sz="8000" u="sng" dirty="0"/>
              <a:t>Use It or Lose It Policy</a:t>
            </a:r>
            <a:r>
              <a:rPr lang="en-US" sz="8000" i="1" dirty="0"/>
              <a:t>.”  </a:t>
            </a:r>
            <a:r>
              <a:rPr lang="en-US" sz="8000" dirty="0"/>
              <a:t>This means that amounts in the account at the end of the plan year cannot be carried over to the next year.  If your plan follows this rule, you should make sure to use all of your funds by the end of the plan year, which generally is the end of the calendar year.</a:t>
            </a:r>
          </a:p>
          <a:p>
            <a:pPr marL="0" indent="0" algn="just">
              <a:buNone/>
            </a:pPr>
            <a:r>
              <a:rPr lang="en-US" sz="8000" u="sng" dirty="0"/>
              <a:t>Flexible Spending Account Plans</a:t>
            </a:r>
            <a:r>
              <a:rPr lang="en-US" sz="8000" dirty="0"/>
              <a:t> </a:t>
            </a:r>
            <a:r>
              <a:rPr lang="en-US" sz="8000" i="1" u="sng" dirty="0"/>
              <a:t>may permit</a:t>
            </a:r>
            <a:r>
              <a:rPr lang="en-US" sz="8000" i="1" dirty="0"/>
              <a:t> </a:t>
            </a:r>
            <a:r>
              <a:rPr lang="en-US" sz="8000" dirty="0"/>
              <a:t>an employee to carry over up to $500 into the following year without losing the funds, but it is not required.</a:t>
            </a:r>
          </a:p>
          <a:p>
            <a:pPr marL="0" indent="0" algn="just">
              <a:buNone/>
            </a:pPr>
            <a:endParaRPr lang="en-US" sz="1600" dirty="0"/>
          </a:p>
          <a:p>
            <a:pPr marL="0" indent="0">
              <a:buNone/>
            </a:pPr>
            <a:r>
              <a:rPr lang="en-US" sz="8000" u="sng" dirty="0"/>
              <a:t>Suggestions</a:t>
            </a:r>
            <a:r>
              <a:rPr lang="en-US" sz="8000" dirty="0"/>
              <a:t>:</a:t>
            </a:r>
          </a:p>
          <a:p>
            <a:pPr algn="just"/>
            <a:r>
              <a:rPr lang="en-US" sz="8000" dirty="0"/>
              <a:t>Because of some FSA plans have the</a:t>
            </a:r>
            <a:r>
              <a:rPr lang="en-US" sz="8000" i="1" dirty="0"/>
              <a:t> “</a:t>
            </a:r>
            <a:r>
              <a:rPr lang="en-US" sz="8000" u="sng" dirty="0"/>
              <a:t>Use It or Lose It Policy</a:t>
            </a:r>
            <a:r>
              <a:rPr lang="en-US" sz="8000" dirty="0"/>
              <a:t>, </a:t>
            </a:r>
            <a:r>
              <a:rPr lang="en-US" sz="8000" i="1" dirty="0"/>
              <a:t>”</a:t>
            </a:r>
            <a:r>
              <a:rPr lang="en-US" sz="8000" dirty="0"/>
              <a:t> if you do not spend everything in your account, </a:t>
            </a:r>
            <a:r>
              <a:rPr lang="en-US" sz="8000" i="1" dirty="0"/>
              <a:t>legally the company is not responsible to pay you the balance.  </a:t>
            </a:r>
            <a:r>
              <a:rPr lang="en-US" sz="8000" dirty="0"/>
              <a:t>Before the end of the year, spend your FSA on </a:t>
            </a:r>
            <a:r>
              <a:rPr lang="en-US" sz="8000" i="1" dirty="0"/>
              <a:t>Qualified Medical Expenses </a:t>
            </a:r>
            <a:r>
              <a:rPr lang="en-US" sz="8000" dirty="0"/>
              <a:t>to maximize your tax savings.  </a:t>
            </a:r>
          </a:p>
          <a:p>
            <a:pPr algn="just"/>
            <a:r>
              <a:rPr lang="en-US" sz="8000" i="1" dirty="0"/>
              <a:t>FSA Store </a:t>
            </a:r>
            <a:r>
              <a:rPr lang="en-US" sz="8000" i="1" dirty="0">
                <a:hlinkClick r:id="rId2"/>
              </a:rPr>
              <a:t>https://fsastore.com</a:t>
            </a:r>
            <a:r>
              <a:rPr lang="en-US" sz="8000" i="1" dirty="0"/>
              <a:t> offers only FSA-Eligible Products for sale.</a:t>
            </a:r>
          </a:p>
          <a:p>
            <a:pPr algn="just"/>
            <a:r>
              <a:rPr lang="en-US" sz="8000" dirty="0"/>
              <a:t>Flexible Spending Accounts allows “</a:t>
            </a:r>
            <a:r>
              <a:rPr lang="en-US" sz="8000" u="sng" dirty="0"/>
              <a:t>Pre-funding</a:t>
            </a:r>
            <a:r>
              <a:rPr lang="en-US" sz="8000" dirty="0"/>
              <a:t>,” which means you can spend the money in the account before it’s actually deposited. If you left a company where your </a:t>
            </a:r>
            <a:r>
              <a:rPr lang="en-US" sz="8000" u="sng" dirty="0"/>
              <a:t>Flexible Spending Account</a:t>
            </a:r>
            <a:r>
              <a:rPr lang="en-US" sz="8000" dirty="0"/>
              <a:t> </a:t>
            </a:r>
            <a:r>
              <a:rPr lang="en-US" sz="8000" i="1" u="sng" dirty="0"/>
              <a:t>paid all the Medical Expenses</a:t>
            </a:r>
            <a:r>
              <a:rPr lang="en-US" sz="8000" i="1" dirty="0"/>
              <a:t> </a:t>
            </a:r>
            <a:r>
              <a:rPr lang="en-US" sz="8000" dirty="0"/>
              <a:t>during the year, </a:t>
            </a:r>
            <a:r>
              <a:rPr lang="en-US" sz="8000" i="1" dirty="0"/>
              <a:t>but your </a:t>
            </a:r>
            <a:r>
              <a:rPr lang="en-US" sz="8000" i="1" u="sng" dirty="0"/>
              <a:t>Payroll Deductions were less</a:t>
            </a:r>
            <a:r>
              <a:rPr lang="en-US" sz="8000" dirty="0"/>
              <a:t>, then </a:t>
            </a:r>
            <a:r>
              <a:rPr lang="en-US" sz="8000" i="1" dirty="0"/>
              <a:t>you are </a:t>
            </a:r>
            <a:r>
              <a:rPr lang="en-US" sz="8000" i="1" u="sng" dirty="0"/>
              <a:t>not</a:t>
            </a:r>
            <a:r>
              <a:rPr lang="en-US" sz="8000" i="1" dirty="0"/>
              <a:t> responsible to pay the company the difference. Although, the company </a:t>
            </a:r>
            <a:r>
              <a:rPr lang="en-US" sz="8000" i="1" u="sng" dirty="0"/>
              <a:t>may</a:t>
            </a:r>
            <a:r>
              <a:rPr lang="en-US" sz="8000" i="1" dirty="0"/>
              <a:t> take it out of your final paycheck.</a:t>
            </a:r>
          </a:p>
        </p:txBody>
      </p:sp>
      <p:sp>
        <p:nvSpPr>
          <p:cNvPr id="4" name="Slide Number Placeholder 3"/>
          <p:cNvSpPr>
            <a:spLocks noGrp="1"/>
          </p:cNvSpPr>
          <p:nvPr>
            <p:ph type="sldNum" sz="quarter" idx="12"/>
          </p:nvPr>
        </p:nvSpPr>
        <p:spPr/>
        <p:txBody>
          <a:bodyPr/>
          <a:lstStyle/>
          <a:p>
            <a:fld id="{DE70C7B1-09E1-4780-88D9-9F486AEC4F9F}" type="slidenum">
              <a:rPr lang="en-US" smtClean="0"/>
              <a:t>48</a:t>
            </a:fld>
            <a:endParaRPr lang="en-US" dirty="0"/>
          </a:p>
          <a:p>
            <a:r>
              <a:rPr lang="en-US" u="sng" dirty="0"/>
              <a:t>JohnGoldhamer.com</a:t>
            </a:r>
            <a:endParaRPr lang="en-US" dirty="0"/>
          </a:p>
        </p:txBody>
      </p:sp>
    </p:spTree>
    <p:extLst>
      <p:ext uri="{BB962C8B-B14F-4D97-AF65-F5344CB8AC3E}">
        <p14:creationId xmlns:p14="http://schemas.microsoft.com/office/powerpoint/2010/main" val="25180956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032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838200"/>
            <a:ext cx="8229600" cy="6019800"/>
          </a:xfrm>
        </p:spPr>
        <p:txBody>
          <a:bodyPr>
            <a:normAutofit fontScale="25000" lnSpcReduction="20000"/>
          </a:bodyPr>
          <a:lstStyle/>
          <a:p>
            <a:pPr marL="0" indent="0" algn="ctr">
              <a:buNone/>
            </a:pPr>
            <a:r>
              <a:rPr lang="en-US" sz="9200" b="1" u="sng" dirty="0"/>
              <a:t>WHY ARE UNEMPLOYMENT BENEFIT PAYMENTS TAXABLE?</a:t>
            </a:r>
            <a:endParaRPr lang="en-US" sz="9200" b="1" i="1" dirty="0"/>
          </a:p>
          <a:p>
            <a:pPr marL="0" indent="0" algn="just">
              <a:buNone/>
            </a:pPr>
            <a:r>
              <a:rPr lang="en-US" sz="8000" dirty="0"/>
              <a:t>Similar to Medical Insurance Benefits, Unemployment Benefits are just another </a:t>
            </a:r>
            <a:r>
              <a:rPr lang="en-US" sz="8000" i="1" dirty="0"/>
              <a:t>“Employee Benefit.”</a:t>
            </a:r>
          </a:p>
          <a:p>
            <a:pPr marL="0" indent="0" algn="just">
              <a:buNone/>
            </a:pPr>
            <a:r>
              <a:rPr lang="en-US" sz="8000" dirty="0"/>
              <a:t>When you file for Unemployment Benefits, the state pays you from a </a:t>
            </a:r>
            <a:r>
              <a:rPr lang="en-US" sz="8000" i="1" dirty="0"/>
              <a:t>State Trust Fund, </a:t>
            </a:r>
            <a:r>
              <a:rPr lang="en-US" sz="8000" dirty="0"/>
              <a:t>which has </a:t>
            </a:r>
            <a:r>
              <a:rPr lang="en-US" sz="8000" i="1" dirty="0"/>
              <a:t>State Unemployment Taxes </a:t>
            </a:r>
            <a:r>
              <a:rPr lang="en-US" sz="8000" dirty="0"/>
              <a:t>plus </a:t>
            </a:r>
            <a:r>
              <a:rPr lang="en-US" sz="8000" i="1" dirty="0"/>
              <a:t>Federal Unemployment Taxes; </a:t>
            </a:r>
            <a:r>
              <a:rPr lang="en-US" sz="8000" dirty="0"/>
              <a:t>both</a:t>
            </a:r>
            <a:r>
              <a:rPr lang="en-US" sz="8000" i="1" dirty="0"/>
              <a:t> </a:t>
            </a:r>
            <a:r>
              <a:rPr lang="en-US" sz="8000" dirty="0"/>
              <a:t>paid by organizations.</a:t>
            </a:r>
          </a:p>
          <a:p>
            <a:pPr marL="0" indent="0" algn="just">
              <a:buNone/>
            </a:pPr>
            <a:r>
              <a:rPr lang="en-US" sz="8000" dirty="0"/>
              <a:t>Starting with the </a:t>
            </a:r>
            <a:r>
              <a:rPr lang="en-US" sz="8000" u="sng" dirty="0"/>
              <a:t>Tax Reform Act of 1986</a:t>
            </a:r>
            <a:r>
              <a:rPr lang="en-US" sz="8000" dirty="0"/>
              <a:t>, unemployment insurance benefits became taxable as a </a:t>
            </a:r>
            <a:r>
              <a:rPr lang="en-US" sz="8000" i="1" dirty="0"/>
              <a:t>“Substitute for Wages.”</a:t>
            </a:r>
          </a:p>
          <a:p>
            <a:pPr marL="0" indent="0" algn="just">
              <a:buNone/>
            </a:pPr>
            <a:r>
              <a:rPr lang="en-US" sz="8000" dirty="0"/>
              <a:t>According to </a:t>
            </a:r>
            <a:r>
              <a:rPr lang="en-US" sz="8000" u="sng" dirty="0"/>
              <a:t>The Tax Foundation</a:t>
            </a:r>
            <a:r>
              <a:rPr lang="en-US" sz="8000" dirty="0"/>
              <a:t>, of the states that tax wage income, fifteen states completely exempt unemployment benefits from tax:</a:t>
            </a:r>
          </a:p>
          <a:p>
            <a:pPr marL="0" indent="0" algn="ctr">
              <a:buNone/>
            </a:pPr>
            <a:r>
              <a:rPr lang="en-US" sz="8000" dirty="0"/>
              <a:t>Alabama, Alaska, California, Florida, Montana, Nevada, New Hampshire, New Jersey, Pennsylvania, South Dakota, Tennessee, Texas, Virginia, </a:t>
            </a:r>
          </a:p>
          <a:p>
            <a:pPr marL="0" indent="0" algn="ctr">
              <a:buNone/>
            </a:pPr>
            <a:r>
              <a:rPr lang="en-US" sz="8000" dirty="0"/>
              <a:t>Washington, and Wyoming. </a:t>
            </a:r>
          </a:p>
          <a:p>
            <a:pPr marL="0" indent="0" algn="just">
              <a:buNone/>
            </a:pPr>
            <a:r>
              <a:rPr lang="en-US" sz="8000" dirty="0"/>
              <a:t>Nine states do not have an Income Tax:</a:t>
            </a:r>
          </a:p>
          <a:p>
            <a:pPr marL="0" indent="0" algn="ctr">
              <a:buNone/>
            </a:pPr>
            <a:r>
              <a:rPr lang="en-US" sz="8000" dirty="0"/>
              <a:t>Texas, Florida, Washington, Nevada, South Dakota, Tennessee, Wyoming, Alaska, and Washington </a:t>
            </a:r>
          </a:p>
          <a:p>
            <a:pPr marL="0" indent="0" algn="just">
              <a:buNone/>
            </a:pPr>
            <a:r>
              <a:rPr lang="en-US" sz="8000" dirty="0"/>
              <a:t>After the end of the year, the Unemployment Benefits Beneficiary should receive </a:t>
            </a:r>
            <a:r>
              <a:rPr lang="en-US" sz="8000" u="sng" dirty="0"/>
              <a:t>Federal Form 1099-G</a:t>
            </a:r>
            <a:r>
              <a:rPr lang="en-US" sz="8000" dirty="0"/>
              <a:t>, </a:t>
            </a:r>
            <a:r>
              <a:rPr lang="en-US" sz="8000" i="1" u="sng" dirty="0"/>
              <a:t>Certain Government Payments</a:t>
            </a:r>
            <a:r>
              <a:rPr lang="en-US" sz="8000" dirty="0"/>
              <a:t> listing the Unemployment Compensation, Federal Income Tax Withheld, and any State Income Tax Withheld. Generally, </a:t>
            </a:r>
            <a:r>
              <a:rPr lang="en-US" sz="8000" i="1" dirty="0"/>
              <a:t>Severance and Vacation Pay </a:t>
            </a:r>
            <a:r>
              <a:rPr lang="en-US" sz="8000" dirty="0"/>
              <a:t>will be allocated to the employees last week of work and is included in the W-2 issued. </a:t>
            </a:r>
          </a:p>
        </p:txBody>
      </p:sp>
      <p:sp>
        <p:nvSpPr>
          <p:cNvPr id="4" name="Slide Number Placeholder 3"/>
          <p:cNvSpPr>
            <a:spLocks noGrp="1"/>
          </p:cNvSpPr>
          <p:nvPr>
            <p:ph type="sldNum" sz="quarter" idx="12"/>
          </p:nvPr>
        </p:nvSpPr>
        <p:spPr/>
        <p:txBody>
          <a:bodyPr/>
          <a:lstStyle/>
          <a:p>
            <a:endParaRPr lang="en-US" dirty="0"/>
          </a:p>
          <a:p>
            <a:fld id="{DE70C7B1-09E1-4780-88D9-9F486AEC4F9F}" type="slidenum">
              <a:rPr lang="en-US" smtClean="0"/>
              <a:pPr/>
              <a:t>49</a:t>
            </a:fld>
            <a:endParaRPr lang="en-US" dirty="0"/>
          </a:p>
          <a:p>
            <a:endParaRPr lang="en-US" dirty="0"/>
          </a:p>
          <a:p>
            <a:r>
              <a:rPr lang="en-US" u="sng" dirty="0"/>
              <a:t>JohnGoldhamer.com</a:t>
            </a:r>
            <a:endParaRPr lang="en-US" dirty="0"/>
          </a:p>
          <a:p>
            <a:endParaRPr lang="en-US" dirty="0"/>
          </a:p>
        </p:txBody>
      </p:sp>
    </p:spTree>
    <p:extLst>
      <p:ext uri="{BB962C8B-B14F-4D97-AF65-F5344CB8AC3E}">
        <p14:creationId xmlns:p14="http://schemas.microsoft.com/office/powerpoint/2010/main" val="1562695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867400"/>
          </a:xfrm>
        </p:spPr>
        <p:txBody>
          <a:bodyPr>
            <a:normAutofit fontScale="70000" lnSpcReduction="20000"/>
          </a:bodyPr>
          <a:lstStyle/>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ctr">
              <a:buNone/>
            </a:pPr>
            <a:r>
              <a:rPr lang="en-US" b="1" i="1" u="sng" dirty="0"/>
              <a:t>Why should you listen to John B. Goldhamer</a:t>
            </a:r>
            <a:r>
              <a:rPr lang="en-US" b="1" i="1" dirty="0"/>
              <a:t>?</a:t>
            </a:r>
          </a:p>
          <a:p>
            <a:pPr marL="0" indent="0" algn="ctr">
              <a:buNone/>
            </a:pPr>
            <a:endParaRPr lang="en-US" sz="800" i="1" dirty="0"/>
          </a:p>
          <a:p>
            <a:pPr marL="0" indent="0" algn="ctr">
              <a:buNone/>
            </a:pPr>
            <a:endParaRPr lang="en-US" sz="1100" b="1" i="1" u="sng" dirty="0"/>
          </a:p>
          <a:p>
            <a:pPr marL="0" indent="0" algn="ctr">
              <a:buNone/>
            </a:pPr>
            <a:r>
              <a:rPr lang="en-US" b="1" i="1" u="sng" dirty="0"/>
              <a:t>WHY SHOULD YOU LISTEN TO JOHN B. GOLDHAMER</a:t>
            </a:r>
            <a:r>
              <a:rPr lang="en-US" b="1" i="1" dirty="0"/>
              <a:t>?</a:t>
            </a:r>
          </a:p>
          <a:p>
            <a:pPr marL="0" indent="0" algn="ctr">
              <a:buNone/>
            </a:pPr>
            <a:endParaRPr lang="en-US" sz="1300" b="1" i="1" dirty="0"/>
          </a:p>
          <a:p>
            <a:pPr marL="0" indent="0" algn="just">
              <a:buNone/>
            </a:pPr>
            <a:r>
              <a:rPr lang="en-US" dirty="0"/>
              <a:t>John B. Goldhamer is essentially a Retired Tax Lawyer and an Authored Tax Law Expert with </a:t>
            </a:r>
            <a:r>
              <a:rPr lang="en-US" i="1" u="sng" dirty="0"/>
              <a:t>Education and Experience</a:t>
            </a:r>
            <a:r>
              <a:rPr lang="en-US" i="1" dirty="0"/>
              <a:t> </a:t>
            </a:r>
            <a:r>
              <a:rPr lang="en-US" i="1" u="sng" dirty="0"/>
              <a:t>in all Business </a:t>
            </a:r>
            <a:r>
              <a:rPr lang="en-US" u="sng" dirty="0"/>
              <a:t>Disciplines</a:t>
            </a:r>
            <a:r>
              <a:rPr lang="en-US" dirty="0"/>
              <a:t>, including:</a:t>
            </a:r>
          </a:p>
          <a:p>
            <a:pPr marL="0" indent="0" algn="just">
              <a:buNone/>
            </a:pPr>
            <a:endParaRPr lang="en-US" sz="100" b="1" i="1" dirty="0"/>
          </a:p>
          <a:p>
            <a:pPr marL="0" indent="0" algn="ctr">
              <a:buNone/>
            </a:pPr>
            <a:r>
              <a:rPr lang="en-US" b="1" i="1" dirty="0"/>
              <a:t>	 J.D. - Juris Doctorate Equivalent Legal Education, Finance, Marketing, MBA, Accounting, and Information Systems.</a:t>
            </a:r>
          </a:p>
          <a:p>
            <a:pPr marL="0" indent="0" algn="just">
              <a:buNone/>
            </a:pPr>
            <a:endParaRPr lang="en-US" sz="100" dirty="0"/>
          </a:p>
          <a:p>
            <a:pPr marL="0" indent="0" algn="just">
              <a:buNone/>
            </a:pPr>
            <a:r>
              <a:rPr lang="en-US" dirty="0"/>
              <a:t>For years, he has helped many organizations for numerous years—researching, composing, and presenting—</a:t>
            </a:r>
            <a:r>
              <a:rPr lang="en-US" i="1" dirty="0"/>
              <a:t>Impact Statements on new law, Position Papers on current law, and Tax Appeals </a:t>
            </a:r>
            <a:r>
              <a:rPr lang="en-US" dirty="0"/>
              <a:t>to Administrators, Jurisdictions, and Management</a:t>
            </a:r>
            <a:r>
              <a:rPr lang="en-US" i="1" dirty="0"/>
              <a:t>.</a:t>
            </a:r>
          </a:p>
          <a:p>
            <a:pPr marL="0" indent="0" algn="just">
              <a:buNone/>
            </a:pPr>
            <a:endParaRPr lang="en-US" sz="100" dirty="0"/>
          </a:p>
          <a:p>
            <a:pPr marL="0" indent="0" algn="just">
              <a:buNone/>
            </a:pPr>
            <a:r>
              <a:rPr lang="en-US" dirty="0"/>
              <a:t>John compiled </a:t>
            </a:r>
            <a:r>
              <a:rPr lang="en-US" i="1" dirty="0"/>
              <a:t>“Thirty Tax Tools” </a:t>
            </a:r>
            <a:r>
              <a:rPr lang="en-US" dirty="0"/>
              <a:t>to assist with                                </a:t>
            </a:r>
            <a:r>
              <a:rPr lang="en-US" i="1" dirty="0"/>
              <a:t>Business, Legal, and Tax Research, which are on his website.</a:t>
            </a: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5</a:t>
            </a:fld>
            <a:endParaRPr lang="en-US" dirty="0"/>
          </a:p>
          <a:p>
            <a:r>
              <a:rPr lang="en-US" u="sng" dirty="0"/>
              <a:t>JohnGoldhamer.com</a:t>
            </a:r>
            <a:endParaRPr lang="en-US" dirty="0"/>
          </a:p>
        </p:txBody>
      </p:sp>
      <p:sp>
        <p:nvSpPr>
          <p:cNvPr id="5" name="Title 1"/>
          <p:cNvSpPr>
            <a:spLocks noGrp="1"/>
          </p:cNvSpPr>
          <p:nvPr>
            <p:ph type="title"/>
          </p:nvPr>
        </p:nvSpPr>
        <p:spPr>
          <a:xfrm>
            <a:off x="457200" y="304800"/>
            <a:ext cx="8229600" cy="503238"/>
          </a:xfrm>
        </p:spPr>
        <p:txBody>
          <a:bodyPr>
            <a:noAutofit/>
          </a:bodyPr>
          <a:lstStyle/>
          <a:p>
            <a:r>
              <a:rPr lang="en-US" sz="2700" b="1" u="sng" dirty="0"/>
              <a:t>2025 INDIVIDUAL INCOME TAX WORKSHOP</a:t>
            </a:r>
            <a:endParaRPr lang="en-US" sz="2700" dirty="0"/>
          </a:p>
        </p:txBody>
      </p:sp>
      <p:pic>
        <p:nvPicPr>
          <p:cNvPr id="6" name="Picture 5" descr="C:\Users\John B. Goldhamer.JohnBGoldhamer\AppData\Local\Microsoft\Windows\Temporary Internet Files\Content.Word\IMG_2212.jpg"/>
          <p:cNvPicPr/>
          <p:nvPr/>
        </p:nvPicPr>
        <p:blipFill rotWithShape="1">
          <a:blip r:embed="rId2" cstate="print">
            <a:extLst>
              <a:ext uri="{28A0092B-C50C-407E-A947-70E740481C1C}">
                <a14:useLocalDpi xmlns:a14="http://schemas.microsoft.com/office/drawing/2010/main" val="0"/>
              </a:ext>
            </a:extLst>
          </a:blip>
          <a:srcRect l="10015" t="12117" r="3157" b="44891"/>
          <a:stretch/>
        </p:blipFill>
        <p:spPr bwMode="auto">
          <a:xfrm>
            <a:off x="990600" y="990600"/>
            <a:ext cx="7162800" cy="19097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8629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914400"/>
            <a:ext cx="8229600" cy="5791200"/>
          </a:xfrm>
        </p:spPr>
        <p:txBody>
          <a:bodyPr>
            <a:normAutofit fontScale="70000" lnSpcReduction="20000"/>
          </a:bodyPr>
          <a:lstStyle/>
          <a:p>
            <a:pPr marL="0" indent="0" algn="ctr">
              <a:buNone/>
            </a:pPr>
            <a:r>
              <a:rPr lang="en-US" b="1" u="sng" dirty="0"/>
              <a:t>UNEMPLOYMENT BENEFITS FOR 501(C)(3) (NON-PROFIT) EMPLOYEES </a:t>
            </a:r>
          </a:p>
          <a:p>
            <a:pPr marL="0" indent="0" algn="just">
              <a:buNone/>
            </a:pPr>
            <a:endParaRPr lang="en-US" dirty="0"/>
          </a:p>
          <a:p>
            <a:pPr marL="0" indent="0" algn="just">
              <a:buNone/>
            </a:pPr>
            <a:r>
              <a:rPr lang="en-US" dirty="0"/>
              <a:t>An organization that is exempt from income tax under Section 501(c)(3) (Non-profit) of the </a:t>
            </a:r>
            <a:r>
              <a:rPr lang="en-US" u="sng" dirty="0"/>
              <a:t>Internal Revenue Code</a:t>
            </a:r>
            <a:r>
              <a:rPr lang="en-US" dirty="0"/>
              <a:t> is also </a:t>
            </a:r>
            <a:r>
              <a:rPr lang="en-US" u="sng" dirty="0"/>
              <a:t>exempt</a:t>
            </a:r>
            <a:r>
              <a:rPr lang="en-US" dirty="0"/>
              <a:t> from </a:t>
            </a:r>
            <a:r>
              <a:rPr lang="en-US" u="sng" dirty="0"/>
              <a:t>Federal Unemployment Taxes</a:t>
            </a:r>
            <a:r>
              <a:rPr lang="en-US" dirty="0"/>
              <a:t> (FUTA). </a:t>
            </a:r>
          </a:p>
          <a:p>
            <a:pPr marL="0" indent="0" algn="ctr">
              <a:buNone/>
            </a:pPr>
            <a:r>
              <a:rPr lang="en-US" sz="2300" dirty="0">
                <a:hlinkClick r:id="rId2"/>
              </a:rPr>
              <a:t>https://www.irs.gov/charities-non-profits/exempt-organizations-what-are-employment-taxes</a:t>
            </a:r>
            <a:endParaRPr lang="en-US" sz="2300" dirty="0"/>
          </a:p>
          <a:p>
            <a:pPr marL="0" indent="0" algn="just">
              <a:buNone/>
            </a:pPr>
            <a:endParaRPr lang="en-US" sz="2000" dirty="0"/>
          </a:p>
          <a:p>
            <a:pPr marL="0" indent="0" algn="just">
              <a:buNone/>
            </a:pPr>
            <a:r>
              <a:rPr lang="en-US" dirty="0"/>
              <a:t>The </a:t>
            </a:r>
            <a:r>
              <a:rPr lang="en-US" u="sng" dirty="0"/>
              <a:t>Federal Unemployment Tax Act</a:t>
            </a:r>
            <a:r>
              <a:rPr lang="en-US" dirty="0"/>
              <a:t>, Section 3309 </a:t>
            </a:r>
            <a:r>
              <a:rPr lang="en-US" i="1" u="sng" dirty="0"/>
              <a:t>enables</a:t>
            </a:r>
            <a:r>
              <a:rPr lang="en-US" dirty="0"/>
              <a:t> 501(c)(3) (Non-profit) organizations to </a:t>
            </a:r>
            <a:r>
              <a:rPr lang="en-US" i="1" u="sng" dirty="0"/>
              <a:t>opt out of the tax system</a:t>
            </a:r>
            <a:r>
              <a:rPr lang="en-US" i="1" dirty="0"/>
              <a:t> </a:t>
            </a:r>
            <a:r>
              <a:rPr lang="en-US" dirty="0"/>
              <a:t>and to </a:t>
            </a:r>
            <a:r>
              <a:rPr lang="en-US" i="1" u="sng" dirty="0"/>
              <a:t>reimburse</a:t>
            </a:r>
            <a:r>
              <a:rPr lang="en-US" i="1" dirty="0"/>
              <a:t> the state for unemployment claims the state has paid out </a:t>
            </a:r>
            <a:r>
              <a:rPr lang="en-US" dirty="0"/>
              <a:t>to the non-profits' former employees.</a:t>
            </a:r>
          </a:p>
          <a:p>
            <a:pPr marL="0" indent="0" algn="ctr">
              <a:buNone/>
            </a:pPr>
            <a:r>
              <a:rPr lang="en-US" sz="2300" dirty="0">
                <a:hlinkClick r:id="rId3"/>
              </a:rPr>
              <a:t>http://www.501ctrust.org/unemployment-tax-exemption-for-501c3s-explained</a:t>
            </a:r>
            <a:endParaRPr lang="en-US" sz="2300" dirty="0"/>
          </a:p>
          <a:p>
            <a:pPr marL="0" indent="0">
              <a:buNone/>
            </a:pPr>
            <a:endParaRPr lang="en-US" sz="2000" dirty="0"/>
          </a:p>
          <a:p>
            <a:pPr marL="0" indent="0" algn="just">
              <a:buNone/>
            </a:pPr>
            <a:r>
              <a:rPr lang="en-US" dirty="0"/>
              <a:t>In some states, non-profit reimbursing claims is voluntary.</a:t>
            </a:r>
          </a:p>
          <a:p>
            <a:pPr marL="0" indent="0" algn="just">
              <a:buNone/>
            </a:pPr>
            <a:r>
              <a:rPr lang="en-US" u="sng" dirty="0"/>
              <a:t>VA Code Ann</a:t>
            </a:r>
            <a:r>
              <a:rPr lang="en-US" dirty="0"/>
              <a:t> §60.2-213 (B)(1) </a:t>
            </a:r>
            <a:r>
              <a:rPr lang="en-US" i="1" dirty="0"/>
              <a:t>only</a:t>
            </a:r>
            <a:r>
              <a:rPr lang="en-US" dirty="0"/>
              <a:t> </a:t>
            </a:r>
            <a:r>
              <a:rPr lang="en-US" i="1" dirty="0"/>
              <a:t>exempts</a:t>
            </a:r>
            <a:r>
              <a:rPr lang="en-US" dirty="0"/>
              <a:t> organizations operating primarily for religious purposes from reimbursing claims to the state. Generally, since these groups are not required to reimburse the state, then their employees are not eligible for Unemployment.</a:t>
            </a:r>
          </a:p>
          <a:p>
            <a:pPr marL="0" indent="0" algn="ctr">
              <a:buNone/>
            </a:pPr>
            <a:r>
              <a:rPr lang="en-US" sz="2300" dirty="0">
                <a:hlinkClick r:id="rId4"/>
              </a:rPr>
              <a:t>https://law.lis.virginia.gov/vacode/title60.2/chapter2/section60.2-213</a:t>
            </a:r>
            <a:endParaRPr lang="en-US" sz="2300" dirty="0"/>
          </a:p>
          <a:p>
            <a:pPr marL="0" indent="0">
              <a:buNone/>
            </a:pP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50</a:t>
            </a:fld>
            <a:endParaRPr lang="en-US" dirty="0"/>
          </a:p>
          <a:p>
            <a:r>
              <a:rPr lang="en-US" u="sng" dirty="0"/>
              <a:t>JohnGoldhamer.com</a:t>
            </a:r>
            <a:endParaRPr lang="en-US" dirty="0"/>
          </a:p>
        </p:txBody>
      </p:sp>
    </p:spTree>
    <p:extLst>
      <p:ext uri="{BB962C8B-B14F-4D97-AF65-F5344CB8AC3E}">
        <p14:creationId xmlns:p14="http://schemas.microsoft.com/office/powerpoint/2010/main" val="1462254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762000"/>
            <a:ext cx="8229600" cy="5943600"/>
          </a:xfrm>
        </p:spPr>
        <p:txBody>
          <a:bodyPr>
            <a:noAutofit/>
          </a:bodyPr>
          <a:lstStyle/>
          <a:p>
            <a:pPr marL="0" indent="0" algn="ctr">
              <a:buNone/>
            </a:pPr>
            <a:r>
              <a:rPr lang="en-US" sz="2300" b="1" u="sng" dirty="0"/>
              <a:t>401(k) FINANCIAL QUESTIONS</a:t>
            </a:r>
            <a:endParaRPr lang="en-US" sz="2300" dirty="0"/>
          </a:p>
          <a:p>
            <a:pPr marL="0" indent="0">
              <a:buNone/>
            </a:pPr>
            <a:r>
              <a:rPr lang="en-US" sz="1700" u="sng" dirty="0"/>
              <a:t>Question</a:t>
            </a:r>
            <a:r>
              <a:rPr lang="en-US" sz="1700" dirty="0"/>
              <a:t>:</a:t>
            </a:r>
          </a:p>
          <a:p>
            <a:pPr marL="0" indent="0" algn="just">
              <a:buNone/>
            </a:pPr>
            <a:r>
              <a:rPr lang="en-US" sz="1700" dirty="0"/>
              <a:t>             When I left my company, did the company stop matching funds paid into my 401(k)?</a:t>
            </a:r>
          </a:p>
          <a:p>
            <a:pPr marL="0" indent="0" algn="just">
              <a:buNone/>
            </a:pPr>
            <a:r>
              <a:rPr lang="en-US" sz="1700" u="sng" dirty="0"/>
              <a:t>Answer</a:t>
            </a:r>
            <a:r>
              <a:rPr lang="en-US" sz="1700" dirty="0"/>
              <a:t>:</a:t>
            </a:r>
          </a:p>
          <a:p>
            <a:pPr marL="0" indent="0" algn="just">
              <a:buNone/>
            </a:pPr>
            <a:r>
              <a:rPr lang="en-US" sz="1700" dirty="0"/>
              <a:t>	Yes, generally you are </a:t>
            </a:r>
            <a:r>
              <a:rPr lang="en-US" sz="1700" u="sng" dirty="0"/>
              <a:t>not eligible</a:t>
            </a:r>
            <a:r>
              <a:rPr lang="en-US" sz="1700" dirty="0"/>
              <a:t> to receive additional Company Matching Contributions in a 401(k) plan </a:t>
            </a:r>
            <a:r>
              <a:rPr lang="en-US" sz="1700" i="1" dirty="0"/>
              <a:t>30 days after the Separation Date</a:t>
            </a:r>
            <a:r>
              <a:rPr lang="en-US" sz="1700" dirty="0"/>
              <a:t>, but what was paid is yours and remains in the account.</a:t>
            </a:r>
          </a:p>
          <a:p>
            <a:pPr marL="0" indent="0" algn="just">
              <a:buNone/>
            </a:pPr>
            <a:r>
              <a:rPr lang="en-US" sz="1600" dirty="0"/>
              <a:t> 	</a:t>
            </a:r>
            <a:r>
              <a:rPr lang="en-US" sz="1700" dirty="0"/>
              <a:t>Generally, you are also </a:t>
            </a:r>
            <a:r>
              <a:rPr lang="en-US" sz="1700" u="sng" dirty="0"/>
              <a:t>not eligible</a:t>
            </a:r>
            <a:r>
              <a:rPr lang="en-US" sz="1700" dirty="0"/>
              <a:t> to Contribute additional amounts to the 401(k) plan </a:t>
            </a:r>
            <a:r>
              <a:rPr lang="en-US" sz="1700" i="1" dirty="0"/>
              <a:t>30 days after the Separation Date.</a:t>
            </a:r>
          </a:p>
          <a:p>
            <a:pPr marL="0" indent="0" algn="just">
              <a:buNone/>
            </a:pPr>
            <a:endParaRPr lang="en-US" sz="1200" dirty="0"/>
          </a:p>
          <a:p>
            <a:pPr marL="0" indent="0" algn="just">
              <a:buNone/>
            </a:pPr>
            <a:r>
              <a:rPr lang="en-US" sz="1700" u="sng" dirty="0"/>
              <a:t>Question</a:t>
            </a:r>
            <a:r>
              <a:rPr lang="en-US" sz="1700" dirty="0"/>
              <a:t>:</a:t>
            </a:r>
          </a:p>
          <a:p>
            <a:pPr marL="0" indent="0" algn="just">
              <a:buNone/>
            </a:pPr>
            <a:r>
              <a:rPr lang="en-US" sz="1700" dirty="0"/>
              <a:t>	Since I left my company, will my 401(k) investment fees be higher?</a:t>
            </a:r>
          </a:p>
          <a:p>
            <a:pPr marL="0" indent="0" algn="just">
              <a:buNone/>
            </a:pPr>
            <a:r>
              <a:rPr lang="en-US" sz="1700" dirty="0"/>
              <a:t> </a:t>
            </a:r>
            <a:r>
              <a:rPr lang="en-US" sz="1700" u="sng" dirty="0"/>
              <a:t>Answer</a:t>
            </a:r>
            <a:r>
              <a:rPr lang="en-US" sz="1700" dirty="0"/>
              <a:t>:</a:t>
            </a:r>
          </a:p>
          <a:p>
            <a:pPr marL="0" indent="0" algn="just">
              <a:buNone/>
            </a:pPr>
            <a:r>
              <a:rPr lang="en-US" sz="1700" dirty="0"/>
              <a:t>	No, all plans must charge each investor the same fees for the same investments.</a:t>
            </a:r>
          </a:p>
          <a:p>
            <a:pPr marL="0" indent="0" algn="just">
              <a:buNone/>
            </a:pPr>
            <a:endParaRPr lang="en-US" sz="1200" dirty="0"/>
          </a:p>
          <a:p>
            <a:pPr marL="0" indent="0" algn="just">
              <a:buNone/>
            </a:pPr>
            <a:r>
              <a:rPr lang="en-US" sz="1700" u="sng" dirty="0"/>
              <a:t>Question</a:t>
            </a:r>
            <a:r>
              <a:rPr lang="en-US" sz="1700" dirty="0"/>
              <a:t>:</a:t>
            </a:r>
          </a:p>
          <a:p>
            <a:pPr marL="0" indent="0" algn="just">
              <a:buNone/>
            </a:pPr>
            <a:r>
              <a:rPr lang="en-US" sz="1700" dirty="0"/>
              <a:t>	If I leave my 401(k) with the company, will it still earn investment income?</a:t>
            </a:r>
          </a:p>
          <a:p>
            <a:pPr marL="0" indent="0" algn="just">
              <a:buNone/>
            </a:pPr>
            <a:r>
              <a:rPr lang="en-US" sz="1700" dirty="0"/>
              <a:t> </a:t>
            </a:r>
            <a:r>
              <a:rPr lang="en-US" sz="1700" u="sng" dirty="0"/>
              <a:t>Answer</a:t>
            </a:r>
            <a:r>
              <a:rPr lang="en-US" sz="1700" dirty="0"/>
              <a:t>:</a:t>
            </a:r>
          </a:p>
          <a:p>
            <a:pPr marL="0" indent="0" algn="just">
              <a:buNone/>
            </a:pPr>
            <a:r>
              <a:rPr lang="en-US" sz="1700" dirty="0"/>
              <a:t>	Yes, if you leave your 401(k) with the company, it will still earn investment income.</a:t>
            </a:r>
          </a:p>
        </p:txBody>
      </p:sp>
      <p:sp>
        <p:nvSpPr>
          <p:cNvPr id="4" name="Slide Number Placeholder 3"/>
          <p:cNvSpPr>
            <a:spLocks noGrp="1"/>
          </p:cNvSpPr>
          <p:nvPr>
            <p:ph type="sldNum" sz="quarter" idx="12"/>
          </p:nvPr>
        </p:nvSpPr>
        <p:spPr/>
        <p:txBody>
          <a:bodyPr/>
          <a:lstStyle/>
          <a:p>
            <a:fld id="{DE70C7B1-09E1-4780-88D9-9F486AEC4F9F}" type="slidenum">
              <a:rPr lang="en-US" smtClean="0"/>
              <a:t>51</a:t>
            </a:fld>
            <a:endParaRPr lang="en-US" dirty="0"/>
          </a:p>
          <a:p>
            <a:r>
              <a:rPr lang="en-US" u="sng" dirty="0"/>
              <a:t>JohnGoldhamer.com</a:t>
            </a:r>
            <a:endParaRPr lang="en-US" dirty="0"/>
          </a:p>
        </p:txBody>
      </p:sp>
    </p:spTree>
    <p:extLst>
      <p:ext uri="{BB962C8B-B14F-4D97-AF65-F5344CB8AC3E}">
        <p14:creationId xmlns:p14="http://schemas.microsoft.com/office/powerpoint/2010/main" val="26237340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990600"/>
            <a:ext cx="8229600" cy="5867400"/>
          </a:xfrm>
        </p:spPr>
        <p:txBody>
          <a:bodyPr>
            <a:normAutofit/>
          </a:bodyPr>
          <a:lstStyle/>
          <a:p>
            <a:pPr marL="0" indent="0" algn="ctr">
              <a:buNone/>
            </a:pPr>
            <a:r>
              <a:rPr lang="en-US" sz="2500" b="1" u="sng" dirty="0"/>
              <a:t>CONCLUSION</a:t>
            </a:r>
          </a:p>
          <a:p>
            <a:pPr marL="0" indent="0" algn="ctr">
              <a:buNone/>
            </a:pPr>
            <a:endParaRPr lang="en-US" sz="1800" dirty="0"/>
          </a:p>
          <a:p>
            <a:pPr marL="0" indent="0" algn="ctr">
              <a:buNone/>
            </a:pPr>
            <a:r>
              <a:rPr lang="en-US" sz="2300" i="1" dirty="0"/>
              <a:t>“The hardest thing in the world to understand is the income tax.”</a:t>
            </a:r>
            <a:r>
              <a:rPr lang="en-US" sz="2300" dirty="0"/>
              <a:t>  </a:t>
            </a:r>
          </a:p>
          <a:p>
            <a:pPr marL="0" indent="0" algn="ctr">
              <a:buNone/>
            </a:pPr>
            <a:r>
              <a:rPr lang="en-US" sz="2300" dirty="0"/>
              <a:t>Albert Einstein</a:t>
            </a:r>
          </a:p>
          <a:p>
            <a:pPr marL="0" indent="0" algn="ctr">
              <a:buNone/>
            </a:pPr>
            <a:r>
              <a:rPr lang="en-US" sz="2000" dirty="0">
                <a:hlinkClick r:id="rId2"/>
              </a:rPr>
              <a:t>https://thestoryexchange.org/25-funny-one-liners-about-taxes</a:t>
            </a:r>
            <a:endParaRPr lang="en-US" sz="2000" dirty="0"/>
          </a:p>
          <a:p>
            <a:pPr marL="0" indent="0">
              <a:buNone/>
            </a:pPr>
            <a:endParaRPr lang="en-US" sz="2000" dirty="0"/>
          </a:p>
          <a:p>
            <a:pPr marL="0" indent="0" algn="ctr">
              <a:buNone/>
            </a:pPr>
            <a:r>
              <a:rPr lang="en-US" sz="2300" dirty="0"/>
              <a:t>Please let me know if you have any questions.</a:t>
            </a:r>
          </a:p>
          <a:p>
            <a:pPr marL="0" indent="0">
              <a:buNone/>
            </a:pPr>
            <a:endParaRPr lang="en-US" sz="2700" dirty="0"/>
          </a:p>
          <a:p>
            <a:pPr marL="0" indent="0" algn="ctr">
              <a:buNone/>
            </a:pPr>
            <a:r>
              <a:rPr lang="en-US" sz="2700" dirty="0">
                <a:latin typeface="Monotype Corsiva" panose="03010101010201010101" pitchFamily="66" charset="0"/>
              </a:rPr>
              <a:t>John B. Goldhamer</a:t>
            </a:r>
          </a:p>
          <a:p>
            <a:pPr marL="0" indent="0" algn="ctr">
              <a:buNone/>
            </a:pPr>
            <a:endParaRPr lang="en-US" sz="1000" dirty="0">
              <a:latin typeface="Monotype Corsiva" panose="03010101010201010101" pitchFamily="66" charset="0"/>
            </a:endParaRPr>
          </a:p>
          <a:p>
            <a:pPr marL="0" indent="0" algn="ctr">
              <a:buNone/>
            </a:pPr>
            <a:r>
              <a:rPr lang="en-US" sz="2400" u="sng" dirty="0">
                <a:hlinkClick r:id="rId3"/>
              </a:rPr>
              <a:t>John.Goldhamer@gmail.com</a:t>
            </a:r>
            <a:br>
              <a:rPr lang="en-US" sz="2400" dirty="0"/>
            </a:br>
            <a:r>
              <a:rPr lang="en-US" sz="2400" u="sng" dirty="0">
                <a:hlinkClick r:id="rId4"/>
              </a:rPr>
              <a:t>www.LinkedIn.com/in/JohnGoldhamer</a:t>
            </a:r>
            <a:br>
              <a:rPr lang="en-US" sz="2400" dirty="0"/>
            </a:br>
            <a:r>
              <a:rPr lang="en-US" sz="2400" u="sng" dirty="0">
                <a:hlinkClick r:id="rId5"/>
              </a:rPr>
              <a:t>www.JohnGoldhamer.com</a:t>
            </a:r>
            <a:endParaRPr lang="en-US" sz="2400" u="sng" dirty="0"/>
          </a:p>
          <a:p>
            <a:pPr marL="0" indent="0" algn="ctr">
              <a:buNone/>
            </a:pPr>
            <a:endParaRPr lang="en-US" sz="900" u="sng" dirty="0"/>
          </a:p>
          <a:p>
            <a:pPr marL="0" indent="0" algn="ctr">
              <a:buNone/>
            </a:pPr>
            <a:r>
              <a:rPr lang="en-US" sz="2600" dirty="0">
                <a:latin typeface="Georgia" panose="02040502050405020303" pitchFamily="18" charset="0"/>
              </a:rPr>
              <a:t>I can </a:t>
            </a:r>
            <a:r>
              <a:rPr lang="en-US" sz="2600" i="1" dirty="0">
                <a:latin typeface="Georgia" panose="02040502050405020303" pitchFamily="18" charset="0"/>
              </a:rPr>
              <a:t>Hammer out</a:t>
            </a:r>
            <a:r>
              <a:rPr lang="en-US" sz="2600" dirty="0">
                <a:latin typeface="Georgia" panose="02040502050405020303" pitchFamily="18" charset="0"/>
              </a:rPr>
              <a:t> any Problem!</a:t>
            </a:r>
          </a:p>
        </p:txBody>
      </p:sp>
      <p:sp>
        <p:nvSpPr>
          <p:cNvPr id="4" name="Slide Number Placeholder 3"/>
          <p:cNvSpPr>
            <a:spLocks noGrp="1"/>
          </p:cNvSpPr>
          <p:nvPr>
            <p:ph type="sldNum" sz="quarter" idx="12"/>
          </p:nvPr>
        </p:nvSpPr>
        <p:spPr/>
        <p:txBody>
          <a:bodyPr/>
          <a:lstStyle/>
          <a:p>
            <a:fld id="{DE70C7B1-09E1-4780-88D9-9F486AEC4F9F}" type="slidenum">
              <a:rPr lang="en-US" smtClean="0"/>
              <a:t>52</a:t>
            </a:fld>
            <a:endParaRPr lang="en-US" dirty="0"/>
          </a:p>
          <a:p>
            <a:r>
              <a:rPr lang="en-US" u="sng" dirty="0"/>
              <a:t>JohnGoldhamer.com</a:t>
            </a:r>
            <a:endParaRPr lang="en-US" dirty="0"/>
          </a:p>
        </p:txBody>
      </p:sp>
    </p:spTree>
    <p:extLst>
      <p:ext uri="{BB962C8B-B14F-4D97-AF65-F5344CB8AC3E}">
        <p14:creationId xmlns:p14="http://schemas.microsoft.com/office/powerpoint/2010/main" val="137060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6019800"/>
          </a:xfrm>
        </p:spPr>
        <p:txBody>
          <a:bodyPr>
            <a:normAutofit fontScale="25000" lnSpcReduction="20000"/>
          </a:bodyPr>
          <a:lstStyle/>
          <a:p>
            <a:pPr marL="0" lvl="0" indent="0" algn="ctr">
              <a:buNone/>
            </a:pPr>
            <a:endParaRPr lang="en-US" sz="4600" dirty="0">
              <a:solidFill>
                <a:prstClr val="black"/>
              </a:solidFill>
            </a:endParaRPr>
          </a:p>
          <a:p>
            <a:pPr marL="0" lvl="0" indent="0" algn="ctr">
              <a:buNone/>
            </a:pPr>
            <a:endParaRPr lang="en-US" sz="4600" dirty="0">
              <a:solidFill>
                <a:prstClr val="black"/>
              </a:solidFill>
            </a:endParaRPr>
          </a:p>
          <a:p>
            <a:pPr marL="0" lvl="0" indent="0" algn="ctr">
              <a:buNone/>
            </a:pPr>
            <a:endParaRPr lang="en-US" sz="4600" dirty="0">
              <a:solidFill>
                <a:prstClr val="black"/>
              </a:solidFill>
            </a:endParaRPr>
          </a:p>
          <a:p>
            <a:pPr marL="0" lvl="0" indent="0" algn="ctr">
              <a:buNone/>
            </a:pPr>
            <a:endParaRPr lang="en-US" sz="4600" dirty="0">
              <a:solidFill>
                <a:prstClr val="black"/>
              </a:solidFill>
            </a:endParaRPr>
          </a:p>
          <a:p>
            <a:pPr marL="0" lvl="0" indent="0" algn="ctr">
              <a:buNone/>
            </a:pPr>
            <a:endParaRPr lang="en-US" sz="4600" dirty="0">
              <a:solidFill>
                <a:prstClr val="black"/>
              </a:solidFill>
            </a:endParaRPr>
          </a:p>
          <a:p>
            <a:pPr marL="0" lvl="0" indent="0" algn="ctr">
              <a:buNone/>
            </a:pPr>
            <a:endParaRPr lang="en-US" sz="4600" dirty="0">
              <a:solidFill>
                <a:prstClr val="black"/>
              </a:solidFill>
            </a:endParaRPr>
          </a:p>
          <a:p>
            <a:pPr marL="0" lvl="0" indent="0" algn="ctr">
              <a:buNone/>
            </a:pPr>
            <a:endParaRPr lang="en-US" sz="4600" dirty="0">
              <a:solidFill>
                <a:prstClr val="black"/>
              </a:solidFill>
            </a:endParaRPr>
          </a:p>
          <a:p>
            <a:pPr marL="0" lvl="0" indent="0" algn="ctr">
              <a:buNone/>
            </a:pPr>
            <a:r>
              <a:rPr lang="en-US" sz="5600" dirty="0">
                <a:solidFill>
                  <a:prstClr val="black"/>
                </a:solidFill>
              </a:rPr>
              <a:t>John B. Goldhamer</a:t>
            </a:r>
            <a:endParaRPr lang="en-US" sz="5600" dirty="0">
              <a:solidFill>
                <a:prstClr val="black"/>
              </a:solidFill>
              <a:hlinkClick r:id="rId2"/>
            </a:endParaRPr>
          </a:p>
          <a:p>
            <a:pPr marL="0" lvl="0" indent="0" algn="ctr">
              <a:buNone/>
            </a:pPr>
            <a:r>
              <a:rPr lang="en-US" sz="5600" dirty="0">
                <a:solidFill>
                  <a:prstClr val="black"/>
                </a:solidFill>
                <a:hlinkClick r:id="rId2"/>
              </a:rPr>
              <a:t>www.LinkedIn.com/in/JohnGoldhamer</a:t>
            </a:r>
            <a:endParaRPr lang="en-US" sz="5600" dirty="0">
              <a:solidFill>
                <a:prstClr val="black"/>
              </a:solidFill>
            </a:endParaRPr>
          </a:p>
          <a:p>
            <a:pPr marL="0" lvl="0" indent="0" algn="ctr">
              <a:buNone/>
            </a:pPr>
            <a:r>
              <a:rPr lang="en-US" sz="5600" u="sng" dirty="0">
                <a:solidFill>
                  <a:prstClr val="black"/>
                </a:solidFill>
                <a:hlinkClick r:id="rId3"/>
              </a:rPr>
              <a:t>www.JohnGoldhamer.com</a:t>
            </a:r>
            <a:endParaRPr lang="en-US" sz="5600" u="sng" dirty="0">
              <a:solidFill>
                <a:prstClr val="black"/>
              </a:solidFill>
            </a:endParaRPr>
          </a:p>
          <a:p>
            <a:pPr marL="0" indent="0" algn="ctr">
              <a:buNone/>
            </a:pPr>
            <a:endParaRPr lang="en-US" sz="1300" u="sng" dirty="0"/>
          </a:p>
          <a:p>
            <a:pPr marL="0" indent="0" algn="ctr">
              <a:buNone/>
            </a:pPr>
            <a:r>
              <a:rPr lang="en-US" sz="9600" b="1" u="sng" dirty="0"/>
              <a:t>JOB SEEKER TIPS, TOPICS &amp; TOOLS</a:t>
            </a:r>
          </a:p>
          <a:p>
            <a:pPr marL="0" indent="0" algn="just">
              <a:buNone/>
            </a:pPr>
            <a:r>
              <a:rPr lang="en-US" sz="9600" dirty="0"/>
              <a:t>John B. Goldhamer is the author of </a:t>
            </a:r>
            <a:r>
              <a:rPr lang="en-US" sz="9600" i="1" u="sng" dirty="0">
                <a:ea typeface="Times New Roman"/>
              </a:rPr>
              <a:t>Job Seeker Tips, Topics &amp; Tools</a:t>
            </a:r>
            <a:r>
              <a:rPr lang="en-US" sz="9600" dirty="0">
                <a:solidFill>
                  <a:srgbClr val="000000"/>
                </a:solidFill>
                <a:ea typeface="Times New Roman"/>
              </a:rPr>
              <a:t>,</a:t>
            </a:r>
            <a:r>
              <a:rPr lang="en-US" sz="9600" i="1" dirty="0"/>
              <a:t> </a:t>
            </a:r>
            <a:r>
              <a:rPr lang="en-US" sz="9600" dirty="0"/>
              <a:t>which has </a:t>
            </a:r>
            <a:r>
              <a:rPr lang="en-US" sz="9600" i="1" dirty="0"/>
              <a:t>Everything a Job Seeker Needs to Get a Job from Beginning to End!</a:t>
            </a:r>
          </a:p>
          <a:p>
            <a:pPr marL="0" indent="0" algn="just">
              <a:buNone/>
            </a:pPr>
            <a:r>
              <a:rPr lang="en-US" sz="9600" dirty="0"/>
              <a:t>It contains </a:t>
            </a:r>
            <a:r>
              <a:rPr lang="en-US" sz="9600" i="1" dirty="0"/>
              <a:t>Comprehensive Documents</a:t>
            </a:r>
            <a:r>
              <a:rPr lang="en-US" sz="9600" dirty="0"/>
              <a:t> that </a:t>
            </a:r>
            <a:r>
              <a:rPr lang="en-US" sz="9600" i="1" dirty="0"/>
              <a:t>assist Job Seekers with Composing: Cover Letters, Resumes, Marketing Plans, Researching Companies and People,  as well as Presenting an Image and More!</a:t>
            </a:r>
            <a:endParaRPr lang="en-US" sz="9600" dirty="0"/>
          </a:p>
          <a:p>
            <a:pPr marL="0" indent="0" algn="just">
              <a:buNone/>
            </a:pPr>
            <a:r>
              <a:rPr lang="en-US" sz="9600" dirty="0"/>
              <a:t>At one time, John taught classes on </a:t>
            </a:r>
            <a:r>
              <a:rPr lang="en-US" sz="9600" i="1" dirty="0"/>
              <a:t>LinkedIn, Résumé Writing, and Researching the Internet</a:t>
            </a:r>
            <a:r>
              <a:rPr lang="en-US" sz="9600" dirty="0"/>
              <a:t> at Employment Transition Centers and Network Groups.  He is also on the speaker circuit to organizations and small groups.</a:t>
            </a:r>
          </a:p>
        </p:txBody>
      </p:sp>
      <p:sp>
        <p:nvSpPr>
          <p:cNvPr id="4" name="Slide Number Placeholder 3"/>
          <p:cNvSpPr>
            <a:spLocks noGrp="1"/>
          </p:cNvSpPr>
          <p:nvPr>
            <p:ph type="sldNum" sz="quarter" idx="12"/>
          </p:nvPr>
        </p:nvSpPr>
        <p:spPr/>
        <p:txBody>
          <a:bodyPr/>
          <a:lstStyle/>
          <a:p>
            <a:fld id="{DE70C7B1-09E1-4780-88D9-9F486AEC4F9F}" type="slidenum">
              <a:rPr lang="en-US" smtClean="0"/>
              <a:t>6</a:t>
            </a:fld>
            <a:endParaRPr lang="en-US" dirty="0"/>
          </a:p>
          <a:p>
            <a:r>
              <a:rPr lang="en-US" u="sng" dirty="0"/>
              <a:t>JohnGoldhamer.com</a:t>
            </a:r>
            <a:endParaRPr lang="en-US" dirty="0"/>
          </a:p>
        </p:txBody>
      </p:sp>
      <p:sp>
        <p:nvSpPr>
          <p:cNvPr id="5"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752475"/>
            <a:ext cx="1714500" cy="12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939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4800"/>
            <a:ext cx="8229600" cy="503238"/>
          </a:xfrm>
        </p:spPr>
        <p:txBody>
          <a:bodyPr>
            <a:normAutofit/>
          </a:bodyPr>
          <a:lstStyle/>
          <a:p>
            <a:r>
              <a:rPr lang="en-US" sz="2700" b="1" u="sng" dirty="0"/>
              <a:t>2025 INDIVIDUAL INCOME TAX WORKSHOP</a:t>
            </a:r>
            <a:endParaRPr lang="en-US" sz="2700" dirty="0"/>
          </a:p>
        </p:txBody>
      </p:sp>
      <p:sp>
        <p:nvSpPr>
          <p:cNvPr id="4" name="Slide Number Placeholder 3"/>
          <p:cNvSpPr>
            <a:spLocks noGrp="1"/>
          </p:cNvSpPr>
          <p:nvPr>
            <p:ph type="sldNum" sz="quarter" idx="12"/>
          </p:nvPr>
        </p:nvSpPr>
        <p:spPr/>
        <p:txBody>
          <a:bodyPr/>
          <a:lstStyle/>
          <a:p>
            <a:fld id="{DE70C7B1-09E1-4780-88D9-9F486AEC4F9F}" type="slidenum">
              <a:rPr lang="en-US" smtClean="0"/>
              <a:t>7</a:t>
            </a:fld>
            <a:endParaRPr lang="en-US" dirty="0"/>
          </a:p>
          <a:p>
            <a:r>
              <a:rPr lang="en-US" u="sng" dirty="0"/>
              <a:t>JohnGoldhamer.com</a:t>
            </a:r>
            <a:endParaRPr lang="en-US" dirty="0"/>
          </a:p>
        </p:txBody>
      </p:sp>
      <p:sp>
        <p:nvSpPr>
          <p:cNvPr id="5" name="Content Placeholder 4"/>
          <p:cNvSpPr>
            <a:spLocks noGrp="1"/>
          </p:cNvSpPr>
          <p:nvPr>
            <p:ph idx="1"/>
          </p:nvPr>
        </p:nvSpPr>
        <p:spPr>
          <a:xfrm>
            <a:off x="457200" y="838200"/>
            <a:ext cx="8229600" cy="5943600"/>
          </a:xfrm>
        </p:spPr>
        <p:txBody>
          <a:bodyPr/>
          <a:lstStyle/>
          <a:p>
            <a:pPr marL="0" indent="0" algn="ctr">
              <a:buNone/>
            </a:pPr>
            <a:r>
              <a:rPr lang="en-US" sz="2500" b="1" u="sng" dirty="0"/>
              <a:t>JOHN B. GOLDHAMER’S WEBSITE</a:t>
            </a:r>
            <a:r>
              <a:rPr lang="en-US" sz="2500" dirty="0"/>
              <a:t>: </a:t>
            </a:r>
            <a:r>
              <a:rPr lang="en-US" sz="2500" dirty="0">
                <a:hlinkClick r:id="rId2"/>
              </a:rPr>
              <a:t>www.JohnGoldhamer.com</a:t>
            </a:r>
            <a:endParaRPr lang="en-US" sz="2500" dirty="0"/>
          </a:p>
          <a:p>
            <a:pPr marL="0" indent="0">
              <a:buNone/>
            </a:pPr>
            <a:endParaRPr lang="en-US" dirty="0"/>
          </a:p>
        </p:txBody>
      </p:sp>
      <p:pic>
        <p:nvPicPr>
          <p:cNvPr id="3" name="Picture 2" descr="C:\Users\John B. Goldhamer.JohnBGoldhamer\Documents\17 JohnGoldhamer.com\JohnGoldhamer.com- Printouts\Landscape\JohnGoldhamer.com- Index - Home- Landsca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289792"/>
            <a:ext cx="6934200" cy="526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30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0" y="838200"/>
            <a:ext cx="9144000" cy="5943600"/>
          </a:xfrm>
        </p:spPr>
        <p:txBody>
          <a:bodyPr>
            <a:normAutofit/>
          </a:bodyPr>
          <a:lstStyle/>
          <a:p>
            <a:pPr marL="0" indent="0" algn="ctr">
              <a:buNone/>
            </a:pPr>
            <a:r>
              <a:rPr lang="en-US" sz="1600" dirty="0">
                <a:hlinkClick r:id="rId2"/>
              </a:rPr>
              <a:t>JohnGoldhamer.com</a:t>
            </a:r>
            <a:r>
              <a:rPr lang="en-US" sz="1600" dirty="0"/>
              <a:t>: </a:t>
            </a:r>
            <a:r>
              <a:rPr lang="en-US" sz="1600" b="1" u="sng" dirty="0"/>
              <a:t>INDIVIDUAL INCOME TAX WORKSHOPS &amp; UNEMPLOYMENT BENEFITS</a:t>
            </a:r>
          </a:p>
        </p:txBody>
      </p:sp>
      <p:sp>
        <p:nvSpPr>
          <p:cNvPr id="4" name="Slide Number Placeholder 3"/>
          <p:cNvSpPr>
            <a:spLocks noGrp="1"/>
          </p:cNvSpPr>
          <p:nvPr>
            <p:ph type="sldNum" sz="quarter" idx="12"/>
          </p:nvPr>
        </p:nvSpPr>
        <p:spPr/>
        <p:txBody>
          <a:bodyPr/>
          <a:lstStyle/>
          <a:p>
            <a:fld id="{DE70C7B1-09E1-4780-88D9-9F486AEC4F9F}" type="slidenum">
              <a:rPr lang="en-US" smtClean="0"/>
              <a:t>8</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E7C4B98E-28F0-D054-8CD2-BCBB3B6DBC87}"/>
              </a:ext>
            </a:extLst>
          </p:cNvPr>
          <p:cNvPicPr>
            <a:picLocks noChangeAspect="1"/>
          </p:cNvPicPr>
          <p:nvPr/>
        </p:nvPicPr>
        <p:blipFill>
          <a:blip r:embed="rId3"/>
          <a:srcRect t="12629" r="9434" b="12998"/>
          <a:stretch>
            <a:fillRect/>
          </a:stretch>
        </p:blipFill>
        <p:spPr>
          <a:xfrm>
            <a:off x="200506" y="1295400"/>
            <a:ext cx="8742987" cy="4038600"/>
          </a:xfrm>
          <a:prstGeom prst="rect">
            <a:avLst/>
          </a:prstGeom>
        </p:spPr>
      </p:pic>
    </p:spTree>
    <p:extLst>
      <p:ext uri="{BB962C8B-B14F-4D97-AF65-F5344CB8AC3E}">
        <p14:creationId xmlns:p14="http://schemas.microsoft.com/office/powerpoint/2010/main" val="2058106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838200"/>
            <a:ext cx="8229600" cy="5943600"/>
          </a:xfrm>
        </p:spPr>
        <p:txBody>
          <a:bodyPr>
            <a:normAutofit fontScale="25000" lnSpcReduction="20000"/>
          </a:bodyPr>
          <a:lstStyle/>
          <a:p>
            <a:pPr marL="0" indent="0" algn="ctr">
              <a:buNone/>
            </a:pPr>
            <a:r>
              <a:rPr lang="en-US" sz="8400" b="1" u="sng" dirty="0"/>
              <a:t>TAX ENVELOPE TO KEEP TAX INFORMATION</a:t>
            </a:r>
            <a:br>
              <a:rPr lang="en-US" sz="7000" b="1" u="sng" dirty="0"/>
            </a:br>
            <a:r>
              <a:rPr lang="en-US" sz="7000" b="1" dirty="0"/>
              <a:t>Large</a:t>
            </a:r>
            <a:r>
              <a:rPr lang="en-US" sz="7000" dirty="0"/>
              <a:t> </a:t>
            </a:r>
            <a:r>
              <a:rPr lang="en-US" sz="7000" b="1" dirty="0"/>
              <a:t>Open-End Kraft (Brown) 9" x 12“ Envelope</a:t>
            </a:r>
            <a:endParaRPr lang="en-US" sz="7000" dirty="0"/>
          </a:p>
          <a:p>
            <a:pPr marL="0" indent="0">
              <a:buNone/>
            </a:pPr>
            <a:endParaRPr lang="en-US" sz="3000" dirty="0"/>
          </a:p>
          <a:p>
            <a:pPr marL="0" indent="0">
              <a:buNone/>
            </a:pPr>
            <a:endParaRPr lang="en-US" sz="3000" dirty="0"/>
          </a:p>
          <a:p>
            <a:pPr marL="0" indent="0">
              <a:buNone/>
            </a:pPr>
            <a:endParaRPr lang="en-US" sz="3000" dirty="0"/>
          </a:p>
          <a:p>
            <a:pPr marL="0" indent="0">
              <a:buNone/>
            </a:pPr>
            <a:endParaRPr lang="en-US" sz="3000"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r>
              <a:rPr lang="en-US" sz="8000" u="sng" dirty="0"/>
              <a:t>Suggestions</a:t>
            </a:r>
            <a:r>
              <a:rPr lang="en-US" sz="8000" dirty="0"/>
              <a:t>:</a:t>
            </a:r>
          </a:p>
          <a:p>
            <a:pPr algn="just"/>
            <a:r>
              <a:rPr lang="en-US" sz="8000" dirty="0"/>
              <a:t>In the beginning of each year get a </a:t>
            </a:r>
            <a:r>
              <a:rPr lang="en-US" sz="8000" u="sng" dirty="0">
                <a:solidFill>
                  <a:prstClr val="black"/>
                </a:solidFill>
                <a:ea typeface="+mj-ea"/>
                <a:cs typeface="+mj-cs"/>
              </a:rPr>
              <a:t>Large Open-End Kraft (Brown) 9" x 12“ Envelope.</a:t>
            </a:r>
          </a:p>
          <a:p>
            <a:pPr algn="just"/>
            <a:r>
              <a:rPr lang="en-US" sz="8000" dirty="0">
                <a:solidFill>
                  <a:prstClr val="black"/>
                </a:solidFill>
                <a:ea typeface="+mj-ea"/>
                <a:cs typeface="+mj-cs"/>
              </a:rPr>
              <a:t>M</a:t>
            </a:r>
            <a:r>
              <a:rPr lang="en-US" sz="8000" dirty="0"/>
              <a:t>ark it in large letters with the Tax Year, such as 2025.  </a:t>
            </a:r>
          </a:p>
          <a:p>
            <a:pPr algn="just"/>
            <a:r>
              <a:rPr lang="en-US" sz="8000" dirty="0"/>
              <a:t>During the year, as you receive </a:t>
            </a:r>
            <a:r>
              <a:rPr lang="en-US" sz="8000" i="1" u="sng" dirty="0"/>
              <a:t>Income Information</a:t>
            </a:r>
            <a:r>
              <a:rPr lang="en-US" sz="8000" i="1" dirty="0"/>
              <a:t> such as</a:t>
            </a:r>
            <a:r>
              <a:rPr lang="en-US" sz="8000" dirty="0"/>
              <a:t> W-2, 1099, Bank Statements, place these Important Tax information in the Envelope.</a:t>
            </a:r>
          </a:p>
          <a:p>
            <a:pPr algn="just"/>
            <a:r>
              <a:rPr lang="en-US" sz="8000" dirty="0"/>
              <a:t>Keep the Envelope some place where you can always find it. </a:t>
            </a:r>
          </a:p>
          <a:p>
            <a:pPr algn="just"/>
            <a:r>
              <a:rPr lang="en-US" sz="8000" dirty="0"/>
              <a:t>When W-2’s, 1099’s, and other important Tax Documents come in the mail around the end of January, put those items in the Envelope too. </a:t>
            </a:r>
          </a:p>
          <a:p>
            <a:pPr marL="0" indent="0" algn="ctr">
              <a:buNone/>
            </a:pPr>
            <a:r>
              <a:rPr lang="en-US" sz="8000" i="1" dirty="0"/>
              <a:t>Then everything is in one place ready for you to file your Tax Returns.</a:t>
            </a:r>
          </a:p>
          <a:p>
            <a:pPr marL="0" indent="0" algn="just">
              <a:buNone/>
            </a:pPr>
            <a:r>
              <a:rPr lang="en-US" sz="8000" dirty="0"/>
              <a:t>95% of U.S. Taxpayers file a </a:t>
            </a:r>
            <a:r>
              <a:rPr lang="en-US" sz="8000" u="sng" dirty="0"/>
              <a:t>Standard Deduction </a:t>
            </a:r>
            <a:r>
              <a:rPr lang="en-US" sz="8000" dirty="0"/>
              <a:t>then there is no need to keep expense documents.</a:t>
            </a:r>
          </a:p>
        </p:txBody>
      </p:sp>
      <p:pic>
        <p:nvPicPr>
          <p:cNvPr id="4" name="Picture 3"/>
          <p:cNvPicPr/>
          <p:nvPr/>
        </p:nvPicPr>
        <p:blipFill rotWithShape="1">
          <a:blip r:embed="rId2"/>
          <a:srcRect l="19612" t="34778" r="67949" b="32946"/>
          <a:stretch/>
        </p:blipFill>
        <p:spPr bwMode="auto">
          <a:xfrm>
            <a:off x="4657725" y="1295400"/>
            <a:ext cx="1571626" cy="2228850"/>
          </a:xfrm>
          <a:prstGeom prst="rect">
            <a:avLst/>
          </a:prstGeom>
          <a:ln>
            <a:noFill/>
          </a:ln>
          <a:extLst>
            <a:ext uri="{53640926-AAD7-44D8-BBD7-CCE9431645EC}">
              <a14:shadowObscured xmlns:a14="http://schemas.microsoft.com/office/drawing/2010/main"/>
            </a:ext>
          </a:extLst>
        </p:spPr>
      </p:pic>
      <p:sp>
        <p:nvSpPr>
          <p:cNvPr id="5" name="Slide Number Placeholder 4"/>
          <p:cNvSpPr>
            <a:spLocks noGrp="1"/>
          </p:cNvSpPr>
          <p:nvPr>
            <p:ph type="sldNum" sz="quarter" idx="12"/>
          </p:nvPr>
        </p:nvSpPr>
        <p:spPr/>
        <p:txBody>
          <a:bodyPr/>
          <a:lstStyle/>
          <a:p>
            <a:fld id="{DE70C7B1-09E1-4780-88D9-9F486AEC4F9F}" type="slidenum">
              <a:rPr lang="en-US" smtClean="0"/>
              <a:t>9</a:t>
            </a:fld>
            <a:endParaRPr lang="en-US" dirty="0"/>
          </a:p>
          <a:p>
            <a:r>
              <a:rPr lang="en-US" u="sng" dirty="0"/>
              <a:t>JohnGoldhamer.com</a:t>
            </a:r>
            <a:endParaRPr lang="en-US" dirty="0"/>
          </a:p>
        </p:txBody>
      </p:sp>
      <p:pic>
        <p:nvPicPr>
          <p:cNvPr id="6" name="Picture 5"/>
          <p:cNvPicPr/>
          <p:nvPr/>
        </p:nvPicPr>
        <p:blipFill rotWithShape="1">
          <a:blip r:embed="rId3"/>
          <a:srcRect l="20080" t="46911" r="68407" b="22371"/>
          <a:stretch/>
        </p:blipFill>
        <p:spPr bwMode="auto">
          <a:xfrm>
            <a:off x="2743200" y="1295400"/>
            <a:ext cx="1752600" cy="2228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174583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7467</TotalTime>
  <Words>6879</Words>
  <Application>Microsoft Office PowerPoint</Application>
  <PresentationFormat>On-screen Show (4:3)</PresentationFormat>
  <Paragraphs>754</Paragraphs>
  <Slides>52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Georgia</vt:lpstr>
      <vt:lpstr>Monotype Corsiva</vt:lpstr>
      <vt:lpstr>Times New Roman</vt:lpstr>
      <vt:lpstr>Office Theme</vt:lpstr>
      <vt:lpstr>PowerPoint Presentation</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PowerPoint Presentation</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2018-Individual-Income-Tax-Workshop</dc:title>
  <dc:creator>John B. Goldhamer</dc:creator>
  <cp:lastModifiedBy>John Goldhamer</cp:lastModifiedBy>
  <cp:revision>848</cp:revision>
  <cp:lastPrinted>2026-02-21T18:25:33Z</cp:lastPrinted>
  <dcterms:created xsi:type="dcterms:W3CDTF">2014-12-13T21:08:43Z</dcterms:created>
  <dcterms:modified xsi:type="dcterms:W3CDTF">2026-02-26T16:21:56Z</dcterms:modified>
</cp:coreProperties>
</file>