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00" r:id="rId3"/>
    <p:sldId id="301" r:id="rId4"/>
    <p:sldId id="326" r:id="rId5"/>
    <p:sldId id="284" r:id="rId6"/>
    <p:sldId id="285" r:id="rId7"/>
    <p:sldId id="292" r:id="rId8"/>
    <p:sldId id="303" r:id="rId9"/>
    <p:sldId id="265" r:id="rId10"/>
    <p:sldId id="297" r:id="rId11"/>
    <p:sldId id="278" r:id="rId12"/>
    <p:sldId id="307" r:id="rId13"/>
    <p:sldId id="283" r:id="rId14"/>
    <p:sldId id="266" r:id="rId15"/>
    <p:sldId id="308" r:id="rId16"/>
    <p:sldId id="320" r:id="rId17"/>
    <p:sldId id="321" r:id="rId18"/>
    <p:sldId id="323" r:id="rId19"/>
    <p:sldId id="331" r:id="rId20"/>
    <p:sldId id="261" r:id="rId21"/>
    <p:sldId id="311" r:id="rId22"/>
    <p:sldId id="312" r:id="rId23"/>
    <p:sldId id="313" r:id="rId24"/>
    <p:sldId id="314" r:id="rId25"/>
    <p:sldId id="315" r:id="rId26"/>
    <p:sldId id="316" r:id="rId27"/>
    <p:sldId id="317" r:id="rId28"/>
    <p:sldId id="318" r:id="rId29"/>
    <p:sldId id="319" r:id="rId30"/>
    <p:sldId id="333" r:id="rId31"/>
    <p:sldId id="262" r:id="rId32"/>
    <p:sldId id="263" r:id="rId33"/>
    <p:sldId id="264" r:id="rId34"/>
    <p:sldId id="310" r:id="rId35"/>
    <p:sldId id="267" r:id="rId36"/>
    <p:sldId id="268" r:id="rId37"/>
    <p:sldId id="269" r:id="rId38"/>
    <p:sldId id="305" r:id="rId39"/>
    <p:sldId id="270" r:id="rId40"/>
    <p:sldId id="332" r:id="rId41"/>
    <p:sldId id="271" r:id="rId42"/>
    <p:sldId id="327" r:id="rId43"/>
    <p:sldId id="328" r:id="rId44"/>
    <p:sldId id="330" r:id="rId45"/>
    <p:sldId id="329" r:id="rId46"/>
    <p:sldId id="324" r:id="rId47"/>
    <p:sldId id="325" r:id="rId48"/>
    <p:sldId id="334" r:id="rId49"/>
    <p:sldId id="280" r:id="rId50"/>
    <p:sldId id="290" r:id="rId51"/>
    <p:sldId id="296" r:id="rId52"/>
    <p:sldId id="299" r:id="rId53"/>
    <p:sldId id="273" r:id="rId54"/>
    <p:sldId id="274" r:id="rId55"/>
    <p:sldId id="275" r:id="rId56"/>
    <p:sldId id="306" r:id="rId57"/>
    <p:sldId id="276" r:id="rId58"/>
    <p:sldId id="293" r:id="rId5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29" autoAdjust="0"/>
    <p:restoredTop sz="99466" autoAdjust="0"/>
  </p:normalViewPr>
  <p:slideViewPr>
    <p:cSldViewPr>
      <p:cViewPr>
        <p:scale>
          <a:sx n="100" d="100"/>
          <a:sy n="100" d="100"/>
        </p:scale>
        <p:origin x="-804" y="17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899" tIns="48449" rIns="96899" bIns="48449"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899" tIns="48449" rIns="96899" bIns="48449" rtlCol="0"/>
          <a:lstStyle>
            <a:lvl1pPr algn="r">
              <a:defRPr sz="1200"/>
            </a:lvl1pPr>
          </a:lstStyle>
          <a:p>
            <a:fld id="{555DD666-3923-4FE0-8E75-B02DBD59B91C}" type="datetimeFigureOut">
              <a:rPr lang="en-US" smtClean="0"/>
              <a:t>1/27/2020</a:t>
            </a:fld>
            <a:endParaRPr lang="en-US" dirty="0"/>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899" tIns="48449" rIns="96899" bIns="48449"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899" tIns="48449" rIns="96899" bIns="484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899" tIns="48449" rIns="96899" bIns="484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899" tIns="48449" rIns="96899" bIns="48449" rtlCol="0" anchor="b"/>
          <a:lstStyle>
            <a:lvl1pPr algn="r">
              <a:defRPr sz="1200"/>
            </a:lvl1pPr>
          </a:lstStyle>
          <a:p>
            <a:fld id="{5AD9AC43-354D-41DE-985A-5118C6D34FA5}" type="slidenum">
              <a:rPr lang="en-US" smtClean="0"/>
              <a:t>‹#›</a:t>
            </a:fld>
            <a:endParaRPr lang="en-US" dirty="0"/>
          </a:p>
        </p:txBody>
      </p:sp>
    </p:spTree>
    <p:extLst>
      <p:ext uri="{BB962C8B-B14F-4D97-AF65-F5344CB8AC3E}">
        <p14:creationId xmlns:p14="http://schemas.microsoft.com/office/powerpoint/2010/main" val="3620128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D9AC43-354D-41DE-985A-5118C6D34FA5}" type="slidenum">
              <a:rPr lang="en-US" smtClean="0"/>
              <a:t>1</a:t>
            </a:fld>
            <a:endParaRPr lang="en-US" dirty="0"/>
          </a:p>
        </p:txBody>
      </p:sp>
    </p:spTree>
    <p:extLst>
      <p:ext uri="{BB962C8B-B14F-4D97-AF65-F5344CB8AC3E}">
        <p14:creationId xmlns:p14="http://schemas.microsoft.com/office/powerpoint/2010/main" val="3590485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AC29FD-8B0E-4AAD-8D4F-27FBA0B9B0F5}" type="datetime1">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1292361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3A3991-3316-482B-AB92-F3A41D5A80D5}" type="datetime1">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148529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753387-D57C-4353-A753-E019798DF2CC}" type="datetime1">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953135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961C61-C9FD-45FC-AD96-0E76EFB99A89}" type="datetime1">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10328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8897D1-0338-447D-BD40-8663CC82A8AA}" type="datetime1">
              <a:rPr lang="en-US" smtClean="0"/>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138428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476FE0-B5CE-4FA4-AD01-D994B89D1D44}" type="datetime1">
              <a:rPr lang="en-US" smtClean="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2219795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1AD416-6DDB-4169-8F51-D478E95AC07D}" type="datetime1">
              <a:rPr lang="en-US" smtClean="0"/>
              <a:t>1/27/2020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586803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AA1B38-B177-4A8E-BF76-88928ACEBF4C}" type="datetime1">
              <a:rPr lang="en-US" smtClean="0"/>
              <a:t>1/27/2020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41778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AD3BD-1B25-491A-9D45-F6D28D3A0B4A}" type="datetime1">
              <a:rPr lang="en-US" smtClean="0"/>
              <a:t>1/27/2020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821705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5D4FEF-D6A8-4CF1-97F1-371A92945E5D}" type="datetime1">
              <a:rPr lang="en-US" smtClean="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79516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FBA2E2-0001-465F-A875-22DAA7369DAA}" type="datetime1">
              <a:rPr lang="en-US" smtClean="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461894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5B175-0731-4C3B-992D-3525060F2840}" type="datetime1">
              <a:rPr lang="en-US" smtClean="0"/>
              <a:t>1/27/2020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0C7B1-09E1-4780-88D9-9F486AEC4F9F}" type="slidenum">
              <a:rPr lang="en-US" smtClean="0"/>
              <a:t>‹#›</a:t>
            </a:fld>
            <a:endParaRPr lang="en-US" dirty="0"/>
          </a:p>
        </p:txBody>
      </p:sp>
    </p:spTree>
    <p:extLst>
      <p:ext uri="{BB962C8B-B14F-4D97-AF65-F5344CB8AC3E}">
        <p14:creationId xmlns:p14="http://schemas.microsoft.com/office/powerpoint/2010/main" val="2147083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hyperlink" Target="https://www.irs.gov/filing/free-file-do-your-federal-taxes-for-fre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irs.gov/pub/irs-utl/tax_forms_and_publications_imf_bmf.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johngoldhamer.com/" TargetMode="External"/><Relationship Id="rId2" Type="http://schemas.openxmlformats.org/officeDocument/2006/relationships/hyperlink" Target="https://www.irs.gov/pub/irs-pdf/p523.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apps.irs.gov/app/eos/mainSearch.do?mainSearchChoice=pub78&amp;dispatchMethod=selectSearch" TargetMode="External"/><Relationship Id="rId2" Type="http://schemas.openxmlformats.org/officeDocument/2006/relationships/hyperlink" Target="https://www.irs.gov/Charities-&amp;-Non-Profits/Charitable-Organizations/Exempt-Purposes-Internal-Revenue-Code-Section-501(c)(3)" TargetMode="Externa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https://satruck.org/Home/DonationValueGuid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irs.gov/pub/irs-dft/i1040sca--dft.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irs.gov/newsroom/tax-cuts-and-jobs-act-provision-11011-section-199a-qualified-business-income-deduction-faq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irs.gov/W4App"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healthcare.gov/quick-guide/dates-and-deadline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healthcare.gov/coverage-outside-open-enrollment/special-enrollment-period" TargetMode="External"/><Relationship Id="rId2" Type="http://schemas.openxmlformats.org/officeDocument/2006/relationships/hyperlink" Target="https://www.healthcare.gov/glossary/special-enrollment-period" TargetMode="Externa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52.xml.rels><?xml version="1.0" encoding="UTF-8" standalone="yes"?>
<Relationships xmlns="http://schemas.openxmlformats.org/package/2006/relationships"><Relationship Id="rId2" Type="http://schemas.openxmlformats.org/officeDocument/2006/relationships/hyperlink" Target="https://en.wikipedia.org/wiki/Flexible_spending_account"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hsacenter.com/what-is-an-hsa/qualified-medical-expense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fsastore.co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501ctrust.org/unemployment-tax-exemption-for-501c3s-explained/" TargetMode="External"/><Relationship Id="rId2" Type="http://schemas.openxmlformats.org/officeDocument/2006/relationships/hyperlink" Target="https://www.irs.gov/charities-non-profits/exempt-organizations-what-are-employment-taxes" TargetMode="External"/><Relationship Id="rId1" Type="http://schemas.openxmlformats.org/officeDocument/2006/relationships/slideLayout" Target="../slideLayouts/slideLayout2.xml"/><Relationship Id="rId4" Type="http://schemas.openxmlformats.org/officeDocument/2006/relationships/hyperlink" Target="https://law.lis.virginia.gov/vacode/title60.2/chapter2/section60.2-213"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mailto:John.Goldhamer@gmail.com" TargetMode="External"/><Relationship Id="rId2" Type="http://schemas.openxmlformats.org/officeDocument/2006/relationships/hyperlink" Target="https://www.irs.gov/uac/Tax-Quotes" TargetMode="External"/><Relationship Id="rId1" Type="http://schemas.openxmlformats.org/officeDocument/2006/relationships/slideLayout" Target="../slideLayouts/slideLayout2.xml"/><Relationship Id="rId5" Type="http://schemas.openxmlformats.org/officeDocument/2006/relationships/hyperlink" Target="http://www.johngoldhamer.com/" TargetMode="External"/><Relationship Id="rId4" Type="http://schemas.openxmlformats.org/officeDocument/2006/relationships/hyperlink" Target="http://www.linkedin.com/in/JohnGoldhame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johngoldhamer.com/" TargetMode="External"/><Relationship Id="rId2" Type="http://schemas.openxmlformats.org/officeDocument/2006/relationships/hyperlink" Target="http://www.linkedin.com/in/JohnGoldhamer"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johngoldhamer.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johngoldhamer.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65646" y="4321814"/>
            <a:ext cx="6400800" cy="2153334"/>
          </a:xfrm>
        </p:spPr>
        <p:txBody>
          <a:bodyPr>
            <a:noAutofit/>
          </a:bodyPr>
          <a:lstStyle/>
          <a:p>
            <a:r>
              <a:rPr lang="en-US" sz="2100" dirty="0" smtClean="0">
                <a:solidFill>
                  <a:schemeClr val="tx1"/>
                </a:solidFill>
              </a:rPr>
              <a:t>John </a:t>
            </a:r>
            <a:r>
              <a:rPr lang="en-US" sz="2100" dirty="0">
                <a:solidFill>
                  <a:schemeClr val="tx1"/>
                </a:solidFill>
              </a:rPr>
              <a:t>B. Goldhamer, an Authored Tax </a:t>
            </a:r>
            <a:r>
              <a:rPr lang="en-US" sz="2100" dirty="0" smtClean="0">
                <a:solidFill>
                  <a:schemeClr val="tx1"/>
                </a:solidFill>
              </a:rPr>
              <a:t>Law Expert</a:t>
            </a:r>
            <a:r>
              <a:rPr lang="en-US" sz="2100" dirty="0">
                <a:solidFill>
                  <a:schemeClr val="tx1"/>
                </a:solidFill>
              </a:rPr>
              <a:t>, reviews the </a:t>
            </a:r>
            <a:r>
              <a:rPr lang="en-US" sz="2100" u="sng" dirty="0">
                <a:solidFill>
                  <a:schemeClr val="tx1"/>
                </a:solidFill>
              </a:rPr>
              <a:t>Tax Cuts and Jobs Act</a:t>
            </a:r>
            <a:r>
              <a:rPr lang="en-US" sz="2100" dirty="0">
                <a:solidFill>
                  <a:schemeClr val="tx1"/>
                </a:solidFill>
              </a:rPr>
              <a:t> </a:t>
            </a:r>
            <a:r>
              <a:rPr lang="en-US" sz="2100" dirty="0" smtClean="0">
                <a:solidFill>
                  <a:schemeClr val="tx1"/>
                </a:solidFill>
              </a:rPr>
              <a:t>(</a:t>
            </a:r>
            <a:r>
              <a:rPr lang="en-US" sz="2100" dirty="0">
                <a:solidFill>
                  <a:schemeClr val="tx1"/>
                </a:solidFill>
              </a:rPr>
              <a:t>TCJA) </a:t>
            </a:r>
            <a:r>
              <a:rPr lang="en-US" sz="2100" dirty="0" smtClean="0">
                <a:solidFill>
                  <a:schemeClr val="tx1"/>
                </a:solidFill>
              </a:rPr>
              <a:t>including the             2018 </a:t>
            </a:r>
            <a:r>
              <a:rPr lang="en-US" sz="2100" dirty="0">
                <a:solidFill>
                  <a:schemeClr val="tx1"/>
                </a:solidFill>
              </a:rPr>
              <a:t>U.S. Individual Income Tax Forms published by the Internal Revenue Service (IRS) and makes </a:t>
            </a:r>
            <a:r>
              <a:rPr lang="en-US" sz="2100" dirty="0" smtClean="0">
                <a:solidFill>
                  <a:schemeClr val="tx1"/>
                </a:solidFill>
              </a:rPr>
              <a:t>suggestions. </a:t>
            </a:r>
          </a:p>
          <a:p>
            <a:r>
              <a:rPr lang="en-US" sz="2100" dirty="0" smtClean="0">
                <a:solidFill>
                  <a:schemeClr val="tx1"/>
                </a:solidFill>
              </a:rPr>
              <a:t>He humorously says, </a:t>
            </a:r>
          </a:p>
          <a:p>
            <a:r>
              <a:rPr lang="en-US" sz="2100" dirty="0" smtClean="0">
                <a:solidFill>
                  <a:schemeClr val="tx1"/>
                </a:solidFill>
              </a:rPr>
              <a:t>"</a:t>
            </a:r>
            <a:r>
              <a:rPr lang="en-US" sz="2100" i="1" dirty="0" smtClean="0">
                <a:solidFill>
                  <a:schemeClr val="tx1"/>
                </a:solidFill>
              </a:rPr>
              <a:t>I can Hammer out any Tax Problem!"</a:t>
            </a:r>
            <a:r>
              <a:rPr lang="en-US" sz="2100" dirty="0" smtClean="0">
                <a:solidFill>
                  <a:schemeClr val="tx1"/>
                </a:solidFill>
              </a:rPr>
              <a:t> </a:t>
            </a:r>
            <a:endParaRPr lang="en-US" sz="2100" u="sng" dirty="0" smtClean="0">
              <a:solidFill>
                <a:schemeClr val="tx1"/>
              </a:solidFill>
            </a:endParaRPr>
          </a:p>
        </p:txBody>
      </p:sp>
      <p:sp>
        <p:nvSpPr>
          <p:cNvPr id="5" name="Slide Number Placeholder 4"/>
          <p:cNvSpPr>
            <a:spLocks noGrp="1"/>
          </p:cNvSpPr>
          <p:nvPr>
            <p:ph type="sldNum" sz="quarter" idx="12"/>
          </p:nvPr>
        </p:nvSpPr>
        <p:spPr/>
        <p:txBody>
          <a:bodyPr/>
          <a:lstStyle/>
          <a:p>
            <a:fld id="{DE70C7B1-09E1-4780-88D9-9F486AEC4F9F}" type="slidenum">
              <a:rPr lang="en-US" smtClean="0"/>
              <a:pPr/>
              <a:t>1</a:t>
            </a:fld>
            <a:endParaRPr lang="en-US" dirty="0" smtClean="0"/>
          </a:p>
          <a:p>
            <a:r>
              <a:rPr lang="en-US" u="sng" dirty="0" smtClean="0"/>
              <a:t>JohnGoldhamer.com</a:t>
            </a:r>
            <a:endParaRPr lang="en-US" dirty="0"/>
          </a:p>
        </p:txBody>
      </p:sp>
      <p:sp>
        <p:nvSpPr>
          <p:cNvPr id="9" name="Title 1"/>
          <p:cNvSpPr txBox="1">
            <a:spLocks/>
          </p:cNvSpPr>
          <p:nvPr/>
        </p:nvSpPr>
        <p:spPr>
          <a:xfrm>
            <a:off x="457200" y="304800"/>
            <a:ext cx="82296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u="sng" dirty="0" smtClean="0"/>
              <a:t>2018 INDIVIDUAL INCOME TAX WORKSHOP</a:t>
            </a:r>
            <a:endParaRPr lang="en-US" sz="2700" dirty="0"/>
          </a:p>
        </p:txBody>
      </p:sp>
      <p:sp>
        <p:nvSpPr>
          <p:cNvPr id="12" name="Rectangle 11"/>
          <p:cNvSpPr/>
          <p:nvPr/>
        </p:nvSpPr>
        <p:spPr>
          <a:xfrm>
            <a:off x="1377553" y="4365205"/>
            <a:ext cx="6388893" cy="2126611"/>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4" name="Picture 3" descr="C:\Users\John B. Goldhamer.JohnBGoldhamer\Documents\23 Individual Income Tax\2018 Individual Income Tax Workshop\2018 Forms\Federal 1040 Return - Simplified- 2018_Page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00000">
            <a:off x="294617" y="1430168"/>
            <a:ext cx="3886200" cy="24080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ohn B. Goldhamer.JohnBGoldhamer\Documents\23 Individual Income Tax\2018 Individual Income Tax Workshop\2018 Forms\Federal 1040 Return - Simplified- 2018_Page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00000">
            <a:off x="4924496" y="1503892"/>
            <a:ext cx="3657600" cy="22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497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11162"/>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838199"/>
            <a:ext cx="8229600" cy="5948045"/>
          </a:xfrm>
        </p:spPr>
        <p:txBody>
          <a:bodyPr>
            <a:normAutofit/>
          </a:bodyPr>
          <a:lstStyle/>
          <a:p>
            <a:pPr marL="0" indent="0" algn="ctr" fontAlgn="base">
              <a:buNone/>
            </a:pPr>
            <a:r>
              <a:rPr lang="en-US" sz="2800" u="sng" dirty="0" smtClean="0"/>
              <a:t>TAX SOFTWARE</a:t>
            </a:r>
          </a:p>
          <a:p>
            <a:pPr marL="0" indent="0" fontAlgn="base">
              <a:buNone/>
            </a:pPr>
            <a:r>
              <a:rPr lang="en-US" sz="2300" dirty="0" smtClean="0"/>
              <a:t>Personally</a:t>
            </a:r>
            <a:r>
              <a:rPr lang="en-US" sz="2300" dirty="0"/>
              <a:t>, I always recommend using </a:t>
            </a:r>
            <a:r>
              <a:rPr lang="en-US" sz="2300" i="1" u="sng" dirty="0"/>
              <a:t>Turbo Tax</a:t>
            </a:r>
            <a:r>
              <a:rPr lang="en-US" sz="2300" dirty="0"/>
              <a:t> or another Tax </a:t>
            </a:r>
            <a:r>
              <a:rPr lang="en-US" sz="2300" dirty="0" smtClean="0"/>
              <a:t>Software for complicated returns, </a:t>
            </a:r>
            <a:r>
              <a:rPr lang="en-US" sz="2300" dirty="0"/>
              <a:t>which </a:t>
            </a:r>
            <a:r>
              <a:rPr lang="en-US" sz="2300" i="1" dirty="0"/>
              <a:t>will stay up to date </a:t>
            </a:r>
            <a:r>
              <a:rPr lang="en-US" sz="2300" dirty="0"/>
              <a:t>and know more specific rules than a Tax Attorney or CPA, who also </a:t>
            </a:r>
            <a:r>
              <a:rPr lang="en-US" sz="2300" dirty="0" smtClean="0"/>
              <a:t>use </a:t>
            </a:r>
            <a:r>
              <a:rPr lang="en-US" sz="2300" dirty="0"/>
              <a:t>Tax </a:t>
            </a:r>
            <a:r>
              <a:rPr lang="en-US" sz="2300" dirty="0" smtClean="0"/>
              <a:t>Softwares </a:t>
            </a:r>
            <a:r>
              <a:rPr lang="en-US" sz="2300" dirty="0"/>
              <a:t>to file their client’s returns</a:t>
            </a:r>
            <a:r>
              <a:rPr lang="en-US" sz="2300" dirty="0" smtClean="0"/>
              <a:t>.</a:t>
            </a:r>
          </a:p>
          <a:p>
            <a:pPr marL="0" indent="0" fontAlgn="base">
              <a:buNone/>
            </a:pPr>
            <a:r>
              <a:rPr lang="en-US" sz="2300" i="1" dirty="0" smtClean="0"/>
              <a:t>For </a:t>
            </a:r>
            <a:r>
              <a:rPr lang="en-US" sz="2300" i="1" dirty="0"/>
              <a:t>2018, </a:t>
            </a:r>
            <a:r>
              <a:rPr lang="en-US" sz="2300" i="1" dirty="0" smtClean="0"/>
              <a:t>since </a:t>
            </a:r>
            <a:r>
              <a:rPr lang="en-US" sz="2300" i="1" u="sng" dirty="0" smtClean="0"/>
              <a:t>Most </a:t>
            </a:r>
            <a:r>
              <a:rPr lang="en-US" sz="2300" i="1" u="sng" dirty="0"/>
              <a:t>Taxpayers </a:t>
            </a:r>
            <a:r>
              <a:rPr lang="en-US" sz="2300" i="1" dirty="0"/>
              <a:t>will be </a:t>
            </a:r>
            <a:r>
              <a:rPr lang="en-US" sz="2300" i="1" u="sng" dirty="0"/>
              <a:t>Filing a Standard Deduction</a:t>
            </a:r>
            <a:r>
              <a:rPr lang="en-US" sz="2300" i="1" dirty="0"/>
              <a:t> and </a:t>
            </a:r>
            <a:r>
              <a:rPr lang="en-US" sz="2300" i="1" u="sng" dirty="0"/>
              <a:t>Not</a:t>
            </a:r>
            <a:r>
              <a:rPr lang="en-US" sz="2300" i="1" dirty="0"/>
              <a:t> </a:t>
            </a:r>
            <a:r>
              <a:rPr lang="en-US" sz="2300" i="1" u="sng" dirty="0" smtClean="0"/>
              <a:t>Itemizing</a:t>
            </a:r>
            <a:r>
              <a:rPr lang="en-US" sz="2300" i="1" dirty="0" smtClean="0"/>
              <a:t>, many might not need to purchase Tax Software or pay for a Tax Service.</a:t>
            </a:r>
          </a:p>
          <a:p>
            <a:pPr marL="0" indent="0" fontAlgn="base">
              <a:buNone/>
            </a:pPr>
            <a:endParaRPr lang="en-US" sz="600" dirty="0" smtClean="0"/>
          </a:p>
          <a:p>
            <a:pPr marL="0" indent="0" fontAlgn="base">
              <a:buNone/>
            </a:pPr>
            <a:r>
              <a:rPr lang="en-US" sz="2300" dirty="0" smtClean="0"/>
              <a:t>The IRS has </a:t>
            </a:r>
            <a:r>
              <a:rPr lang="en-US" sz="2300" i="1" u="sng" dirty="0" smtClean="0"/>
              <a:t>Free </a:t>
            </a:r>
            <a:r>
              <a:rPr lang="en-US" sz="2300" i="1" u="sng" dirty="0"/>
              <a:t>File Fillable </a:t>
            </a:r>
            <a:r>
              <a:rPr lang="en-US" sz="2300" i="1" u="sng" dirty="0" smtClean="0"/>
              <a:t>Forms </a:t>
            </a:r>
            <a:r>
              <a:rPr lang="en-US" sz="2300" i="1" dirty="0" smtClean="0"/>
              <a:t>for filing 2018 Individual Income Tax Returns.</a:t>
            </a:r>
          </a:p>
          <a:p>
            <a:pPr marL="0" indent="0" fontAlgn="base">
              <a:buNone/>
            </a:pPr>
            <a:r>
              <a:rPr lang="en-US" sz="2300" i="1" dirty="0">
                <a:hlinkClick r:id="rId2"/>
              </a:rPr>
              <a:t>https://</a:t>
            </a:r>
            <a:r>
              <a:rPr lang="en-US" sz="2300" i="1" dirty="0" smtClean="0">
                <a:hlinkClick r:id="rId2"/>
              </a:rPr>
              <a:t>www.irs.gov/filing/free-file-do-your-federal-taxes-for-free</a:t>
            </a:r>
            <a:endParaRPr lang="en-US" sz="2300" i="1" dirty="0" smtClean="0"/>
          </a:p>
          <a:p>
            <a:pPr marL="0" indent="0" fontAlgn="base">
              <a:buNone/>
            </a:pPr>
            <a:endParaRPr lang="en-US" sz="600" i="1" dirty="0" smtClean="0"/>
          </a:p>
          <a:p>
            <a:pPr marL="0" indent="0" fontAlgn="base">
              <a:buNone/>
            </a:pPr>
            <a:r>
              <a:rPr lang="en-US" sz="2300" i="1" dirty="0" smtClean="0"/>
              <a:t>Some </a:t>
            </a:r>
            <a:r>
              <a:rPr lang="en-US" sz="2300" i="1" dirty="0"/>
              <a:t>State </a:t>
            </a:r>
            <a:r>
              <a:rPr lang="en-US" sz="2300" i="1" dirty="0" smtClean="0"/>
              <a:t>Individual Income Tax Returns are also free to file when completed online using the state’s website.</a:t>
            </a:r>
            <a:endParaRPr lang="en-US" sz="2300" i="1" dirty="0"/>
          </a:p>
          <a:p>
            <a:pPr marL="0" indent="0" fontAlgn="base">
              <a:buNone/>
            </a:pPr>
            <a:endParaRPr lang="en-US" sz="2800" dirty="0"/>
          </a:p>
        </p:txBody>
      </p:sp>
      <p:sp>
        <p:nvSpPr>
          <p:cNvPr id="4" name="Slide Number Placeholder 3"/>
          <p:cNvSpPr>
            <a:spLocks noGrp="1"/>
          </p:cNvSpPr>
          <p:nvPr>
            <p:ph type="sldNum" sz="quarter" idx="12"/>
          </p:nvPr>
        </p:nvSpPr>
        <p:spPr/>
        <p:txBody>
          <a:bodyPr/>
          <a:lstStyle/>
          <a:p>
            <a:fld id="{DE70C7B1-09E1-4780-88D9-9F486AEC4F9F}" type="slidenum">
              <a:rPr lang="en-US" smtClean="0"/>
              <a:t>10</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2978218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838200"/>
            <a:ext cx="8229600" cy="5915024"/>
          </a:xfrm>
        </p:spPr>
        <p:txBody>
          <a:bodyPr>
            <a:normAutofit fontScale="92500"/>
          </a:bodyPr>
          <a:lstStyle/>
          <a:p>
            <a:pPr marL="0" indent="0" algn="ctr">
              <a:buNone/>
            </a:pPr>
            <a:r>
              <a:rPr lang="en-US" sz="2500" b="1" u="sng" dirty="0" smtClean="0"/>
              <a:t>PAYCHECK STUB MATCHED WITH W-2</a:t>
            </a:r>
            <a:endParaRPr lang="en-US" sz="2500" b="1"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u="sng" dirty="0" smtClean="0"/>
          </a:p>
          <a:p>
            <a:pPr marL="0" indent="0">
              <a:buNone/>
            </a:pPr>
            <a:endParaRPr lang="en-US" sz="2000" u="sng" dirty="0" smtClean="0"/>
          </a:p>
          <a:p>
            <a:pPr marL="0" indent="0">
              <a:buNone/>
            </a:pPr>
            <a:endParaRPr lang="en-US" sz="2000" u="sng" dirty="0"/>
          </a:p>
          <a:p>
            <a:pPr marL="0" indent="0">
              <a:buNone/>
            </a:pPr>
            <a:endParaRPr lang="en-US" sz="2000" u="sng" dirty="0" smtClean="0"/>
          </a:p>
          <a:p>
            <a:pPr marL="0" indent="0">
              <a:buNone/>
            </a:pPr>
            <a:endParaRPr lang="en-US" sz="2100" u="sng" dirty="0" smtClean="0"/>
          </a:p>
          <a:p>
            <a:pPr marL="0" indent="0">
              <a:buNone/>
            </a:pPr>
            <a:r>
              <a:rPr lang="en-US" sz="2400" u="sng" dirty="0" smtClean="0"/>
              <a:t>Suggestion</a:t>
            </a:r>
            <a:r>
              <a:rPr lang="en-US" sz="2400" dirty="0" smtClean="0"/>
              <a:t>:</a:t>
            </a:r>
          </a:p>
          <a:p>
            <a:pPr marL="0" indent="0" algn="just">
              <a:buNone/>
            </a:pPr>
            <a:r>
              <a:rPr lang="en-US" sz="2400" dirty="0" smtClean="0"/>
              <a:t>At the end of the year, printout and save your last Paycheck Stub listing your entire year’s Income, Deductions and Taxes.  When you receive your W-2 around the end of January, make sure the numbers match.</a:t>
            </a:r>
          </a:p>
          <a:p>
            <a:pPr marL="0" indent="0">
              <a:buNone/>
            </a:pPr>
            <a:endParaRPr lang="en-US" sz="2400" dirty="0"/>
          </a:p>
          <a:p>
            <a:pPr marL="0" indent="0">
              <a:buNone/>
            </a:pPr>
            <a:endParaRPr lang="en-US" sz="24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11</a:t>
            </a:fld>
            <a:endParaRPr lang="en-US" dirty="0" smtClean="0"/>
          </a:p>
          <a:p>
            <a:r>
              <a:rPr lang="en-US" u="sng" dirty="0" smtClean="0"/>
              <a:t>JohnGoldhamer.com</a:t>
            </a:r>
            <a:endParaRPr lang="en-US" dirty="0"/>
          </a:p>
        </p:txBody>
      </p:sp>
      <p:pic>
        <p:nvPicPr>
          <p:cNvPr id="9" name="Picture 8"/>
          <p:cNvPicPr/>
          <p:nvPr/>
        </p:nvPicPr>
        <p:blipFill rotWithShape="1">
          <a:blip r:embed="rId2"/>
          <a:srcRect l="11190" t="13429" r="11561" b="5275"/>
          <a:stretch/>
        </p:blipFill>
        <p:spPr bwMode="auto">
          <a:xfrm>
            <a:off x="1600200" y="1371600"/>
            <a:ext cx="6324600" cy="3733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5792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2700" b="1" u="sng" dirty="0" smtClean="0"/>
              <a:t>2018 </a:t>
            </a:r>
            <a:r>
              <a:rPr lang="en-US" sz="2700" b="1" u="sng" dirty="0"/>
              <a:t>INDIVIDUAL INCOME TAX WORKSHOP</a:t>
            </a:r>
            <a:endParaRPr lang="en-US" sz="2700" dirty="0"/>
          </a:p>
        </p:txBody>
      </p:sp>
      <p:sp>
        <p:nvSpPr>
          <p:cNvPr id="4" name="Slide Number Placeholder 3"/>
          <p:cNvSpPr>
            <a:spLocks noGrp="1"/>
          </p:cNvSpPr>
          <p:nvPr>
            <p:ph type="sldNum" sz="quarter" idx="12"/>
          </p:nvPr>
        </p:nvSpPr>
        <p:spPr/>
        <p:txBody>
          <a:bodyPr/>
          <a:lstStyle/>
          <a:p>
            <a:fld id="{DE70C7B1-09E1-4780-88D9-9F486AEC4F9F}" type="slidenum">
              <a:rPr lang="en-US" smtClean="0"/>
              <a:t>12</a:t>
            </a:fld>
            <a:endParaRPr lang="en-US" dirty="0"/>
          </a:p>
        </p:txBody>
      </p:sp>
      <p:sp>
        <p:nvSpPr>
          <p:cNvPr id="5" name="Content Placeholder 4"/>
          <p:cNvSpPr>
            <a:spLocks noGrp="1"/>
          </p:cNvSpPr>
          <p:nvPr>
            <p:ph idx="1"/>
          </p:nvPr>
        </p:nvSpPr>
        <p:spPr>
          <a:xfrm>
            <a:off x="76200" y="685800"/>
            <a:ext cx="8915400" cy="6172200"/>
          </a:xfrm>
        </p:spPr>
        <p:txBody>
          <a:bodyPr>
            <a:normAutofit fontScale="25000" lnSpcReduction="20000"/>
          </a:bodyPr>
          <a:lstStyle/>
          <a:p>
            <a:pPr marL="0" indent="0" algn="ctr">
              <a:buNone/>
            </a:pPr>
            <a:r>
              <a:rPr lang="en-US" sz="7600" b="1" u="sng" dirty="0"/>
              <a:t>THERE ARE 19 DIFFERENT TYPES OF IRS FORM </a:t>
            </a:r>
            <a:r>
              <a:rPr lang="en-US" sz="7600" b="1" u="sng" dirty="0" smtClean="0"/>
              <a:t>1099</a:t>
            </a:r>
          </a:p>
          <a:p>
            <a:pPr marL="0" indent="0" algn="just">
              <a:buNone/>
            </a:pPr>
            <a:endParaRPr lang="en-US" sz="3500" dirty="0" smtClean="0"/>
          </a:p>
          <a:p>
            <a:pPr marL="0" indent="0" algn="just">
              <a:buNone/>
            </a:pPr>
            <a:endParaRPr lang="en-US" sz="3500" dirty="0"/>
          </a:p>
          <a:p>
            <a:pPr marL="0" indent="0" algn="just">
              <a:buNone/>
            </a:pPr>
            <a:endParaRPr lang="en-US" sz="3500" dirty="0" smtClean="0"/>
          </a:p>
          <a:p>
            <a:pPr marL="0" indent="0" algn="just">
              <a:buNone/>
            </a:pPr>
            <a:endParaRPr lang="en-US" sz="3500" dirty="0"/>
          </a:p>
          <a:p>
            <a:pPr marL="0" indent="0" algn="just">
              <a:buNone/>
            </a:pPr>
            <a:endParaRPr lang="en-US" sz="3500" dirty="0" smtClean="0"/>
          </a:p>
          <a:p>
            <a:pPr marL="0" indent="0" algn="just">
              <a:buNone/>
            </a:pPr>
            <a:endParaRPr lang="en-US" sz="3500" dirty="0"/>
          </a:p>
          <a:p>
            <a:pPr marL="0" indent="0" algn="just">
              <a:buNone/>
            </a:pPr>
            <a:endParaRPr lang="en-US" sz="3500" dirty="0" smtClean="0"/>
          </a:p>
          <a:p>
            <a:pPr marL="0" indent="0" algn="just">
              <a:buNone/>
            </a:pPr>
            <a:endParaRPr lang="en-US" sz="3500" dirty="0"/>
          </a:p>
          <a:p>
            <a:pPr marL="0" indent="0" algn="just">
              <a:buNone/>
            </a:pPr>
            <a:endParaRPr lang="en-US" sz="3500" dirty="0" smtClean="0"/>
          </a:p>
          <a:p>
            <a:pPr marL="0" indent="0" algn="just">
              <a:buNone/>
            </a:pPr>
            <a:endParaRPr lang="en-US" dirty="0"/>
          </a:p>
          <a:p>
            <a:pPr marL="0" indent="0" algn="just">
              <a:buNone/>
            </a:pPr>
            <a:r>
              <a:rPr lang="en-US" sz="5600" dirty="0" smtClean="0"/>
              <a:t>Form 1099 is one of several IRS tax forms used in the U.S. to prepare and file an information return to</a:t>
            </a:r>
            <a:r>
              <a:rPr lang="en-US" sz="5600" i="1" dirty="0" smtClean="0"/>
              <a:t> report various types of income</a:t>
            </a:r>
            <a:r>
              <a:rPr lang="en-US" sz="5600" dirty="0" smtClean="0"/>
              <a:t> other than wages, salaries, and tips. The form is used to </a:t>
            </a:r>
            <a:r>
              <a:rPr lang="en-US" sz="5600" i="1" dirty="0" smtClean="0"/>
              <a:t>report </a:t>
            </a:r>
            <a:r>
              <a:rPr lang="en-US" sz="5600" i="1" dirty="0"/>
              <a:t>to the IRS </a:t>
            </a:r>
            <a:r>
              <a:rPr lang="en-US" sz="5600" dirty="0" smtClean="0"/>
              <a:t>payments to independent contractors, rental property income, interest and dividend income, sales proceeds and miscellaneous income</a:t>
            </a:r>
            <a:r>
              <a:rPr lang="en-US" sz="5200" dirty="0" smtClean="0"/>
              <a:t>.  </a:t>
            </a:r>
            <a:r>
              <a:rPr lang="en-US" sz="5200" u="sng" dirty="0" smtClean="0"/>
              <a:t>Wikipedia</a:t>
            </a:r>
          </a:p>
          <a:p>
            <a:pPr marL="0" indent="0" algn="just">
              <a:buNone/>
            </a:pPr>
            <a:r>
              <a:rPr lang="en-US" sz="4900" b="1" dirty="0" smtClean="0"/>
              <a:t>	</a:t>
            </a:r>
            <a:r>
              <a:rPr lang="en-US" sz="5200" b="1" dirty="0" smtClean="0"/>
              <a:t>Form		Description</a:t>
            </a:r>
            <a:r>
              <a:rPr lang="en-US" sz="5200" dirty="0" smtClean="0"/>
              <a:t>		</a:t>
            </a:r>
          </a:p>
          <a:p>
            <a:pPr marL="0" indent="0">
              <a:buNone/>
            </a:pPr>
            <a:r>
              <a:rPr lang="en-US" sz="5200" dirty="0" smtClean="0"/>
              <a:t>	1099-A</a:t>
            </a:r>
            <a:r>
              <a:rPr lang="en-US" sz="5200" dirty="0"/>
              <a:t>	Acquisition or Abandonment of Secured Property		</a:t>
            </a:r>
          </a:p>
          <a:p>
            <a:pPr marL="0" indent="0">
              <a:buNone/>
            </a:pPr>
            <a:r>
              <a:rPr lang="en-US" sz="5200" dirty="0" smtClean="0"/>
              <a:t>	1099-B</a:t>
            </a:r>
            <a:r>
              <a:rPr lang="en-US" sz="5200" dirty="0"/>
              <a:t>	Proceeds From Broker and Barter Exchange Transactions		</a:t>
            </a:r>
          </a:p>
          <a:p>
            <a:pPr marL="0" indent="0">
              <a:buNone/>
            </a:pPr>
            <a:r>
              <a:rPr lang="en-US" sz="5200" dirty="0" smtClean="0"/>
              <a:t>	1099-C</a:t>
            </a:r>
            <a:r>
              <a:rPr lang="en-US" sz="5200" dirty="0"/>
              <a:t>	Cancelation of Debt		</a:t>
            </a:r>
          </a:p>
          <a:p>
            <a:pPr marL="0" indent="0">
              <a:buNone/>
            </a:pPr>
            <a:r>
              <a:rPr lang="en-US" sz="5200" dirty="0" smtClean="0"/>
              <a:t>	1099-CAP</a:t>
            </a:r>
            <a:r>
              <a:rPr lang="en-US" sz="5200" dirty="0"/>
              <a:t>	Changes in Corporate Control and Capital Structure		</a:t>
            </a:r>
          </a:p>
          <a:p>
            <a:pPr marL="0" indent="0">
              <a:buNone/>
            </a:pPr>
            <a:r>
              <a:rPr lang="en-US" sz="5200" dirty="0" smtClean="0"/>
              <a:t>	1099-DIV</a:t>
            </a:r>
            <a:r>
              <a:rPr lang="en-US" sz="5200" dirty="0"/>
              <a:t>	Dividends and Distributions		</a:t>
            </a:r>
          </a:p>
          <a:p>
            <a:pPr marL="0" indent="0">
              <a:buNone/>
            </a:pPr>
            <a:r>
              <a:rPr lang="en-US" sz="5200" dirty="0" smtClean="0"/>
              <a:t>	1099-G</a:t>
            </a:r>
            <a:r>
              <a:rPr lang="en-US" sz="5200" dirty="0"/>
              <a:t>	Certain Government Payments		</a:t>
            </a:r>
          </a:p>
          <a:p>
            <a:pPr marL="0" indent="0">
              <a:buNone/>
            </a:pPr>
            <a:r>
              <a:rPr lang="en-US" sz="5200" dirty="0" smtClean="0"/>
              <a:t>	1099-H</a:t>
            </a:r>
            <a:r>
              <a:rPr lang="en-US" sz="5200" dirty="0"/>
              <a:t>	Health Coverage Tax Credit (HCTC) Advance Payments		</a:t>
            </a:r>
          </a:p>
          <a:p>
            <a:pPr marL="0" indent="0">
              <a:buNone/>
            </a:pPr>
            <a:r>
              <a:rPr lang="en-US" sz="5200" dirty="0" smtClean="0"/>
              <a:t>	1099-INT</a:t>
            </a:r>
            <a:r>
              <a:rPr lang="en-US" sz="5200" dirty="0"/>
              <a:t>	Interest Income		</a:t>
            </a:r>
          </a:p>
          <a:p>
            <a:pPr marL="0" indent="0">
              <a:buNone/>
            </a:pPr>
            <a:r>
              <a:rPr lang="en-US" sz="5200" dirty="0" smtClean="0"/>
              <a:t>	1099-K</a:t>
            </a:r>
            <a:r>
              <a:rPr lang="en-US" sz="5200" dirty="0"/>
              <a:t>	Merchant</a:t>
            </a:r>
            <a:r>
              <a:rPr lang="en-US" sz="4000" dirty="0"/>
              <a:t> </a:t>
            </a:r>
            <a:r>
              <a:rPr lang="en-US" sz="5200" dirty="0"/>
              <a:t>Card</a:t>
            </a:r>
            <a:r>
              <a:rPr lang="en-US" sz="4400" dirty="0"/>
              <a:t> </a:t>
            </a:r>
            <a:r>
              <a:rPr lang="en-US" sz="4800" dirty="0" smtClean="0"/>
              <a:t>&amp;</a:t>
            </a:r>
            <a:r>
              <a:rPr lang="en-US" sz="4400" dirty="0" smtClean="0"/>
              <a:t> </a:t>
            </a:r>
            <a:r>
              <a:rPr lang="en-US" sz="5200" dirty="0"/>
              <a:t>Third</a:t>
            </a:r>
            <a:r>
              <a:rPr lang="en-US" sz="4000" dirty="0"/>
              <a:t> </a:t>
            </a:r>
            <a:r>
              <a:rPr lang="en-US" sz="5200" dirty="0"/>
              <a:t>Party</a:t>
            </a:r>
            <a:r>
              <a:rPr lang="en-US" sz="4000" dirty="0"/>
              <a:t> </a:t>
            </a:r>
            <a:r>
              <a:rPr lang="en-US" sz="5200" dirty="0"/>
              <a:t>Network</a:t>
            </a:r>
            <a:r>
              <a:rPr lang="en-US" sz="4000" dirty="0"/>
              <a:t> </a:t>
            </a:r>
            <a:r>
              <a:rPr lang="en-US" sz="5200" dirty="0" smtClean="0"/>
              <a:t>Payments</a:t>
            </a:r>
            <a:r>
              <a:rPr lang="en-US" sz="4000" dirty="0" smtClean="0"/>
              <a:t> </a:t>
            </a:r>
            <a:r>
              <a:rPr lang="en-US" sz="4000" dirty="0"/>
              <a:t>(</a:t>
            </a:r>
            <a:r>
              <a:rPr lang="en-US" sz="5200" dirty="0"/>
              <a:t>PayPal</a:t>
            </a:r>
            <a:r>
              <a:rPr lang="en-US" sz="4000" dirty="0" smtClean="0"/>
              <a:t>)</a:t>
            </a:r>
            <a:r>
              <a:rPr lang="en-US" sz="5200" dirty="0" smtClean="0"/>
              <a:t> IRS threshold to issue- sales over </a:t>
            </a:r>
            <a:r>
              <a:rPr lang="en-US" sz="5200" dirty="0"/>
              <a:t>$</a:t>
            </a:r>
            <a:r>
              <a:rPr lang="en-US" sz="5200" dirty="0" smtClean="0"/>
              <a:t>20,000/year</a:t>
            </a:r>
          </a:p>
          <a:p>
            <a:pPr marL="0" indent="0">
              <a:buNone/>
            </a:pPr>
            <a:r>
              <a:rPr lang="en-US" sz="5200" dirty="0" smtClean="0"/>
              <a:t>	1099-LTC	Long-Term Care and Accelerated Death Benefits		</a:t>
            </a:r>
          </a:p>
          <a:p>
            <a:pPr marL="0" indent="0">
              <a:buNone/>
            </a:pPr>
            <a:r>
              <a:rPr lang="en-US" sz="5200" dirty="0" smtClean="0"/>
              <a:t>	1099-MISC</a:t>
            </a:r>
            <a:r>
              <a:rPr lang="en-US" sz="5200" dirty="0"/>
              <a:t>	Miscellaneous Income		</a:t>
            </a:r>
          </a:p>
          <a:p>
            <a:pPr marL="0" indent="0">
              <a:buNone/>
            </a:pPr>
            <a:r>
              <a:rPr lang="en-US" sz="5200" dirty="0" smtClean="0"/>
              <a:t>	1099-OID</a:t>
            </a:r>
            <a:r>
              <a:rPr lang="en-US" sz="5200" dirty="0"/>
              <a:t>	Original Issue Discount		</a:t>
            </a:r>
          </a:p>
          <a:p>
            <a:pPr marL="0" indent="0">
              <a:buNone/>
            </a:pPr>
            <a:r>
              <a:rPr lang="en-US" sz="5200" dirty="0" smtClean="0"/>
              <a:t>	1099-PATR</a:t>
            </a:r>
            <a:r>
              <a:rPr lang="en-US" sz="5200" dirty="0"/>
              <a:t>	Taxable Distributions Received From Cooperatives		</a:t>
            </a:r>
          </a:p>
          <a:p>
            <a:pPr marL="0" indent="0">
              <a:buNone/>
            </a:pPr>
            <a:r>
              <a:rPr lang="en-US" sz="5200" dirty="0" smtClean="0"/>
              <a:t>	1099-Q</a:t>
            </a:r>
            <a:r>
              <a:rPr lang="en-US" sz="5200" dirty="0"/>
              <a:t>	Payments From Qualified Education Programs (Under Sections 529 and 530</a:t>
            </a:r>
            <a:r>
              <a:rPr lang="en-US" sz="5200" dirty="0" smtClean="0"/>
              <a:t>)</a:t>
            </a:r>
            <a:endParaRPr lang="en-US" sz="5200" dirty="0"/>
          </a:p>
          <a:p>
            <a:pPr marL="0" indent="0">
              <a:buNone/>
            </a:pPr>
            <a:r>
              <a:rPr lang="en-US" sz="5200" dirty="0" smtClean="0"/>
              <a:t>	1099-R</a:t>
            </a:r>
            <a:r>
              <a:rPr lang="en-US" sz="5200" dirty="0"/>
              <a:t>	Distributions From Pensions, Annuities, Retirement or Profit-Sharing Plans, IRAs, Insurance </a:t>
            </a:r>
            <a:r>
              <a:rPr lang="en-US" sz="5200" dirty="0" smtClean="0"/>
              <a:t>Contracts</a:t>
            </a:r>
            <a:endParaRPr lang="en-US" sz="5200" dirty="0"/>
          </a:p>
          <a:p>
            <a:pPr marL="0" indent="0">
              <a:buNone/>
            </a:pPr>
            <a:r>
              <a:rPr lang="en-US" sz="5200" dirty="0" smtClean="0"/>
              <a:t>	1099-S</a:t>
            </a:r>
            <a:r>
              <a:rPr lang="en-US" sz="5200" dirty="0"/>
              <a:t>	Proceeds From Real Estate Transactions		</a:t>
            </a:r>
          </a:p>
          <a:p>
            <a:pPr marL="0" indent="0">
              <a:buNone/>
            </a:pPr>
            <a:r>
              <a:rPr lang="en-US" sz="5200" dirty="0" smtClean="0"/>
              <a:t>	1099-SA</a:t>
            </a:r>
            <a:r>
              <a:rPr lang="en-US" sz="5200" dirty="0"/>
              <a:t>	Distributions From an HSA, Archer MSA, or Medicare Advantage MSA		</a:t>
            </a:r>
          </a:p>
          <a:p>
            <a:pPr marL="0" indent="0">
              <a:buNone/>
            </a:pPr>
            <a:r>
              <a:rPr lang="en-US" sz="5200" dirty="0" smtClean="0"/>
              <a:t>	RRB-1099	Railroad Retirement Board Statement						SSA- 1099	Social Security Benefit Statement</a:t>
            </a:r>
            <a:r>
              <a:rPr lang="en-US" sz="4900" dirty="0" smtClean="0"/>
              <a:t>			                       </a:t>
            </a:r>
            <a:r>
              <a:rPr lang="en-US" sz="4800" u="sng" dirty="0" smtClean="0">
                <a:solidFill>
                  <a:schemeClr val="bg1">
                    <a:lumMod val="50000"/>
                  </a:schemeClr>
                </a:solidFill>
              </a:rPr>
              <a:t>JohnGoldhamer.com</a:t>
            </a:r>
            <a:endParaRPr lang="en-US" sz="4800" dirty="0">
              <a:solidFill>
                <a:schemeClr val="bg1">
                  <a:lumMod val="50000"/>
                </a:schemeClr>
              </a:solidFill>
            </a:endParaRPr>
          </a:p>
          <a:p>
            <a:pPr marL="0" indent="0">
              <a:buNone/>
            </a:pPr>
            <a:endParaRPr lang="en-US" sz="4900" dirty="0" smtClean="0"/>
          </a:p>
          <a:p>
            <a:pPr marL="0" indent="0">
              <a:buNone/>
            </a:pPr>
            <a:endParaRPr lang="en-US" dirty="0"/>
          </a:p>
        </p:txBody>
      </p:sp>
      <p:pic>
        <p:nvPicPr>
          <p:cNvPr id="1028" name="Picture 4" descr="C:\Users\John B. Goldhamer.JohnBGoldhamer\Documents\23 Individual Income Tax Workshops\2017 Individual Income Tax Workshop\Collage of Tax Returns\1099's\Collage of 1099's- Legal siz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84" b="53900"/>
          <a:stretch/>
        </p:blipFill>
        <p:spPr bwMode="auto">
          <a:xfrm>
            <a:off x="2133601" y="952500"/>
            <a:ext cx="4876800" cy="13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158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914400"/>
            <a:ext cx="8229600" cy="5848350"/>
          </a:xfrm>
        </p:spPr>
        <p:txBody>
          <a:bodyPr/>
          <a:lstStyle/>
          <a:p>
            <a:pPr marL="0" indent="0" algn="ctr">
              <a:buNone/>
            </a:pPr>
            <a:r>
              <a:rPr lang="en-US" sz="2500" b="1" dirty="0" smtClean="0"/>
              <a:t>CAVEAT: DRAFT – NOT FOR FILING</a:t>
            </a:r>
          </a:p>
          <a:p>
            <a:pPr marL="0" indent="0" algn="ctr">
              <a:buNone/>
            </a:pPr>
            <a:r>
              <a:rPr lang="en-US" sz="2000" dirty="0" smtClean="0"/>
              <a:t>Generally, the 115</a:t>
            </a:r>
            <a:r>
              <a:rPr lang="en-US" sz="2000" baseline="30000" dirty="0" smtClean="0"/>
              <a:t>th</a:t>
            </a:r>
            <a:r>
              <a:rPr lang="en-US" sz="2000" dirty="0" smtClean="0"/>
              <a:t> Congress has until December 15, 2018 to pass changes. The IRS released Draft copies of the 2018 Tax Forms in June 2018.</a:t>
            </a:r>
          </a:p>
          <a:p>
            <a:pPr marL="0" indent="0" algn="ctr">
              <a:buNone/>
            </a:pPr>
            <a:r>
              <a:rPr lang="en-US" sz="2000" dirty="0" smtClean="0"/>
              <a:t>The IRS accepts electronic </a:t>
            </a:r>
            <a:r>
              <a:rPr lang="en-US" sz="2000" dirty="0"/>
              <a:t>and paper tax returns </a:t>
            </a:r>
            <a:r>
              <a:rPr lang="en-US" sz="2000" dirty="0" smtClean="0"/>
              <a:t>starting January </a:t>
            </a:r>
            <a:r>
              <a:rPr lang="en-US" sz="2000" dirty="0"/>
              <a:t>29, </a:t>
            </a:r>
            <a:r>
              <a:rPr lang="en-US" sz="2000" dirty="0" smtClean="0"/>
              <a:t>2019.</a:t>
            </a:r>
          </a:p>
        </p:txBody>
      </p:sp>
      <p:sp>
        <p:nvSpPr>
          <p:cNvPr id="4" name="Slide Number Placeholder 3"/>
          <p:cNvSpPr>
            <a:spLocks noGrp="1"/>
          </p:cNvSpPr>
          <p:nvPr>
            <p:ph type="sldNum" sz="quarter" idx="12"/>
          </p:nvPr>
        </p:nvSpPr>
        <p:spPr/>
        <p:txBody>
          <a:bodyPr/>
          <a:lstStyle/>
          <a:p>
            <a:fld id="{DE70C7B1-09E1-4780-88D9-9F486AEC4F9F}" type="slidenum">
              <a:rPr lang="en-US" smtClean="0"/>
              <a:t>13</a:t>
            </a:fld>
            <a:endParaRPr lang="en-US" dirty="0" smtClean="0"/>
          </a:p>
          <a:p>
            <a:r>
              <a:rPr lang="en-US" u="sng" dirty="0" smtClean="0"/>
              <a:t>JohnGoldhamer.com</a:t>
            </a:r>
            <a:endParaRPr lang="en-US" dirty="0"/>
          </a:p>
        </p:txBody>
      </p:sp>
      <p:pic>
        <p:nvPicPr>
          <p:cNvPr id="6147" name="Picture 3" descr="C:\Users\John B. Goldhamer.JohnBGoldhamer\Documents\23 Individual Income Tax\2018 Individual Income Tax Workshop\2018 Forms\2018 Schedule A Itemized Deductions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2438399"/>
            <a:ext cx="3200400" cy="435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619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152400" y="838200"/>
            <a:ext cx="8839200" cy="5943600"/>
          </a:xfrm>
        </p:spPr>
        <p:txBody>
          <a:bodyPr>
            <a:normAutofit/>
          </a:bodyPr>
          <a:lstStyle/>
          <a:p>
            <a:pPr marL="0" indent="0" algn="ctr">
              <a:buNone/>
            </a:pPr>
            <a:r>
              <a:rPr lang="en-US" sz="2300" b="1" u="sng" dirty="0" smtClean="0">
                <a:solidFill>
                  <a:prstClr val="black"/>
                </a:solidFill>
              </a:rPr>
              <a:t>SIMPLIFIED FORM 1040, ONLY ONE 1040 - FRONT PAGE</a:t>
            </a:r>
            <a:endParaRPr lang="en-US" sz="2300" b="1" u="sng" dirty="0" smtClean="0"/>
          </a:p>
          <a:p>
            <a:pPr marL="0" indent="0" algn="ctr">
              <a:buNone/>
            </a:pPr>
            <a:r>
              <a:rPr lang="en-US" sz="2000" b="1" dirty="0" smtClean="0"/>
              <a:t>For 2018</a:t>
            </a:r>
            <a:r>
              <a:rPr lang="en-US" sz="2000" b="1" dirty="0"/>
              <a:t>, the </a:t>
            </a:r>
            <a:r>
              <a:rPr lang="en-US" sz="2000" b="1" u="sng" dirty="0"/>
              <a:t>Tax Cuts and Jobs </a:t>
            </a:r>
            <a:r>
              <a:rPr lang="en-US" sz="2000" b="1" u="sng" dirty="0" smtClean="0"/>
              <a:t>Act</a:t>
            </a:r>
            <a:r>
              <a:rPr lang="en-US" sz="2000" b="1" dirty="0" smtClean="0"/>
              <a:t> </a:t>
            </a:r>
            <a:r>
              <a:rPr lang="en-US" sz="2000" b="1" dirty="0"/>
              <a:t>(</a:t>
            </a:r>
            <a:r>
              <a:rPr lang="en-US" sz="2000" b="1" dirty="0" smtClean="0"/>
              <a:t>TCJA) created only one Federal Form 1040, referred to as the </a:t>
            </a:r>
            <a:r>
              <a:rPr lang="en-US" sz="2000" b="1" i="1" dirty="0" smtClean="0"/>
              <a:t>Simplified Form1040, which was renumbered and </a:t>
            </a:r>
            <a:r>
              <a:rPr lang="en-US" sz="2000" b="1" dirty="0" smtClean="0"/>
              <a:t>replaces:</a:t>
            </a:r>
          </a:p>
          <a:p>
            <a:pPr marL="0" indent="0" algn="ctr">
              <a:buNone/>
            </a:pPr>
            <a:r>
              <a:rPr lang="en-US" sz="2000" i="1" dirty="0" smtClean="0"/>
              <a:t>1040EZ (Easy), 1040 A (Short Form) and 1040 (Long Form)</a:t>
            </a:r>
          </a:p>
          <a:p>
            <a:pPr marL="0" indent="0" algn="ctr">
              <a:buNone/>
            </a:pPr>
            <a:r>
              <a:rPr lang="en-US" sz="1600" i="1" dirty="0" smtClean="0">
                <a:hlinkClick r:id="rId2"/>
              </a:rPr>
              <a:t>https://www.irs.gov/pub/irs-utl/tax_forms_and_publications_imf_bmf.pdf</a:t>
            </a:r>
            <a:endParaRPr lang="en-US" sz="1600" i="1" dirty="0" smtClean="0"/>
          </a:p>
          <a:p>
            <a:pPr marL="0" indent="0" algn="ctr">
              <a:buNone/>
            </a:pPr>
            <a:endParaRPr lang="en-US" sz="2000" i="1" dirty="0" smtClean="0"/>
          </a:p>
          <a:p>
            <a:pPr marL="0" indent="0" algn="ctr">
              <a:buNone/>
            </a:pPr>
            <a:endParaRPr lang="en-US" sz="2000" i="1" dirty="0" smtClean="0"/>
          </a:p>
        </p:txBody>
      </p:sp>
      <p:sp>
        <p:nvSpPr>
          <p:cNvPr id="4" name="Slide Number Placeholder 3"/>
          <p:cNvSpPr>
            <a:spLocks noGrp="1"/>
          </p:cNvSpPr>
          <p:nvPr>
            <p:ph type="sldNum" sz="quarter" idx="12"/>
          </p:nvPr>
        </p:nvSpPr>
        <p:spPr/>
        <p:txBody>
          <a:bodyPr/>
          <a:lstStyle/>
          <a:p>
            <a:fld id="{DE70C7B1-09E1-4780-88D9-9F486AEC4F9F}" type="slidenum">
              <a:rPr lang="en-US" smtClean="0"/>
              <a:t>14</a:t>
            </a:fld>
            <a:endParaRPr lang="en-US" dirty="0" smtClean="0"/>
          </a:p>
          <a:p>
            <a:r>
              <a:rPr lang="en-US" u="sng" dirty="0" smtClean="0"/>
              <a:t>JohnGoldhamer.com</a:t>
            </a:r>
            <a:endParaRPr lang="en-US" dirty="0"/>
          </a:p>
        </p:txBody>
      </p:sp>
      <p:pic>
        <p:nvPicPr>
          <p:cNvPr id="2050" name="Picture 2" descr="C:\Users\John B. Goldhamer.JohnBGoldhamer\Documents\23 Individual Income Tax\2018 Individual Income Tax Workshop\2018 Forms\Federal 1040 Return - Simplified- 2018_Page_1.jpg"/>
          <p:cNvPicPr>
            <a:picLocks noChangeAspect="1" noChangeArrowheads="1"/>
          </p:cNvPicPr>
          <p:nvPr/>
        </p:nvPicPr>
        <p:blipFill rotWithShape="1">
          <a:blip r:embed="rId3">
            <a:extLst>
              <a:ext uri="{28A0092B-C50C-407E-A947-70E740481C1C}">
                <a14:useLocalDpi xmlns:a14="http://schemas.microsoft.com/office/drawing/2010/main" val="0"/>
              </a:ext>
            </a:extLst>
          </a:blip>
          <a:srcRect l="1161" t="3512" r="1344" b="2598"/>
          <a:stretch/>
        </p:blipFill>
        <p:spPr bwMode="auto">
          <a:xfrm>
            <a:off x="1295400" y="2562226"/>
            <a:ext cx="6686549" cy="3990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285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a:t>2018 INDIVIDUAL INCOME TAX WORKSHOP</a:t>
            </a:r>
            <a:endParaRPr lang="en-US" sz="2700" dirty="0"/>
          </a:p>
        </p:txBody>
      </p:sp>
      <p:sp>
        <p:nvSpPr>
          <p:cNvPr id="3" name="Content Placeholder 2"/>
          <p:cNvSpPr>
            <a:spLocks noGrp="1"/>
          </p:cNvSpPr>
          <p:nvPr>
            <p:ph idx="1"/>
          </p:nvPr>
        </p:nvSpPr>
        <p:spPr>
          <a:xfrm>
            <a:off x="457200" y="838200"/>
            <a:ext cx="8229600" cy="5867400"/>
          </a:xfrm>
        </p:spPr>
        <p:txBody>
          <a:bodyPr/>
          <a:lstStyle/>
          <a:p>
            <a:pPr marL="0" indent="0" algn="ctr">
              <a:buNone/>
            </a:pPr>
            <a:r>
              <a:rPr lang="en-US" sz="2300" b="1" u="sng" dirty="0">
                <a:solidFill>
                  <a:prstClr val="black"/>
                </a:solidFill>
              </a:rPr>
              <a:t>SIMPLIFIED FORM 1040, ONLY ONE 1040 - </a:t>
            </a:r>
            <a:r>
              <a:rPr lang="en-US" sz="2300" b="1" u="sng" dirty="0" smtClean="0">
                <a:solidFill>
                  <a:prstClr val="black"/>
                </a:solidFill>
              </a:rPr>
              <a:t>BACK </a:t>
            </a:r>
            <a:r>
              <a:rPr lang="en-US" sz="2300" b="1" u="sng" dirty="0">
                <a:solidFill>
                  <a:prstClr val="black"/>
                </a:solidFill>
              </a:rPr>
              <a:t>PAGE</a:t>
            </a:r>
            <a:endParaRPr lang="en-US" sz="2300" b="1" u="sng" dirty="0"/>
          </a:p>
          <a:p>
            <a:pPr marL="0" indent="0" algn="ctr">
              <a:buNone/>
            </a:pPr>
            <a:r>
              <a:rPr lang="en-US" sz="2000" b="1" dirty="0"/>
              <a:t>For 2018, the </a:t>
            </a:r>
            <a:r>
              <a:rPr lang="en-US" sz="2000" b="1" u="sng" dirty="0"/>
              <a:t>Tax Cuts and Jobs Act</a:t>
            </a:r>
            <a:r>
              <a:rPr lang="en-US" sz="2000" b="1" dirty="0"/>
              <a:t> </a:t>
            </a:r>
            <a:r>
              <a:rPr lang="en-US" sz="2000" b="1" dirty="0" smtClean="0"/>
              <a:t>(</a:t>
            </a:r>
            <a:r>
              <a:rPr lang="en-US" sz="2000" b="1" dirty="0"/>
              <a:t>TCJA) created only one Federal </a:t>
            </a:r>
            <a:r>
              <a:rPr lang="en-US" sz="2000" b="1" dirty="0" smtClean="0"/>
              <a:t>Form</a:t>
            </a: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15</a:t>
            </a:fld>
            <a:endParaRPr lang="en-US" dirty="0" smtClean="0"/>
          </a:p>
          <a:p>
            <a:r>
              <a:rPr lang="en-US" u="sng" dirty="0" smtClean="0"/>
              <a:t>JohnGoldhamer.com</a:t>
            </a:r>
            <a:endParaRPr lang="en-US" dirty="0"/>
          </a:p>
        </p:txBody>
      </p:sp>
      <p:pic>
        <p:nvPicPr>
          <p:cNvPr id="3074" name="Picture 2" descr="C:\Users\John B. Goldhamer.JohnBGoldhamer\Documents\23 Individual Income Tax\2018 Individual Income Tax Workshop\2018 Forms\Federal 1040 Return - Simplified- 2018_Pag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19250"/>
            <a:ext cx="7507459" cy="49339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71675" y="3086100"/>
            <a:ext cx="2971800" cy="152400"/>
          </a:xfrm>
          <a:prstGeom prst="rect">
            <a:avLst/>
          </a:prstGeom>
          <a:solidFill>
            <a:schemeClr val="accent1">
              <a:alpha val="0"/>
            </a:scheme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962150" y="2905125"/>
            <a:ext cx="2971800" cy="152400"/>
          </a:xfrm>
          <a:prstGeom prst="rect">
            <a:avLst/>
          </a:prstGeom>
          <a:solidFill>
            <a:schemeClr val="accent1">
              <a:alpha val="0"/>
            </a:scheme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971674" y="3390900"/>
            <a:ext cx="3209925" cy="152400"/>
          </a:xfrm>
          <a:prstGeom prst="rect">
            <a:avLst/>
          </a:prstGeom>
          <a:solidFill>
            <a:schemeClr val="accent1">
              <a:alpha val="0"/>
            </a:scheme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09249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762000"/>
            <a:ext cx="8229600" cy="5943600"/>
          </a:xfrm>
        </p:spPr>
        <p:txBody>
          <a:bodyPr>
            <a:normAutofit/>
          </a:bodyPr>
          <a:lstStyle/>
          <a:p>
            <a:pPr marL="0" indent="0" algn="ctr">
              <a:buNone/>
            </a:pPr>
            <a:r>
              <a:rPr lang="en-US" sz="2300" b="1" u="sng" dirty="0"/>
              <a:t>SCHEDULE B, INTEREST AND ORDINARY DIVIDENDS</a:t>
            </a:r>
            <a:endParaRPr lang="en-US" sz="2300" i="1" dirty="0"/>
          </a:p>
          <a:p>
            <a:pPr marL="0" indent="0" algn="ctr">
              <a:buNone/>
            </a:pPr>
            <a:endParaRPr lang="en-US" sz="2500" i="1" dirty="0" smtClean="0"/>
          </a:p>
          <a:p>
            <a:pPr marL="0" indent="0" algn="ctr">
              <a:buNone/>
            </a:pPr>
            <a:endParaRPr lang="en-US" sz="2500" i="1" dirty="0"/>
          </a:p>
          <a:p>
            <a:pPr marL="0" indent="0">
              <a:buNone/>
            </a:pPr>
            <a:endParaRPr lang="en-US" sz="27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16</a:t>
            </a:fld>
            <a:endParaRPr lang="en-US" dirty="0" smtClean="0"/>
          </a:p>
          <a:p>
            <a:r>
              <a:rPr lang="en-US" u="sng" dirty="0" smtClean="0"/>
              <a:t>JohnGoldhamer.com</a:t>
            </a:r>
            <a:endParaRPr lang="en-US" dirty="0"/>
          </a:p>
        </p:txBody>
      </p:sp>
      <p:pic>
        <p:nvPicPr>
          <p:cNvPr id="1026" name="Picture 2" descr="C:\Users\John B. Goldhamer.JohnBGoldhamer\Documents\23 Individual Income Tax\2018 Individual Income Tax Workshop\2018 Forms\2018 Schedule B, Interest and Ordinary Dividen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1243495"/>
            <a:ext cx="4267200" cy="5453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444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152400" y="762000"/>
            <a:ext cx="8830912" cy="6019800"/>
          </a:xfrm>
        </p:spPr>
        <p:txBody>
          <a:bodyPr>
            <a:normAutofit/>
          </a:bodyPr>
          <a:lstStyle/>
          <a:p>
            <a:pPr marL="0" indent="0" algn="ctr">
              <a:buNone/>
            </a:pPr>
            <a:r>
              <a:rPr lang="en-US" sz="2300" b="1" u="sng" dirty="0"/>
              <a:t>SCHEDULE D, CAPITAL GAINS AND </a:t>
            </a:r>
            <a:r>
              <a:rPr lang="en-US" sz="2300" b="1" u="sng" dirty="0" smtClean="0"/>
              <a:t>LOSSES</a:t>
            </a:r>
          </a:p>
          <a:p>
            <a:pPr marL="0" indent="0" algn="ctr">
              <a:buNone/>
            </a:pPr>
            <a:endParaRPr lang="en-US" sz="2500" b="1" u="sng" dirty="0"/>
          </a:p>
          <a:p>
            <a:pPr marL="0" indent="0" algn="ctr">
              <a:buNone/>
            </a:pPr>
            <a:endParaRPr lang="en-US" sz="2500" i="1" dirty="0" smtClean="0"/>
          </a:p>
          <a:p>
            <a:pPr marL="0" indent="0" algn="ctr">
              <a:buNone/>
            </a:pPr>
            <a:endParaRPr lang="en-US" sz="2500" i="1" dirty="0"/>
          </a:p>
          <a:p>
            <a:pPr marL="0" indent="0">
              <a:buNone/>
            </a:pPr>
            <a:endParaRPr lang="en-US" sz="27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17</a:t>
            </a:fld>
            <a:endParaRPr lang="en-US" dirty="0" smtClean="0"/>
          </a:p>
          <a:p>
            <a:r>
              <a:rPr lang="en-US" u="sng" dirty="0" smtClean="0"/>
              <a:t>JohnGoldhamer.com</a:t>
            </a:r>
            <a:endParaRPr lang="en-US" dirty="0"/>
          </a:p>
        </p:txBody>
      </p:sp>
      <p:pic>
        <p:nvPicPr>
          <p:cNvPr id="2050" name="Picture 2" descr="C:\Users\John B. Goldhamer.JohnBGoldhamer\Documents\23 Individual Income Tax\2018 Individual Income Tax Workshop\2018 Forms\2018 Schedule D, Capital Gains and Losses_Pag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95400"/>
            <a:ext cx="4038600" cy="539994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ohn B. Goldhamer.JohnBGoldhamer\Documents\23 Individual Income Tax\2018 Individual Income Tax Workshop\2018 Forms\2018 Schedule D, Capital Gains and Losses_Page_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042"/>
          <a:stretch/>
        </p:blipFill>
        <p:spPr bwMode="auto">
          <a:xfrm>
            <a:off x="4495800" y="1295400"/>
            <a:ext cx="4487512"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3153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152400" y="762000"/>
            <a:ext cx="8830912" cy="6019800"/>
          </a:xfrm>
        </p:spPr>
        <p:txBody>
          <a:bodyPr>
            <a:normAutofit lnSpcReduction="10000"/>
          </a:bodyPr>
          <a:lstStyle/>
          <a:p>
            <a:pPr marL="0" indent="0" algn="ctr">
              <a:buNone/>
            </a:pPr>
            <a:r>
              <a:rPr lang="en-US" sz="2300" b="1" u="sng" dirty="0"/>
              <a:t>SCHEDULE D, CAPITAL GAINS AND </a:t>
            </a:r>
            <a:r>
              <a:rPr lang="en-US" sz="2300" b="1" u="sng" dirty="0" smtClean="0"/>
              <a:t>LOSSES</a:t>
            </a:r>
            <a:endParaRPr lang="en-US" sz="2300" dirty="0"/>
          </a:p>
          <a:p>
            <a:pPr marL="0" indent="0">
              <a:buNone/>
            </a:pPr>
            <a:r>
              <a:rPr lang="en-US" sz="2300" i="1" dirty="0" smtClean="0"/>
              <a:t>Originally, </a:t>
            </a:r>
            <a:r>
              <a:rPr lang="en-US" sz="2300" dirty="0" smtClean="0"/>
              <a:t>the </a:t>
            </a:r>
            <a:r>
              <a:rPr lang="en-US" sz="2300" u="sng" dirty="0"/>
              <a:t>Tax Cuts and Jobs Act</a:t>
            </a:r>
            <a:r>
              <a:rPr lang="en-US" sz="2300" dirty="0"/>
              <a:t> (TCJA) </a:t>
            </a:r>
            <a:r>
              <a:rPr lang="en-US" sz="2300" dirty="0" smtClean="0"/>
              <a:t>required taxpayers </a:t>
            </a:r>
            <a:r>
              <a:rPr lang="en-US" sz="2300" dirty="0"/>
              <a:t>to </a:t>
            </a:r>
            <a:r>
              <a:rPr lang="en-US" sz="2300" dirty="0" smtClean="0"/>
              <a:t>determine </a:t>
            </a:r>
            <a:r>
              <a:rPr lang="en-US" sz="2300" dirty="0"/>
              <a:t>the cost basis of any security </a:t>
            </a:r>
            <a:r>
              <a:rPr lang="en-US" sz="2300" dirty="0" smtClean="0"/>
              <a:t>sold on </a:t>
            </a:r>
            <a:r>
              <a:rPr lang="en-US" sz="2300" dirty="0"/>
              <a:t>a </a:t>
            </a:r>
            <a:r>
              <a:rPr lang="en-US" sz="2300" dirty="0" smtClean="0"/>
              <a:t>First-in, First-out basis</a:t>
            </a:r>
            <a:r>
              <a:rPr lang="en-US" sz="2300" dirty="0"/>
              <a:t>, </a:t>
            </a:r>
            <a:r>
              <a:rPr lang="en-US" sz="2300" dirty="0" smtClean="0"/>
              <a:t>also known as the </a:t>
            </a:r>
            <a:r>
              <a:rPr lang="en-US" sz="2300" dirty="0"/>
              <a:t>FIFO rule, </a:t>
            </a:r>
            <a:r>
              <a:rPr lang="en-US" sz="2300" i="1" dirty="0" smtClean="0"/>
              <a:t>but it was removed </a:t>
            </a:r>
            <a:r>
              <a:rPr lang="en-US" sz="2300" dirty="0" smtClean="0"/>
              <a:t>so that </a:t>
            </a:r>
            <a:r>
              <a:rPr lang="en-US" sz="2300" dirty="0"/>
              <a:t>Investors can </a:t>
            </a:r>
            <a:r>
              <a:rPr lang="en-US" sz="2300" dirty="0" smtClean="0"/>
              <a:t>now determine which investments to sell.</a:t>
            </a:r>
          </a:p>
          <a:p>
            <a:pPr marL="0" indent="0">
              <a:buNone/>
            </a:pPr>
            <a:endParaRPr lang="en-US" sz="1200" dirty="0" smtClean="0"/>
          </a:p>
          <a:p>
            <a:pPr marL="0" indent="0">
              <a:buNone/>
            </a:pPr>
            <a:r>
              <a:rPr lang="en-US" sz="2300" dirty="0" smtClean="0"/>
              <a:t>Taxpayers can </a:t>
            </a:r>
            <a:r>
              <a:rPr lang="en-US" sz="2300" dirty="0"/>
              <a:t>deduct up to $</a:t>
            </a:r>
            <a:r>
              <a:rPr lang="en-US" sz="2300" u="sng" dirty="0"/>
              <a:t>3,000</a:t>
            </a:r>
            <a:r>
              <a:rPr lang="en-US" sz="2300" dirty="0"/>
              <a:t> in </a:t>
            </a:r>
            <a:r>
              <a:rPr lang="en-US" sz="2300" i="1" dirty="0"/>
              <a:t>“</a:t>
            </a:r>
            <a:r>
              <a:rPr lang="en-US" sz="2300" i="1" u="sng" dirty="0"/>
              <a:t>Capital Losses each year</a:t>
            </a:r>
            <a:r>
              <a:rPr lang="en-US" sz="2300" i="1" dirty="0"/>
              <a:t>,”</a:t>
            </a:r>
            <a:r>
              <a:rPr lang="en-US" sz="2300" dirty="0"/>
              <a:t> but if there are more losses, they can be carried forward” to the next year.</a:t>
            </a:r>
          </a:p>
          <a:p>
            <a:pPr marL="0" indent="0" algn="just">
              <a:buNone/>
            </a:pPr>
            <a:endParaRPr lang="en-US" sz="2300" u="sng" dirty="0" smtClean="0"/>
          </a:p>
          <a:p>
            <a:pPr marL="0" indent="0" algn="just">
              <a:buNone/>
            </a:pPr>
            <a:r>
              <a:rPr lang="en-US" sz="2300" u="sng" dirty="0" smtClean="0"/>
              <a:t>Suggestions</a:t>
            </a:r>
            <a:r>
              <a:rPr lang="en-US" sz="2300" dirty="0"/>
              <a:t>:</a:t>
            </a:r>
          </a:p>
          <a:p>
            <a:pPr algn="just"/>
            <a:r>
              <a:rPr lang="en-US" sz="2300" dirty="0" smtClean="0"/>
              <a:t>If </a:t>
            </a:r>
            <a:r>
              <a:rPr lang="en-US" sz="2300" dirty="0"/>
              <a:t>you already have </a:t>
            </a:r>
            <a:r>
              <a:rPr lang="en-US" sz="2300" i="1" dirty="0"/>
              <a:t>“Taxable Capital Gains”</a:t>
            </a:r>
            <a:r>
              <a:rPr lang="en-US" sz="2300" dirty="0"/>
              <a:t> from selling stock or investment real estate, see if you have some unrealized               </a:t>
            </a:r>
            <a:r>
              <a:rPr lang="en-US" sz="2300" i="1" dirty="0"/>
              <a:t>“Capital losses”</a:t>
            </a:r>
            <a:r>
              <a:rPr lang="en-US" sz="2300" dirty="0"/>
              <a:t> in other assets that you </a:t>
            </a:r>
            <a:r>
              <a:rPr lang="en-US" sz="2300" i="1" u="sng" dirty="0"/>
              <a:t>can sell before year-end</a:t>
            </a:r>
            <a:r>
              <a:rPr lang="en-US" sz="2300" dirty="0"/>
              <a:t> to </a:t>
            </a:r>
            <a:r>
              <a:rPr lang="en-US" sz="2300" u="sng" dirty="0"/>
              <a:t>offset those gains</a:t>
            </a:r>
            <a:r>
              <a:rPr lang="en-US" sz="2300" dirty="0"/>
              <a:t> and </a:t>
            </a:r>
            <a:r>
              <a:rPr lang="en-US" sz="2300" u="sng" dirty="0"/>
              <a:t>reduce your tax liability</a:t>
            </a:r>
            <a:r>
              <a:rPr lang="en-US" sz="2300" dirty="0"/>
              <a:t>.</a:t>
            </a:r>
          </a:p>
          <a:p>
            <a:pPr marL="0" indent="0" algn="just">
              <a:buNone/>
            </a:pPr>
            <a:endParaRPr lang="en-US" sz="1200" dirty="0"/>
          </a:p>
          <a:p>
            <a:pPr algn="just"/>
            <a:r>
              <a:rPr lang="en-US" sz="2300" dirty="0" smtClean="0"/>
              <a:t>If </a:t>
            </a:r>
            <a:r>
              <a:rPr lang="en-US" sz="2300" dirty="0"/>
              <a:t>you’re thinking of selling stock, consider postponing the gain until after January to avoid the tax in the current year</a:t>
            </a:r>
            <a:r>
              <a:rPr lang="en-US" sz="2300" dirty="0" smtClean="0"/>
              <a:t>.</a:t>
            </a:r>
            <a:endParaRPr lang="en-US" sz="2300" i="1" dirty="0"/>
          </a:p>
          <a:p>
            <a:pPr marL="0" indent="0">
              <a:buNone/>
            </a:pPr>
            <a:endParaRPr lang="en-US" sz="27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18</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2472117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76200" y="685800"/>
            <a:ext cx="8991600" cy="6172200"/>
          </a:xfrm>
        </p:spPr>
        <p:txBody>
          <a:bodyPr>
            <a:noAutofit/>
          </a:bodyPr>
          <a:lstStyle/>
          <a:p>
            <a:pPr marL="0" indent="0" algn="ctr">
              <a:buNone/>
            </a:pPr>
            <a:r>
              <a:rPr lang="en-US" sz="1600" b="1" u="sng" dirty="0"/>
              <a:t>SCHEDULE D, CAPITAL GAINS AND </a:t>
            </a:r>
            <a:r>
              <a:rPr lang="en-US" sz="1600" b="1" u="sng" dirty="0" smtClean="0"/>
              <a:t>LOSSES</a:t>
            </a:r>
            <a:endParaRPr lang="en-US" sz="1600" dirty="0"/>
          </a:p>
          <a:p>
            <a:pPr marL="0" indent="0" algn="ctr">
              <a:buNone/>
            </a:pPr>
            <a:r>
              <a:rPr lang="en-US" sz="1600" dirty="0"/>
              <a:t> </a:t>
            </a:r>
            <a:r>
              <a:rPr lang="en-US" sz="1600" b="1" dirty="0" smtClean="0"/>
              <a:t>SELLING YOUR HOME AT A GAIN (PROFIT)</a:t>
            </a:r>
          </a:p>
          <a:p>
            <a:pPr marL="0" indent="0" algn="ctr">
              <a:buNone/>
            </a:pPr>
            <a:r>
              <a:rPr lang="en-US" sz="1600" b="1" dirty="0" smtClean="0"/>
              <a:t>Proceeds (Sale) </a:t>
            </a:r>
            <a:r>
              <a:rPr lang="en-US" sz="1600" b="1" i="1" dirty="0" smtClean="0"/>
              <a:t>less</a:t>
            </a:r>
            <a:r>
              <a:rPr lang="en-US" sz="1600" b="1" dirty="0" smtClean="0"/>
              <a:t> Basis (Costs) = Gain (Profit)</a:t>
            </a:r>
          </a:p>
          <a:p>
            <a:pPr marL="0" indent="0">
              <a:buNone/>
            </a:pPr>
            <a:r>
              <a:rPr lang="en-US" sz="1600" dirty="0" smtClean="0"/>
              <a:t>For 2018, and few previous years, generally</a:t>
            </a:r>
            <a:r>
              <a:rPr lang="en-US" sz="1600" dirty="0"/>
              <a:t>, if you sell your home at a </a:t>
            </a:r>
            <a:r>
              <a:rPr lang="en-US" sz="1600" dirty="0" smtClean="0"/>
              <a:t>gain (profit), some of the gain </a:t>
            </a:r>
            <a:r>
              <a:rPr lang="en-US" sz="1600" dirty="0"/>
              <a:t>could be </a:t>
            </a:r>
            <a:r>
              <a:rPr lang="en-US" sz="1600" dirty="0" smtClean="0"/>
              <a:t>taxable, but in </a:t>
            </a:r>
            <a:r>
              <a:rPr lang="en-US" sz="1600" dirty="0"/>
              <a:t>most cases, if the home you sold counts as your </a:t>
            </a:r>
            <a:r>
              <a:rPr lang="en-US" sz="1600" u="sng" dirty="0" smtClean="0"/>
              <a:t>main </a:t>
            </a:r>
            <a:r>
              <a:rPr lang="en-US" sz="1600" u="sng" dirty="0"/>
              <a:t>home</a:t>
            </a:r>
            <a:r>
              <a:rPr lang="en-US" sz="1600" dirty="0"/>
              <a:t>, </a:t>
            </a:r>
            <a:r>
              <a:rPr lang="en-US" sz="1600" dirty="0" smtClean="0"/>
              <a:t>there are exemptions:</a:t>
            </a:r>
          </a:p>
          <a:p>
            <a:pPr marL="0" indent="0" algn="ctr">
              <a:buNone/>
            </a:pPr>
            <a:r>
              <a:rPr lang="en-US" sz="1600" u="sng" dirty="0" smtClean="0"/>
              <a:t>Exemptions</a:t>
            </a:r>
          </a:p>
          <a:p>
            <a:pPr marL="1714500" lvl="4" indent="0">
              <a:buNone/>
            </a:pPr>
            <a:r>
              <a:rPr lang="en-US" sz="1600" dirty="0" smtClean="0"/>
              <a:t>Single – The first </a:t>
            </a:r>
            <a:r>
              <a:rPr lang="en-US" sz="1600" dirty="0"/>
              <a:t>$250,000 of </a:t>
            </a:r>
            <a:r>
              <a:rPr lang="en-US" sz="1600" dirty="0" smtClean="0"/>
              <a:t>Gain is Exempt</a:t>
            </a:r>
          </a:p>
          <a:p>
            <a:pPr marL="1714500" lvl="4" indent="0">
              <a:buNone/>
            </a:pPr>
            <a:r>
              <a:rPr lang="en-US" sz="1600" dirty="0" smtClean="0"/>
              <a:t>Married </a:t>
            </a:r>
            <a:r>
              <a:rPr lang="en-US" sz="1600" dirty="0"/>
              <a:t>and </a:t>
            </a:r>
            <a:r>
              <a:rPr lang="en-US" sz="1600" dirty="0" smtClean="0"/>
              <a:t>Filing Jointly </a:t>
            </a:r>
            <a:r>
              <a:rPr lang="en-US" sz="1600" dirty="0"/>
              <a:t>– </a:t>
            </a:r>
            <a:r>
              <a:rPr lang="en-US" sz="1600" dirty="0" smtClean="0"/>
              <a:t>The first $500,000 of Gain is Exempt</a:t>
            </a:r>
          </a:p>
          <a:p>
            <a:pPr marL="0" indent="0" algn="ctr">
              <a:buNone/>
            </a:pPr>
            <a:r>
              <a:rPr lang="en-US" sz="1600" i="1" dirty="0" smtClean="0"/>
              <a:t>The former rule for reinvesting in another home has been removed.</a:t>
            </a:r>
          </a:p>
          <a:p>
            <a:pPr marL="0" indent="0">
              <a:buNone/>
            </a:pPr>
            <a:r>
              <a:rPr lang="en-US" sz="1600" dirty="0" smtClean="0"/>
              <a:t>You should receive </a:t>
            </a:r>
            <a:r>
              <a:rPr lang="en-US" sz="1600" u="sng" dirty="0" smtClean="0"/>
              <a:t>Federal </a:t>
            </a:r>
            <a:r>
              <a:rPr lang="en-US" sz="1600" u="sng" dirty="0"/>
              <a:t>Form 1099-S</a:t>
            </a:r>
            <a:r>
              <a:rPr lang="en-US" sz="1600" dirty="0"/>
              <a:t>, </a:t>
            </a:r>
            <a:r>
              <a:rPr lang="en-US" sz="1600" dirty="0" smtClean="0"/>
              <a:t>titled</a:t>
            </a:r>
            <a:r>
              <a:rPr lang="en-US" sz="1600" dirty="0"/>
              <a:t>, </a:t>
            </a:r>
            <a:r>
              <a:rPr lang="en-US" sz="1600" u="sng" dirty="0"/>
              <a:t>Proceeds From Real Estate </a:t>
            </a:r>
            <a:r>
              <a:rPr lang="en-US" sz="1600" u="sng" dirty="0" smtClean="0"/>
              <a:t>Transactions</a:t>
            </a:r>
            <a:r>
              <a:rPr lang="en-US" sz="1600" dirty="0" smtClean="0"/>
              <a:t>, which is </a:t>
            </a:r>
            <a:r>
              <a:rPr lang="en-US" sz="1600" dirty="0"/>
              <a:t>issued by the person responsible for closing the real estate </a:t>
            </a:r>
            <a:r>
              <a:rPr lang="en-US" sz="1600" dirty="0" smtClean="0"/>
              <a:t>transaction.</a:t>
            </a:r>
          </a:p>
          <a:p>
            <a:pPr marL="0" indent="0" algn="ctr">
              <a:buNone/>
            </a:pPr>
            <a:r>
              <a:rPr lang="en-US" sz="1600" u="sng" dirty="0" smtClean="0"/>
              <a:t>Basis Adjustments - Details </a:t>
            </a:r>
            <a:r>
              <a:rPr lang="en-US" sz="1600" u="sng" dirty="0"/>
              <a:t>and </a:t>
            </a:r>
            <a:r>
              <a:rPr lang="en-US" sz="1600" u="sng" dirty="0" smtClean="0"/>
              <a:t>Exceptions</a:t>
            </a:r>
          </a:p>
          <a:p>
            <a:pPr marL="0" indent="0">
              <a:buNone/>
            </a:pPr>
            <a:r>
              <a:rPr lang="en-US" sz="1600" u="sng" dirty="0" smtClean="0"/>
              <a:t>Basis</a:t>
            </a:r>
            <a:r>
              <a:rPr lang="en-US" sz="1600" dirty="0"/>
              <a:t> are the costs associated </a:t>
            </a:r>
            <a:r>
              <a:rPr lang="en-US" sz="1600" dirty="0" smtClean="0"/>
              <a:t>with </a:t>
            </a:r>
            <a:r>
              <a:rPr lang="en-US" sz="1600" i="1" dirty="0" smtClean="0"/>
              <a:t>Purchasing and making Improvements to the property</a:t>
            </a:r>
            <a:r>
              <a:rPr lang="en-US" sz="1600" dirty="0" smtClean="0"/>
              <a:t>.   Costs for  </a:t>
            </a:r>
            <a:r>
              <a:rPr lang="en-US" sz="1600" u="sng" dirty="0"/>
              <a:t>repairs or maintenance</a:t>
            </a:r>
            <a:r>
              <a:rPr lang="en-US" sz="1600" dirty="0"/>
              <a:t> that are </a:t>
            </a:r>
            <a:r>
              <a:rPr lang="en-US" sz="1600" u="sng" dirty="0"/>
              <a:t>necessary to keeping </a:t>
            </a:r>
            <a:r>
              <a:rPr lang="en-US" sz="1600" u="sng" dirty="0" smtClean="0"/>
              <a:t>the home </a:t>
            </a:r>
            <a:r>
              <a:rPr lang="en-US" sz="1600" u="sng" dirty="0"/>
              <a:t>in good </a:t>
            </a:r>
            <a:r>
              <a:rPr lang="en-US" sz="1600" u="sng" dirty="0" smtClean="0"/>
              <a:t>condition</a:t>
            </a:r>
            <a:r>
              <a:rPr lang="en-US" sz="1600" dirty="0" smtClean="0"/>
              <a:t>, but </a:t>
            </a:r>
            <a:r>
              <a:rPr lang="en-US" sz="1600" u="sng" dirty="0" smtClean="0"/>
              <a:t>do not </a:t>
            </a:r>
            <a:r>
              <a:rPr lang="en-US" sz="1600" u="sng" dirty="0"/>
              <a:t>add to its value</a:t>
            </a:r>
            <a:r>
              <a:rPr lang="en-US" sz="1600" dirty="0"/>
              <a:t> or </a:t>
            </a:r>
            <a:r>
              <a:rPr lang="en-US" sz="1600" u="sng" dirty="0"/>
              <a:t>prolong its </a:t>
            </a:r>
            <a:r>
              <a:rPr lang="en-US" sz="1600" u="sng" dirty="0" smtClean="0"/>
              <a:t>life</a:t>
            </a:r>
            <a:r>
              <a:rPr lang="en-US" sz="1600" dirty="0" smtClean="0"/>
              <a:t> </a:t>
            </a:r>
            <a:r>
              <a:rPr lang="en-US" sz="1600" u="sng" dirty="0" smtClean="0"/>
              <a:t>are</a:t>
            </a:r>
            <a:r>
              <a:rPr lang="en-US" sz="1600" dirty="0" smtClean="0"/>
              <a:t> </a:t>
            </a:r>
            <a:r>
              <a:rPr lang="en-US" sz="1600" u="sng" dirty="0" smtClean="0"/>
              <a:t>not</a:t>
            </a:r>
            <a:r>
              <a:rPr lang="en-US" sz="1600" dirty="0" smtClean="0"/>
              <a:t> </a:t>
            </a:r>
            <a:r>
              <a:rPr lang="en-US" sz="1600" u="sng" dirty="0" smtClean="0"/>
              <a:t>included</a:t>
            </a:r>
            <a:r>
              <a:rPr lang="en-US" sz="1600" dirty="0" smtClean="0"/>
              <a:t>.  For </a:t>
            </a:r>
            <a:r>
              <a:rPr lang="en-US" sz="1600" dirty="0"/>
              <a:t>more information on </a:t>
            </a:r>
            <a:r>
              <a:rPr lang="en-US" sz="1600" dirty="0" smtClean="0"/>
              <a:t>basis</a:t>
            </a:r>
            <a:r>
              <a:rPr lang="en-US" sz="1600" dirty="0"/>
              <a:t>, see Pub. 551, Basis of Assets. </a:t>
            </a:r>
            <a:endParaRPr lang="en-US" sz="1600" dirty="0" smtClean="0"/>
          </a:p>
          <a:p>
            <a:pPr marL="0" indent="0" algn="ctr">
              <a:buNone/>
            </a:pPr>
            <a:r>
              <a:rPr lang="en-US" sz="1600" u="sng" dirty="0" smtClean="0"/>
              <a:t>IRS </a:t>
            </a:r>
            <a:r>
              <a:rPr lang="en-US" sz="1600" u="sng" dirty="0"/>
              <a:t>Publication 523, “Selling Your Home</a:t>
            </a:r>
            <a:r>
              <a:rPr lang="en-US" sz="1600" dirty="0" smtClean="0"/>
              <a:t>”</a:t>
            </a:r>
          </a:p>
          <a:p>
            <a:pPr marL="0" indent="0" algn="ctr">
              <a:buNone/>
            </a:pPr>
            <a:r>
              <a:rPr lang="en-US" sz="1600" u="sng" dirty="0">
                <a:hlinkClick r:id="rId2"/>
              </a:rPr>
              <a:t>https://www.irs.gov/pub/irs-pdf/p523.pdf</a:t>
            </a:r>
            <a:endParaRPr lang="en-US" sz="1600" dirty="0"/>
          </a:p>
          <a:p>
            <a:pPr marL="0" indent="0">
              <a:buNone/>
            </a:pPr>
            <a:r>
              <a:rPr lang="en-US" sz="1600" dirty="0" smtClean="0"/>
              <a:t>IRS </a:t>
            </a:r>
            <a:r>
              <a:rPr lang="en-US" sz="1600" dirty="0"/>
              <a:t>Publication 523, </a:t>
            </a:r>
            <a:r>
              <a:rPr lang="en-US" sz="1600" dirty="0" smtClean="0"/>
              <a:t>titled </a:t>
            </a:r>
            <a:r>
              <a:rPr lang="en-US" sz="1600" dirty="0"/>
              <a:t>“</a:t>
            </a:r>
            <a:r>
              <a:rPr lang="en-US" sz="1600" u="sng" dirty="0"/>
              <a:t>Selling Your Home</a:t>
            </a:r>
            <a:r>
              <a:rPr lang="en-US" sz="1600" dirty="0"/>
              <a:t>” is a 22 page document filled with answers  that explains the tax rules that apply when you sell (or otherwise give up ownership of) a home. It also shows you how to do the calculations you'll need to do</a:t>
            </a:r>
            <a:r>
              <a:rPr lang="en-US" sz="1600" dirty="0" smtClean="0"/>
              <a:t>.</a:t>
            </a:r>
          </a:p>
          <a:p>
            <a:pPr marL="0" indent="0" algn="ctr">
              <a:buNone/>
            </a:pPr>
            <a:r>
              <a:rPr lang="en-US" sz="1600" dirty="0" smtClean="0">
                <a:hlinkClick r:id="rId3"/>
              </a:rPr>
              <a:t>JohnGoldhamer.com</a:t>
            </a:r>
            <a:r>
              <a:rPr lang="en-US" sz="1600" dirty="0" smtClean="0"/>
              <a:t>, </a:t>
            </a:r>
            <a:r>
              <a:rPr lang="en-US" sz="1600" u="sng" dirty="0"/>
              <a:t>Individual Income Tax</a:t>
            </a:r>
            <a:r>
              <a:rPr lang="en-US" sz="1600" dirty="0"/>
              <a:t> page has a positon </a:t>
            </a:r>
            <a:r>
              <a:rPr lang="en-US" sz="1600" dirty="0" smtClean="0"/>
              <a:t>paper,:</a:t>
            </a:r>
          </a:p>
          <a:p>
            <a:pPr marL="0" indent="0" algn="ctr">
              <a:buNone/>
            </a:pPr>
            <a:r>
              <a:rPr lang="en-US" sz="1600" i="1" dirty="0" smtClean="0"/>
              <a:t>Selling </a:t>
            </a:r>
            <a:r>
              <a:rPr lang="en-US" sz="1600" i="1" dirty="0"/>
              <a:t>a Home Requirements, Exemptions, and </a:t>
            </a:r>
            <a:r>
              <a:rPr lang="en-US" sz="1600" i="1" dirty="0" smtClean="0"/>
              <a:t>Tax</a:t>
            </a:r>
            <a:endParaRPr lang="en-US" sz="1600" dirty="0" smtClean="0"/>
          </a:p>
        </p:txBody>
      </p:sp>
      <p:sp>
        <p:nvSpPr>
          <p:cNvPr id="4" name="Slide Number Placeholder 3"/>
          <p:cNvSpPr>
            <a:spLocks noGrp="1"/>
          </p:cNvSpPr>
          <p:nvPr>
            <p:ph type="sldNum" sz="quarter" idx="12"/>
          </p:nvPr>
        </p:nvSpPr>
        <p:spPr/>
        <p:txBody>
          <a:bodyPr/>
          <a:lstStyle/>
          <a:p>
            <a:fld id="{DE70C7B1-09E1-4780-88D9-9F486AEC4F9F}" type="slidenum">
              <a:rPr lang="en-US" smtClean="0"/>
              <a:t>19</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1235331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334962"/>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0" y="762000"/>
            <a:ext cx="9144000" cy="6096000"/>
          </a:xfrm>
        </p:spPr>
        <p:txBody>
          <a:bodyPr anchor="t" anchorCtr="0">
            <a:noAutofit/>
          </a:bodyPr>
          <a:lstStyle/>
          <a:p>
            <a:pPr marL="0" indent="0" algn="ctr">
              <a:buNone/>
            </a:pPr>
            <a:r>
              <a:rPr lang="en-US" sz="2000" b="1" u="sng" dirty="0" smtClean="0"/>
              <a:t>TABLE </a:t>
            </a:r>
            <a:r>
              <a:rPr lang="en-US" sz="2000" b="1" u="sng" dirty="0"/>
              <a:t>OF </a:t>
            </a:r>
            <a:r>
              <a:rPr lang="en-US" sz="2000" b="1" u="sng" dirty="0" smtClean="0"/>
              <a:t>CONTENTS</a:t>
            </a:r>
          </a:p>
          <a:p>
            <a:pPr marL="0" indent="0" algn="ctr">
              <a:spcBef>
                <a:spcPts val="24"/>
              </a:spcBef>
              <a:buNone/>
            </a:pPr>
            <a:r>
              <a:rPr lang="en-US" sz="2000" b="1" u="sng" dirty="0"/>
              <a:t>Slide Topic					                                  Slide</a:t>
            </a:r>
            <a:endParaRPr lang="en-US" sz="2000" dirty="0"/>
          </a:p>
          <a:p>
            <a:pPr marL="0" lvl="0" indent="0" algn="ctr">
              <a:buNone/>
            </a:pPr>
            <a:r>
              <a:rPr lang="en-US" sz="1900" dirty="0">
                <a:solidFill>
                  <a:prstClr val="black"/>
                </a:solidFill>
              </a:rPr>
              <a:t>Why Should You Listen To John B. Goldhamer? …………………………………………….....  5 </a:t>
            </a:r>
          </a:p>
          <a:p>
            <a:pPr marL="0" lvl="0" indent="0" algn="ctr">
              <a:buNone/>
            </a:pPr>
            <a:r>
              <a:rPr lang="en-US" sz="1900" dirty="0">
                <a:solidFill>
                  <a:prstClr val="black"/>
                </a:solidFill>
              </a:rPr>
              <a:t>John B. Goldhamer’s Job Seeker Tips, Topics &amp; Tools ……………………………………….  6</a:t>
            </a:r>
          </a:p>
          <a:p>
            <a:pPr marL="0" lvl="0" indent="0" algn="ctr">
              <a:buNone/>
            </a:pPr>
            <a:r>
              <a:rPr lang="en-US" sz="1900" dirty="0">
                <a:solidFill>
                  <a:prstClr val="black"/>
                </a:solidFill>
              </a:rPr>
              <a:t>John B. Goldhamer’s Website: www.JohnGoldhamer.com ……………………………….  7</a:t>
            </a:r>
          </a:p>
          <a:p>
            <a:pPr marL="0" lvl="0" indent="0" algn="ctr">
              <a:buNone/>
            </a:pPr>
            <a:r>
              <a:rPr lang="en-US" sz="1900" u="sng" dirty="0" smtClean="0">
                <a:solidFill>
                  <a:prstClr val="black"/>
                </a:solidFill>
              </a:rPr>
              <a:t>JohnGoldhamer.com</a:t>
            </a:r>
            <a:r>
              <a:rPr lang="en-US" sz="1900" dirty="0">
                <a:solidFill>
                  <a:prstClr val="black"/>
                </a:solidFill>
              </a:rPr>
              <a:t>: Individual Income Tax Workshops &amp; Unemployment …….. 8 </a:t>
            </a:r>
          </a:p>
          <a:p>
            <a:pPr marL="0" lvl="0" indent="0" algn="ctr">
              <a:buNone/>
            </a:pPr>
            <a:r>
              <a:rPr lang="en-US" sz="1900" dirty="0">
                <a:solidFill>
                  <a:prstClr val="black"/>
                </a:solidFill>
              </a:rPr>
              <a:t>Tax Envelope To Keep Tax Information ……………………………………………………………… 9</a:t>
            </a:r>
          </a:p>
          <a:p>
            <a:pPr marL="0" lvl="0" indent="0" algn="ctr">
              <a:buNone/>
            </a:pPr>
            <a:r>
              <a:rPr lang="en-US" sz="1900" dirty="0" smtClean="0">
                <a:solidFill>
                  <a:prstClr val="black"/>
                </a:solidFill>
              </a:rPr>
              <a:t>Tax Software ………………………………………………………………………………………………….. 10 </a:t>
            </a:r>
          </a:p>
          <a:p>
            <a:pPr marL="0" lvl="0" indent="0" algn="ctr">
              <a:buNone/>
            </a:pPr>
            <a:r>
              <a:rPr lang="en-US" sz="1900" dirty="0" smtClean="0">
                <a:solidFill>
                  <a:prstClr val="black"/>
                </a:solidFill>
              </a:rPr>
              <a:t>Paycheck </a:t>
            </a:r>
            <a:r>
              <a:rPr lang="en-US" sz="1900" dirty="0">
                <a:solidFill>
                  <a:prstClr val="black"/>
                </a:solidFill>
              </a:rPr>
              <a:t>Stub Matched With W-2 …………………………………………………………………. 11</a:t>
            </a:r>
          </a:p>
          <a:p>
            <a:pPr marL="0" lvl="0" indent="0" algn="ctr">
              <a:buNone/>
            </a:pPr>
            <a:r>
              <a:rPr lang="en-US" sz="1900" dirty="0">
                <a:solidFill>
                  <a:prstClr val="black"/>
                </a:solidFill>
              </a:rPr>
              <a:t>There are 19 Different Types of IRS Form 1099 ………………………………………………. 12  </a:t>
            </a:r>
          </a:p>
          <a:p>
            <a:pPr marL="0" lvl="0" indent="0" algn="ctr">
              <a:buNone/>
            </a:pPr>
            <a:r>
              <a:rPr lang="en-US" sz="1900" dirty="0">
                <a:solidFill>
                  <a:prstClr val="black"/>
                </a:solidFill>
              </a:rPr>
              <a:t>Caveat - Early Release of IRS Tax Forms ………………………………………………………….. 13</a:t>
            </a:r>
          </a:p>
          <a:p>
            <a:pPr marL="0" lvl="0" indent="0" algn="ctr">
              <a:buNone/>
            </a:pPr>
            <a:r>
              <a:rPr lang="en-US" sz="1900" dirty="0">
                <a:solidFill>
                  <a:prstClr val="black"/>
                </a:solidFill>
              </a:rPr>
              <a:t>Simplified Form 1040, only one 1040- Front Page ………………………………………….. 14</a:t>
            </a:r>
          </a:p>
          <a:p>
            <a:pPr marL="0" lvl="0" indent="0" algn="ctr">
              <a:buNone/>
            </a:pPr>
            <a:r>
              <a:rPr lang="en-US" sz="1900" dirty="0">
                <a:solidFill>
                  <a:prstClr val="black"/>
                </a:solidFill>
              </a:rPr>
              <a:t>Simplified Form 1040, only one 1040- Back Page …………………………………………… 15</a:t>
            </a:r>
          </a:p>
          <a:p>
            <a:pPr marL="0" lvl="0" indent="0" algn="ctr">
              <a:buNone/>
            </a:pPr>
            <a:r>
              <a:rPr lang="en-US" sz="1900" dirty="0">
                <a:solidFill>
                  <a:prstClr val="black"/>
                </a:solidFill>
              </a:rPr>
              <a:t>Schedule B, Interest And Ordinary Dividends …………………………………………………. 16</a:t>
            </a:r>
          </a:p>
          <a:p>
            <a:pPr marL="0" lvl="0" indent="0" algn="ctr">
              <a:buNone/>
            </a:pPr>
            <a:r>
              <a:rPr lang="en-US" sz="1900" dirty="0">
                <a:solidFill>
                  <a:prstClr val="black"/>
                </a:solidFill>
              </a:rPr>
              <a:t>Schedule D, Capital Gains and Losses …………………………………………………………….. 17</a:t>
            </a:r>
          </a:p>
          <a:p>
            <a:pPr marL="0" lvl="0" indent="0" algn="ctr">
              <a:buNone/>
            </a:pPr>
            <a:r>
              <a:rPr lang="en-US" sz="1900" dirty="0">
                <a:solidFill>
                  <a:prstClr val="black"/>
                </a:solidFill>
              </a:rPr>
              <a:t>Schedule D, Capital Gains and Losses- Suggestions  ………………………………………. </a:t>
            </a:r>
            <a:r>
              <a:rPr lang="en-US" sz="1900" dirty="0" smtClean="0">
                <a:solidFill>
                  <a:prstClr val="black"/>
                </a:solidFill>
              </a:rPr>
              <a:t>18</a:t>
            </a:r>
          </a:p>
          <a:p>
            <a:pPr marL="0" indent="0" algn="ctr">
              <a:buNone/>
            </a:pPr>
            <a:r>
              <a:rPr lang="en-US" sz="1900" dirty="0" smtClean="0"/>
              <a:t>Selling Your Home at a Gain (Profit) ………………………</a:t>
            </a:r>
            <a:r>
              <a:rPr lang="en-US" sz="1900" dirty="0" smtClean="0">
                <a:solidFill>
                  <a:prstClr val="black"/>
                </a:solidFill>
              </a:rPr>
              <a:t>………………………………………. 19</a:t>
            </a:r>
            <a:endParaRPr lang="en-US" sz="1900" dirty="0">
              <a:solidFill>
                <a:prstClr val="black"/>
              </a:solidFill>
            </a:endParaRPr>
          </a:p>
          <a:p>
            <a:pPr marL="0" lvl="0" indent="0" algn="ctr">
              <a:buNone/>
            </a:pPr>
            <a:endParaRPr lang="en-US" sz="1900" dirty="0" smtClean="0"/>
          </a:p>
          <a:p>
            <a:pPr marL="0" lvl="0" indent="0" algn="ctr">
              <a:buNone/>
            </a:pPr>
            <a:endParaRPr lang="en-US" sz="1900" dirty="0" smtClean="0"/>
          </a:p>
          <a:p>
            <a:pPr marL="0" indent="0" algn="ctr">
              <a:lnSpc>
                <a:spcPct val="80000"/>
              </a:lnSpc>
              <a:spcBef>
                <a:spcPts val="24"/>
              </a:spcBef>
              <a:buNone/>
            </a:pPr>
            <a:endParaRPr lang="en-US" sz="2000" dirty="0" smtClean="0"/>
          </a:p>
          <a:p>
            <a:pPr marL="0" indent="0" algn="ctr">
              <a:lnSpc>
                <a:spcPct val="80000"/>
              </a:lnSpc>
              <a:spcBef>
                <a:spcPts val="24"/>
              </a:spcBef>
              <a:buNone/>
            </a:pPr>
            <a:endParaRPr lang="en-US" sz="2000" dirty="0" smtClean="0"/>
          </a:p>
          <a:p>
            <a:pPr marL="0" indent="0" algn="ctr">
              <a:lnSpc>
                <a:spcPct val="80000"/>
              </a:lnSpc>
              <a:spcBef>
                <a:spcPts val="24"/>
              </a:spcBef>
              <a:buNone/>
            </a:pPr>
            <a:endParaRPr lang="en-US" sz="2000" dirty="0"/>
          </a:p>
        </p:txBody>
      </p:sp>
      <p:sp>
        <p:nvSpPr>
          <p:cNvPr id="4" name="Slide Number Placeholder 3"/>
          <p:cNvSpPr>
            <a:spLocks noGrp="1"/>
          </p:cNvSpPr>
          <p:nvPr>
            <p:ph type="sldNum" sz="quarter" idx="12"/>
          </p:nvPr>
        </p:nvSpPr>
        <p:spPr/>
        <p:txBody>
          <a:bodyPr/>
          <a:lstStyle/>
          <a:p>
            <a:fld id="{DE70C7B1-09E1-4780-88D9-9F486AEC4F9F}" type="slidenum">
              <a:rPr lang="en-US" smtClean="0"/>
              <a:t>2</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646004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381000" y="914400"/>
            <a:ext cx="8382000" cy="5867400"/>
          </a:xfrm>
        </p:spPr>
        <p:txBody>
          <a:bodyPr>
            <a:normAutofit fontScale="70000" lnSpcReduction="20000"/>
          </a:bodyPr>
          <a:lstStyle/>
          <a:p>
            <a:pPr marL="0" indent="0" algn="ctr">
              <a:buNone/>
            </a:pPr>
            <a:r>
              <a:rPr lang="en-US" sz="3300" b="1" u="sng" dirty="0"/>
              <a:t>STANDARD DEDUCTION AMOUNTS</a:t>
            </a:r>
            <a:endParaRPr lang="en-US" sz="3300" dirty="0"/>
          </a:p>
          <a:p>
            <a:pPr marL="0" indent="0">
              <a:buNone/>
            </a:pPr>
            <a:endParaRPr lang="en-US" sz="1200" dirty="0" smtClean="0"/>
          </a:p>
          <a:p>
            <a:pPr marL="0" indent="0" algn="ctr">
              <a:buNone/>
            </a:pPr>
            <a:r>
              <a:rPr lang="en-US" sz="3000" dirty="0" smtClean="0"/>
              <a:t>For </a:t>
            </a:r>
            <a:r>
              <a:rPr lang="en-US" sz="3000" u="sng" dirty="0" smtClean="0"/>
              <a:t>2018</a:t>
            </a:r>
            <a:r>
              <a:rPr lang="en-US" sz="3000" dirty="0" smtClean="0"/>
              <a:t>, </a:t>
            </a:r>
            <a:r>
              <a:rPr lang="en-US" sz="3000" dirty="0"/>
              <a:t>the Standard Deduction </a:t>
            </a:r>
            <a:r>
              <a:rPr lang="en-US" sz="3000" i="1" dirty="0" smtClean="0"/>
              <a:t>doubled</a:t>
            </a:r>
            <a:r>
              <a:rPr lang="en-US" sz="3000" dirty="0" smtClean="0"/>
              <a:t> as </a:t>
            </a:r>
            <a:r>
              <a:rPr lang="en-US" sz="3000" dirty="0"/>
              <a:t>follows</a:t>
            </a:r>
            <a:r>
              <a:rPr lang="en-US" sz="3000" dirty="0" smtClean="0"/>
              <a:t>:</a:t>
            </a:r>
          </a:p>
          <a:p>
            <a:pPr marL="0" indent="0">
              <a:buNone/>
            </a:pPr>
            <a:r>
              <a:rPr lang="en-US" sz="3000" u="sng" dirty="0" smtClean="0"/>
              <a:t>        Filing Status			          	         Standard     Over 65 / Blind</a:t>
            </a:r>
            <a:endParaRPr lang="en-US" sz="3000" u="sng" dirty="0"/>
          </a:p>
          <a:p>
            <a:r>
              <a:rPr lang="en-US" sz="3000" dirty="0" smtClean="0"/>
              <a:t>Single</a:t>
            </a:r>
            <a:r>
              <a:rPr lang="en-US" sz="3000" dirty="0"/>
              <a:t>			</a:t>
            </a:r>
            <a:r>
              <a:rPr lang="en-US" sz="3000" dirty="0" smtClean="0"/>
              <a:t>	</a:t>
            </a:r>
            <a:r>
              <a:rPr lang="en-US" sz="3000" dirty="0"/>
              <a:t> </a:t>
            </a:r>
            <a:r>
              <a:rPr lang="en-US" sz="3000" dirty="0" smtClean="0"/>
              <a:t>            $12,000 	</a:t>
            </a:r>
            <a:r>
              <a:rPr lang="en-US" sz="3000" dirty="0"/>
              <a:t> </a:t>
            </a:r>
            <a:r>
              <a:rPr lang="en-US" sz="3000" dirty="0" smtClean="0"/>
              <a:t>       $13,300</a:t>
            </a:r>
          </a:p>
          <a:p>
            <a:r>
              <a:rPr lang="en-US" sz="3000" dirty="0" smtClean="0"/>
              <a:t>Married Filing Separately </a:t>
            </a:r>
            <a:r>
              <a:rPr lang="en-US" sz="3000" dirty="0"/>
              <a:t>	 </a:t>
            </a:r>
            <a:r>
              <a:rPr lang="en-US" sz="3000" dirty="0" smtClean="0"/>
              <a:t>	             </a:t>
            </a:r>
            <a:r>
              <a:rPr lang="en-US" sz="3000" dirty="0"/>
              <a:t>$</a:t>
            </a:r>
            <a:r>
              <a:rPr lang="en-US" sz="3000" dirty="0" smtClean="0"/>
              <a:t>12,000 </a:t>
            </a:r>
            <a:r>
              <a:rPr lang="en-US" sz="3000" dirty="0"/>
              <a:t>	        $</a:t>
            </a:r>
            <a:r>
              <a:rPr lang="en-US" sz="3000" dirty="0" smtClean="0"/>
              <a:t>13,300</a:t>
            </a:r>
            <a:endParaRPr lang="en-US" sz="3000" dirty="0"/>
          </a:p>
          <a:p>
            <a:r>
              <a:rPr lang="en-US" sz="3000" dirty="0" smtClean="0"/>
              <a:t>Head </a:t>
            </a:r>
            <a:r>
              <a:rPr lang="en-US" sz="3000" dirty="0"/>
              <a:t>of Household			 </a:t>
            </a:r>
            <a:r>
              <a:rPr lang="en-US" sz="3000" dirty="0" smtClean="0"/>
              <a:t>            $18,000           $19,300</a:t>
            </a:r>
          </a:p>
          <a:p>
            <a:r>
              <a:rPr lang="en-US" sz="3000" dirty="0"/>
              <a:t>Married Filing Jointly or Surviving </a:t>
            </a:r>
            <a:r>
              <a:rPr lang="en-US" sz="3000" dirty="0" smtClean="0"/>
              <a:t>Spouse </a:t>
            </a:r>
            <a:r>
              <a:rPr lang="en-US" sz="3000" dirty="0"/>
              <a:t> </a:t>
            </a:r>
            <a:r>
              <a:rPr lang="en-US" sz="3000" dirty="0" smtClean="0"/>
              <a:t>       $</a:t>
            </a:r>
            <a:r>
              <a:rPr lang="en-US" sz="3000" dirty="0"/>
              <a:t>24,000 	        $</a:t>
            </a:r>
            <a:r>
              <a:rPr lang="en-US" sz="3000" dirty="0" smtClean="0"/>
              <a:t>25,300</a:t>
            </a:r>
          </a:p>
          <a:p>
            <a:pPr marL="0" indent="0">
              <a:buNone/>
            </a:pPr>
            <a:endParaRPr lang="en-US" sz="400" dirty="0" smtClean="0"/>
          </a:p>
          <a:p>
            <a:pPr marL="0" indent="0" algn="ctr">
              <a:buNone/>
            </a:pPr>
            <a:r>
              <a:rPr lang="en-US" sz="2900" i="1" dirty="0" smtClean="0"/>
              <a:t>For 2018, </a:t>
            </a:r>
            <a:r>
              <a:rPr lang="en-US" sz="2900" i="1" u="sng" dirty="0"/>
              <a:t>M</a:t>
            </a:r>
            <a:r>
              <a:rPr lang="en-US" sz="2900" i="1" u="sng" dirty="0" smtClean="0"/>
              <a:t>ost </a:t>
            </a:r>
            <a:r>
              <a:rPr lang="en-US" sz="2900" i="1" u="sng" dirty="0"/>
              <a:t>T</a:t>
            </a:r>
            <a:r>
              <a:rPr lang="en-US" sz="2900" i="1" u="sng" dirty="0" smtClean="0"/>
              <a:t>axpayers </a:t>
            </a:r>
            <a:r>
              <a:rPr lang="en-US" sz="2900" i="1" dirty="0" smtClean="0"/>
              <a:t>will be </a:t>
            </a:r>
            <a:r>
              <a:rPr lang="en-US" sz="2900" i="1" u="sng" dirty="0" smtClean="0"/>
              <a:t>Filing a Standard Deduction</a:t>
            </a:r>
            <a:r>
              <a:rPr lang="en-US" sz="2900" i="1" dirty="0" smtClean="0"/>
              <a:t> and </a:t>
            </a:r>
            <a:r>
              <a:rPr lang="en-US" sz="2900" i="1" u="sng" dirty="0" smtClean="0"/>
              <a:t>Not</a:t>
            </a:r>
            <a:r>
              <a:rPr lang="en-US" sz="2900" i="1" dirty="0" smtClean="0"/>
              <a:t> </a:t>
            </a:r>
            <a:r>
              <a:rPr lang="en-US" sz="2900" i="1" u="sng" dirty="0" smtClean="0"/>
              <a:t>Itemizing</a:t>
            </a:r>
          </a:p>
          <a:p>
            <a:pPr marL="0" indent="0" algn="ctr">
              <a:buNone/>
            </a:pPr>
            <a:endParaRPr lang="en-US" sz="900" i="1" dirty="0"/>
          </a:p>
          <a:p>
            <a:pPr marL="0" indent="0" algn="ctr">
              <a:buNone/>
            </a:pPr>
            <a:r>
              <a:rPr lang="en-US" sz="2900" i="1" dirty="0" smtClean="0"/>
              <a:t>When the Standard </a:t>
            </a:r>
            <a:r>
              <a:rPr lang="en-US" sz="2900" i="1" dirty="0"/>
              <a:t>Deduction </a:t>
            </a:r>
            <a:r>
              <a:rPr lang="en-US" sz="2900" i="1" dirty="0" smtClean="0"/>
              <a:t>is used, </a:t>
            </a:r>
          </a:p>
          <a:p>
            <a:pPr marL="0" indent="0" algn="ctr">
              <a:buNone/>
            </a:pPr>
            <a:r>
              <a:rPr lang="en-US" sz="2900" i="1" dirty="0" smtClean="0"/>
              <a:t>there </a:t>
            </a:r>
            <a:r>
              <a:rPr lang="en-US" sz="2900" i="1" dirty="0"/>
              <a:t>are </a:t>
            </a:r>
            <a:r>
              <a:rPr lang="en-US" sz="2900" i="1" u="sng" dirty="0"/>
              <a:t>not</a:t>
            </a:r>
            <a:r>
              <a:rPr lang="en-US" sz="2900" i="1" dirty="0"/>
              <a:t> </a:t>
            </a:r>
            <a:r>
              <a:rPr lang="en-US" sz="2900" i="1" dirty="0" smtClean="0"/>
              <a:t>any </a:t>
            </a:r>
            <a:r>
              <a:rPr lang="en-US" sz="2900" i="1" dirty="0"/>
              <a:t>additional Deductions such as Charities</a:t>
            </a:r>
            <a:r>
              <a:rPr lang="en-US" sz="2900" i="1" dirty="0" smtClean="0"/>
              <a:t>.</a:t>
            </a:r>
          </a:p>
          <a:p>
            <a:pPr marL="0" indent="0" algn="ctr">
              <a:buNone/>
            </a:pPr>
            <a:endParaRPr lang="en-US" sz="1100" i="1" dirty="0" smtClean="0"/>
          </a:p>
          <a:p>
            <a:pPr marL="0" indent="0" algn="ctr">
              <a:buNone/>
            </a:pPr>
            <a:r>
              <a:rPr lang="en-US" sz="2900" dirty="0" smtClean="0"/>
              <a:t>From </a:t>
            </a:r>
            <a:r>
              <a:rPr lang="en-US" sz="2900" dirty="0"/>
              <a:t>1982 to </a:t>
            </a:r>
            <a:r>
              <a:rPr lang="en-US" sz="2900" dirty="0" smtClean="0"/>
              <a:t>1986, </a:t>
            </a:r>
            <a:r>
              <a:rPr lang="en-US" sz="2900" dirty="0"/>
              <a:t>Form 1040 </a:t>
            </a:r>
            <a:r>
              <a:rPr lang="en-US" sz="2900" dirty="0" smtClean="0"/>
              <a:t>provided </a:t>
            </a:r>
            <a:r>
              <a:rPr lang="en-US" sz="2900" dirty="0"/>
              <a:t>a </a:t>
            </a:r>
            <a:endParaRPr lang="en-US" sz="2900" dirty="0" smtClean="0"/>
          </a:p>
          <a:p>
            <a:pPr marL="0" indent="0" algn="ctr">
              <a:buNone/>
            </a:pPr>
            <a:r>
              <a:rPr lang="en-US" sz="2900" i="1" dirty="0" smtClean="0"/>
              <a:t>Non-itemizer </a:t>
            </a:r>
            <a:r>
              <a:rPr lang="en-US" sz="2900" i="1" dirty="0"/>
              <a:t>Line Item Charitable Contribution </a:t>
            </a:r>
            <a:r>
              <a:rPr lang="en-US" sz="2900" i="1" dirty="0" smtClean="0"/>
              <a:t>Deduction.</a:t>
            </a:r>
          </a:p>
          <a:p>
            <a:pPr marL="0" indent="0" algn="ctr">
              <a:buNone/>
            </a:pPr>
            <a:r>
              <a:rPr lang="en-US" sz="2900" i="1" dirty="0" smtClean="0"/>
              <a:t>Perhaps a future Congress will pass similar legislation.</a:t>
            </a:r>
          </a:p>
          <a:p>
            <a:pPr marL="0" indent="0" algn="ctr">
              <a:buNone/>
            </a:pPr>
            <a:endParaRPr lang="en-US" sz="900" i="1" dirty="0" smtClean="0"/>
          </a:p>
          <a:p>
            <a:pPr marL="0" indent="0" algn="ctr">
              <a:buNone/>
            </a:pPr>
            <a:r>
              <a:rPr lang="en-US" sz="2900" i="1" u="sng" dirty="0" smtClean="0"/>
              <a:t>Many Taxpayers May Owe More State Tax Than Previous Years</a:t>
            </a:r>
          </a:p>
          <a:p>
            <a:pPr marL="0" indent="0" algn="just">
              <a:buNone/>
            </a:pPr>
            <a:r>
              <a:rPr lang="en-US" sz="2600" i="1" dirty="0" smtClean="0"/>
              <a:t>Most states are </a:t>
            </a:r>
            <a:r>
              <a:rPr lang="en-US" sz="2600" i="1" u="sng" dirty="0" smtClean="0"/>
              <a:t>Conformity States</a:t>
            </a:r>
            <a:r>
              <a:rPr lang="en-US" sz="2600" i="1" dirty="0" smtClean="0"/>
              <a:t>, which means they follow the IRS return as their starting point</a:t>
            </a:r>
            <a:r>
              <a:rPr lang="en-US" sz="2600" dirty="0" smtClean="0"/>
              <a:t> for their tax returns</a:t>
            </a:r>
            <a:r>
              <a:rPr lang="en-US" sz="2600" i="1" dirty="0"/>
              <a:t>. </a:t>
            </a:r>
            <a:r>
              <a:rPr lang="en-US" sz="2600" i="1" dirty="0" smtClean="0"/>
              <a:t>When </a:t>
            </a:r>
            <a:r>
              <a:rPr lang="en-US" sz="2600" i="1" dirty="0"/>
              <a:t>a Standard Deduction is filed </a:t>
            </a:r>
            <a:r>
              <a:rPr lang="en-US" sz="2600" dirty="0"/>
              <a:t>with the IRS </a:t>
            </a:r>
            <a:r>
              <a:rPr lang="en-US" sz="2600" dirty="0" smtClean="0"/>
              <a:t>the </a:t>
            </a:r>
            <a:r>
              <a:rPr lang="en-US" sz="2600" i="1" dirty="0" smtClean="0"/>
              <a:t>State Individual Income Tax Return must conform with the IRS and only </a:t>
            </a:r>
            <a:r>
              <a:rPr lang="en-US" sz="2600" dirty="0" smtClean="0"/>
              <a:t>the </a:t>
            </a:r>
            <a:r>
              <a:rPr lang="en-US" sz="2600" i="1" dirty="0" smtClean="0"/>
              <a:t>Standard </a:t>
            </a:r>
            <a:r>
              <a:rPr lang="en-US" sz="2600" i="1" dirty="0"/>
              <a:t>Deduction </a:t>
            </a:r>
            <a:r>
              <a:rPr lang="en-US" sz="2600" i="1" dirty="0" smtClean="0"/>
              <a:t>is allowed on the State Tax Return</a:t>
            </a:r>
            <a:r>
              <a:rPr lang="en-US" sz="2600" dirty="0" smtClean="0"/>
              <a:t>.  </a:t>
            </a:r>
            <a:endParaRPr lang="en-US" sz="2600" i="1" dirty="0"/>
          </a:p>
          <a:p>
            <a:pPr marL="0" indent="0" algn="ctr">
              <a:buNone/>
            </a:pPr>
            <a:endParaRPr lang="en-US" sz="2500" i="1" dirty="0" smtClean="0"/>
          </a:p>
          <a:p>
            <a:pPr marL="0" indent="0" algn="ctr">
              <a:buNone/>
            </a:pPr>
            <a:endParaRPr lang="en-US" sz="2500" i="1" dirty="0"/>
          </a:p>
          <a:p>
            <a:pPr marL="0" indent="0">
              <a:buNone/>
            </a:pPr>
            <a:endParaRPr lang="en-US" sz="27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20</a:t>
            </a:fld>
            <a:endParaRPr lang="en-US" dirty="0" smtClean="0"/>
          </a:p>
          <a:p>
            <a:r>
              <a:rPr lang="en-US" u="sng" dirty="0" smtClean="0"/>
              <a:t>JohnGoldhamer.com</a:t>
            </a:r>
            <a:endParaRPr lang="en-US" dirty="0"/>
          </a:p>
        </p:txBody>
      </p:sp>
      <p:sp>
        <p:nvSpPr>
          <p:cNvPr id="5" name="Rectangle 4"/>
          <p:cNvSpPr/>
          <p:nvPr/>
        </p:nvSpPr>
        <p:spPr>
          <a:xfrm>
            <a:off x="352423" y="3333750"/>
            <a:ext cx="8381999" cy="381000"/>
          </a:xfrm>
          <a:prstGeom prst="rect">
            <a:avLst/>
          </a:prstGeom>
          <a:solidFill>
            <a:srgbClr val="0070C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278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762000"/>
            <a:ext cx="8229600" cy="6019800"/>
          </a:xfrm>
        </p:spPr>
        <p:txBody>
          <a:bodyPr>
            <a:normAutofit/>
          </a:bodyPr>
          <a:lstStyle/>
          <a:p>
            <a:pPr marL="0" indent="0" algn="ctr">
              <a:buNone/>
            </a:pPr>
            <a:r>
              <a:rPr lang="en-US" sz="2300" b="1" u="sng" dirty="0"/>
              <a:t>PERSONAL </a:t>
            </a:r>
            <a:r>
              <a:rPr lang="en-US" sz="2300" b="1" u="sng" dirty="0" smtClean="0"/>
              <a:t>EXEMPTIONS</a:t>
            </a:r>
            <a:endParaRPr lang="en-US" sz="2300" dirty="0"/>
          </a:p>
          <a:p>
            <a:pPr marL="0" indent="0">
              <a:buNone/>
            </a:pPr>
            <a:endParaRPr lang="en-US" sz="2500" dirty="0" smtClean="0"/>
          </a:p>
          <a:p>
            <a:pPr marL="0" indent="0">
              <a:buNone/>
            </a:pPr>
            <a:r>
              <a:rPr lang="en-US" sz="2500" dirty="0"/>
              <a:t>For 2018, the </a:t>
            </a:r>
            <a:r>
              <a:rPr lang="en-US" sz="2500" u="sng" dirty="0"/>
              <a:t>Tax Cuts and Jobs Act</a:t>
            </a:r>
            <a:r>
              <a:rPr lang="en-US" sz="2500" dirty="0"/>
              <a:t> </a:t>
            </a:r>
            <a:r>
              <a:rPr lang="en-US" sz="2500" dirty="0" smtClean="0"/>
              <a:t>(</a:t>
            </a:r>
            <a:r>
              <a:rPr lang="en-US" sz="2500" dirty="0"/>
              <a:t>TCJA</a:t>
            </a:r>
            <a:r>
              <a:rPr lang="en-US" sz="2500" dirty="0" smtClean="0"/>
              <a:t>) </a:t>
            </a:r>
            <a:r>
              <a:rPr lang="en-US" sz="2500" i="1" dirty="0" smtClean="0"/>
              <a:t>suspended the </a:t>
            </a:r>
            <a:r>
              <a:rPr lang="en-US" sz="2500" dirty="0" smtClean="0"/>
              <a:t>Personal Exemption for yourself</a:t>
            </a:r>
            <a:r>
              <a:rPr lang="en-US" sz="2500" dirty="0"/>
              <a:t>, your spouse</a:t>
            </a:r>
            <a:r>
              <a:rPr lang="en-US" sz="2500" dirty="0" smtClean="0"/>
              <a:t>, and all of your </a:t>
            </a:r>
            <a:r>
              <a:rPr lang="en-US" sz="2500" dirty="0"/>
              <a:t>dependents</a:t>
            </a:r>
            <a:r>
              <a:rPr lang="en-US" sz="2500" dirty="0" smtClean="0"/>
              <a:t>.</a:t>
            </a:r>
          </a:p>
          <a:p>
            <a:pPr marL="0" indent="0">
              <a:buNone/>
            </a:pPr>
            <a:endParaRPr lang="en-US" sz="2500" dirty="0" smtClean="0"/>
          </a:p>
          <a:p>
            <a:pPr marL="0" indent="0">
              <a:buNone/>
            </a:pPr>
            <a:r>
              <a:rPr lang="en-US" sz="2500" i="1" dirty="0"/>
              <a:t>For </a:t>
            </a:r>
            <a:r>
              <a:rPr lang="en-US" sz="2500" i="1" dirty="0" smtClean="0"/>
              <a:t>the previous </a:t>
            </a:r>
            <a:r>
              <a:rPr lang="en-US" sz="2500" i="1" dirty="0"/>
              <a:t>year,</a:t>
            </a:r>
            <a:r>
              <a:rPr lang="en-US" sz="2500" dirty="0"/>
              <a:t> the  </a:t>
            </a:r>
            <a:r>
              <a:rPr lang="en-US" sz="2500" dirty="0" smtClean="0"/>
              <a:t>Personal Exemption </a:t>
            </a:r>
            <a:r>
              <a:rPr lang="en-US" sz="2500" i="1" dirty="0" smtClean="0"/>
              <a:t>was $</a:t>
            </a:r>
            <a:r>
              <a:rPr lang="en-US" sz="2500" i="1" dirty="0"/>
              <a:t>4,050 </a:t>
            </a:r>
            <a:r>
              <a:rPr lang="en-US" sz="2500" i="1" dirty="0" smtClean="0"/>
              <a:t>per dependent,</a:t>
            </a:r>
            <a:r>
              <a:rPr lang="en-US" sz="2500" dirty="0" smtClean="0"/>
              <a:t> if adjusted gross income was $</a:t>
            </a:r>
            <a:r>
              <a:rPr lang="en-US" sz="2500" dirty="0"/>
              <a:t>156,900 or </a:t>
            </a:r>
            <a:r>
              <a:rPr lang="en-US" sz="2500" dirty="0" smtClean="0"/>
              <a:t>less.</a:t>
            </a:r>
            <a:endParaRPr lang="en-US" sz="2500" dirty="0"/>
          </a:p>
        </p:txBody>
      </p:sp>
      <p:sp>
        <p:nvSpPr>
          <p:cNvPr id="4" name="Slide Number Placeholder 3"/>
          <p:cNvSpPr>
            <a:spLocks noGrp="1"/>
          </p:cNvSpPr>
          <p:nvPr>
            <p:ph type="sldNum" sz="quarter" idx="12"/>
          </p:nvPr>
        </p:nvSpPr>
        <p:spPr/>
        <p:txBody>
          <a:bodyPr/>
          <a:lstStyle/>
          <a:p>
            <a:fld id="{DE70C7B1-09E1-4780-88D9-9F486AEC4F9F}" type="slidenum">
              <a:rPr lang="en-US" smtClean="0"/>
              <a:t>21</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18541436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762000"/>
            <a:ext cx="8305800" cy="6019800"/>
          </a:xfrm>
        </p:spPr>
        <p:txBody>
          <a:bodyPr>
            <a:normAutofit fontScale="62500" lnSpcReduction="20000"/>
          </a:bodyPr>
          <a:lstStyle/>
          <a:p>
            <a:pPr marL="0" indent="0" algn="ctr">
              <a:buNone/>
            </a:pPr>
            <a:r>
              <a:rPr lang="en-US" sz="3700" b="1" u="sng" dirty="0"/>
              <a:t>THE NEW SIX SCHEDULES</a:t>
            </a:r>
            <a:endParaRPr lang="en-US" sz="3700" dirty="0"/>
          </a:p>
          <a:p>
            <a:pPr marL="0" indent="0">
              <a:buNone/>
            </a:pPr>
            <a:endParaRPr lang="en-US" sz="1900" dirty="0" smtClean="0"/>
          </a:p>
          <a:p>
            <a:pPr marL="0" indent="0">
              <a:buNone/>
            </a:pPr>
            <a:r>
              <a:rPr lang="en-US" sz="3700" dirty="0"/>
              <a:t>Starting 2018, The </a:t>
            </a:r>
            <a:r>
              <a:rPr lang="en-US" sz="3700" u="sng" dirty="0"/>
              <a:t>Tax Cuts and Jobs Act </a:t>
            </a:r>
            <a:r>
              <a:rPr lang="en-US" sz="3700" dirty="0"/>
              <a:t>(TCJA) created the New Federal Simplified Form 1040, which is two half-pages in length, </a:t>
            </a:r>
            <a:r>
              <a:rPr lang="en-US" sz="3700" i="1" dirty="0"/>
              <a:t>replaces three different 1040’s</a:t>
            </a:r>
            <a:r>
              <a:rPr lang="en-US" sz="3700" dirty="0"/>
              <a:t>, </a:t>
            </a:r>
            <a:r>
              <a:rPr lang="en-US" sz="3700" i="1" dirty="0"/>
              <a:t>eliminates more than 50 lines</a:t>
            </a:r>
            <a:r>
              <a:rPr lang="en-US" sz="3700" dirty="0"/>
              <a:t>, and moves many items from the face of the 1040 to various new schedules.  The </a:t>
            </a:r>
            <a:r>
              <a:rPr lang="en-US" sz="3700" dirty="0" smtClean="0"/>
              <a:t>New Six Schedules </a:t>
            </a:r>
            <a:r>
              <a:rPr lang="en-US" sz="3700" dirty="0"/>
              <a:t>that may be attached to the New Federal Simplified Form 1040 are as follows</a:t>
            </a:r>
            <a:r>
              <a:rPr lang="en-US" sz="3700" dirty="0" smtClean="0"/>
              <a:t>:</a:t>
            </a:r>
          </a:p>
          <a:p>
            <a:pPr marL="0" indent="0">
              <a:buNone/>
            </a:pPr>
            <a:endParaRPr lang="en-US" sz="1900" dirty="0" smtClean="0"/>
          </a:p>
          <a:p>
            <a:pPr marL="0" indent="0">
              <a:buNone/>
            </a:pPr>
            <a:r>
              <a:rPr lang="en-US" sz="3700" dirty="0" smtClean="0"/>
              <a:t>Schedule 1 </a:t>
            </a:r>
            <a:r>
              <a:rPr lang="en-US" sz="3700" dirty="0"/>
              <a:t>–</a:t>
            </a:r>
            <a:r>
              <a:rPr lang="en-US" sz="3700" dirty="0" smtClean="0"/>
              <a:t> Additional </a:t>
            </a:r>
            <a:r>
              <a:rPr lang="en-US" sz="3700" dirty="0"/>
              <a:t>Income and Adjustments to </a:t>
            </a:r>
            <a:r>
              <a:rPr lang="en-US" sz="3700" dirty="0" smtClean="0"/>
              <a:t>Income</a:t>
            </a:r>
          </a:p>
          <a:p>
            <a:pPr marL="0" indent="0">
              <a:buNone/>
            </a:pPr>
            <a:r>
              <a:rPr lang="en-US" sz="3700" dirty="0" smtClean="0"/>
              <a:t>Schedule 2 – Tax</a:t>
            </a:r>
          </a:p>
          <a:p>
            <a:pPr marL="0" indent="0">
              <a:buNone/>
            </a:pPr>
            <a:r>
              <a:rPr lang="en-US" sz="3700" dirty="0" smtClean="0"/>
              <a:t>Schedule </a:t>
            </a:r>
            <a:r>
              <a:rPr lang="en-US" sz="3700" dirty="0"/>
              <a:t>3 –</a:t>
            </a:r>
            <a:r>
              <a:rPr lang="en-US" sz="3700" dirty="0" smtClean="0"/>
              <a:t> </a:t>
            </a:r>
            <a:r>
              <a:rPr lang="en-US" sz="3700" dirty="0"/>
              <a:t>Nonrefundable </a:t>
            </a:r>
            <a:r>
              <a:rPr lang="en-US" sz="3700" dirty="0" smtClean="0"/>
              <a:t>Credits</a:t>
            </a:r>
          </a:p>
          <a:p>
            <a:pPr marL="0" indent="0">
              <a:buNone/>
            </a:pPr>
            <a:r>
              <a:rPr lang="en-US" sz="3700" dirty="0" smtClean="0"/>
              <a:t>Schedule </a:t>
            </a:r>
            <a:r>
              <a:rPr lang="en-US" sz="3700" dirty="0"/>
              <a:t>4 –</a:t>
            </a:r>
            <a:r>
              <a:rPr lang="en-US" sz="3700" dirty="0" smtClean="0"/>
              <a:t> </a:t>
            </a:r>
            <a:r>
              <a:rPr lang="en-US" sz="3700" dirty="0"/>
              <a:t>Other </a:t>
            </a:r>
            <a:r>
              <a:rPr lang="en-US" sz="3700" dirty="0" smtClean="0"/>
              <a:t>Taxes</a:t>
            </a:r>
          </a:p>
          <a:p>
            <a:pPr marL="0" indent="0">
              <a:buNone/>
            </a:pPr>
            <a:r>
              <a:rPr lang="en-US" sz="3700" dirty="0" smtClean="0"/>
              <a:t>Schedule </a:t>
            </a:r>
            <a:r>
              <a:rPr lang="en-US" sz="3700" dirty="0"/>
              <a:t>5 –</a:t>
            </a:r>
            <a:r>
              <a:rPr lang="en-US" sz="3700" dirty="0" smtClean="0"/>
              <a:t> </a:t>
            </a:r>
            <a:r>
              <a:rPr lang="en-US" sz="3700" dirty="0"/>
              <a:t>Other Payments and Refundable </a:t>
            </a:r>
            <a:r>
              <a:rPr lang="en-US" sz="3700" dirty="0" smtClean="0"/>
              <a:t>Credits</a:t>
            </a:r>
          </a:p>
          <a:p>
            <a:pPr marL="0" indent="0">
              <a:buNone/>
            </a:pPr>
            <a:r>
              <a:rPr lang="en-US" sz="3700" dirty="0" smtClean="0"/>
              <a:t>Schedule </a:t>
            </a:r>
            <a:r>
              <a:rPr lang="en-US" sz="3700" dirty="0"/>
              <a:t>6 –</a:t>
            </a:r>
            <a:r>
              <a:rPr lang="en-US" sz="3700" dirty="0" smtClean="0"/>
              <a:t> </a:t>
            </a:r>
            <a:r>
              <a:rPr lang="en-US" sz="3700" dirty="0"/>
              <a:t>Foreign Address and Third Party Designee</a:t>
            </a:r>
            <a:endParaRPr lang="en-US" sz="3700" dirty="0" smtClean="0"/>
          </a:p>
          <a:p>
            <a:pPr marL="0" indent="0">
              <a:buNone/>
            </a:pPr>
            <a:endParaRPr lang="en-US" sz="3300" b="1" u="sng" dirty="0"/>
          </a:p>
          <a:p>
            <a:pPr marL="0" indent="0">
              <a:buNone/>
            </a:pPr>
            <a:endParaRPr lang="en-US" sz="2800" dirty="0" smtClean="0"/>
          </a:p>
          <a:p>
            <a:pPr marL="0" indent="0">
              <a:buNone/>
            </a:pPr>
            <a:endParaRPr lang="en-US" sz="2800" dirty="0" smtClean="0"/>
          </a:p>
          <a:p>
            <a:pPr marL="0" indent="0">
              <a:buNone/>
            </a:pPr>
            <a:r>
              <a:rPr lang="en-US" sz="2700" b="1" dirty="0" smtClean="0"/>
              <a:t/>
            </a:r>
            <a:br>
              <a:rPr lang="en-US" sz="2700" b="1" dirty="0" smtClean="0"/>
            </a:br>
            <a:endParaRPr lang="en-US" sz="2700" i="1" dirty="0" smtClean="0"/>
          </a:p>
          <a:p>
            <a:pPr marL="0" indent="0" algn="ctr">
              <a:buNone/>
            </a:pPr>
            <a:endParaRPr lang="en-US" sz="2800" dirty="0"/>
          </a:p>
          <a:p>
            <a:pPr marL="0" indent="0" algn="ctr">
              <a:buNone/>
            </a:pPr>
            <a:endParaRPr lang="en-US" sz="9600" i="1" u="sng" dirty="0"/>
          </a:p>
          <a:p>
            <a:pPr marL="0" indent="0" algn="ctr">
              <a:buNone/>
            </a:pPr>
            <a:endParaRPr lang="en-US" sz="6400" i="1" u="sng" dirty="0" smtClean="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smtClean="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22</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21360185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685800"/>
            <a:ext cx="8305800" cy="6096000"/>
          </a:xfrm>
        </p:spPr>
        <p:txBody>
          <a:bodyPr>
            <a:normAutofit/>
          </a:bodyPr>
          <a:lstStyle/>
          <a:p>
            <a:pPr marL="0" indent="0" algn="ctr">
              <a:buNone/>
            </a:pPr>
            <a:r>
              <a:rPr lang="en-US" sz="2300" b="1" u="sng" dirty="0"/>
              <a:t>THE NEW SIX </a:t>
            </a:r>
            <a:r>
              <a:rPr lang="en-US" sz="2300" b="1" u="sng" dirty="0" smtClean="0"/>
              <a:t>SCHEDULE</a:t>
            </a:r>
            <a:r>
              <a:rPr lang="en-US" sz="2400" b="1" u="sng" dirty="0" smtClean="0"/>
              <a:t>S</a:t>
            </a:r>
            <a:endParaRPr lang="en-US" sz="2300" b="1" u="sng" dirty="0"/>
          </a:p>
          <a:p>
            <a:pPr marL="0" indent="0" algn="ctr">
              <a:buNone/>
            </a:pPr>
            <a:r>
              <a:rPr lang="en-US" sz="2300" b="1" u="sng" dirty="0" smtClean="0"/>
              <a:t>Schedule 1 </a:t>
            </a:r>
            <a:r>
              <a:rPr lang="en-US" sz="2300" b="1" u="sng" dirty="0"/>
              <a:t>–</a:t>
            </a:r>
            <a:r>
              <a:rPr lang="en-US" sz="2300" b="1" u="sng" dirty="0" smtClean="0"/>
              <a:t> Additional </a:t>
            </a:r>
            <a:r>
              <a:rPr lang="en-US" sz="2300" b="1" u="sng" dirty="0"/>
              <a:t>Income and Adjustments to </a:t>
            </a:r>
            <a:r>
              <a:rPr lang="en-US" sz="2300" b="1" u="sng" dirty="0" smtClean="0"/>
              <a:t>Income</a:t>
            </a:r>
          </a:p>
          <a:p>
            <a:pPr marL="0" indent="0">
              <a:buNone/>
            </a:pPr>
            <a:r>
              <a:rPr lang="en-US" sz="1900" b="1" u="sng" dirty="0"/>
              <a:t>Additional Income</a:t>
            </a:r>
            <a:r>
              <a:rPr lang="en-US" sz="1900" b="1" dirty="0"/>
              <a:t> </a:t>
            </a:r>
            <a:r>
              <a:rPr lang="en-US" sz="1900" b="1" dirty="0" smtClean="0"/>
              <a:t>- </a:t>
            </a:r>
            <a:r>
              <a:rPr lang="en-US" sz="1900" dirty="0" smtClean="0"/>
              <a:t>Taxable </a:t>
            </a:r>
            <a:r>
              <a:rPr lang="en-US" sz="1900" dirty="0"/>
              <a:t>Refunds, Credits, </a:t>
            </a:r>
            <a:r>
              <a:rPr lang="en-US" sz="1900" dirty="0" smtClean="0"/>
              <a:t>or </a:t>
            </a:r>
            <a:r>
              <a:rPr lang="en-US" sz="1900" dirty="0"/>
              <a:t>Offsets </a:t>
            </a:r>
            <a:r>
              <a:rPr lang="en-US" sz="1900" dirty="0" smtClean="0"/>
              <a:t>of </a:t>
            </a:r>
            <a:r>
              <a:rPr lang="en-US" sz="1900" dirty="0"/>
              <a:t>State </a:t>
            </a:r>
            <a:r>
              <a:rPr lang="en-US" sz="1900" dirty="0" smtClean="0"/>
              <a:t>and </a:t>
            </a:r>
            <a:r>
              <a:rPr lang="en-US" sz="1900" dirty="0"/>
              <a:t>Local Income Taxes, Alimony Received, Business Income </a:t>
            </a:r>
            <a:r>
              <a:rPr lang="en-US" sz="1900" dirty="0" smtClean="0"/>
              <a:t>or </a:t>
            </a:r>
            <a:r>
              <a:rPr lang="en-US" sz="1900" dirty="0"/>
              <a:t>(Loss), Capital Gain </a:t>
            </a:r>
            <a:r>
              <a:rPr lang="en-US" sz="1900" dirty="0" smtClean="0"/>
              <a:t>or </a:t>
            </a:r>
            <a:r>
              <a:rPr lang="en-US" sz="1900" dirty="0"/>
              <a:t>(Loss), Other Gains </a:t>
            </a:r>
            <a:r>
              <a:rPr lang="en-US" sz="1900" dirty="0" smtClean="0"/>
              <a:t>or </a:t>
            </a:r>
            <a:r>
              <a:rPr lang="en-US" sz="1900" dirty="0"/>
              <a:t>(Losses), Rental Real Estate, Royalties, Partnerships, S Corporations, Trusts, Etc., Farm Income </a:t>
            </a:r>
            <a:r>
              <a:rPr lang="en-US" sz="1900" dirty="0" smtClean="0"/>
              <a:t>or </a:t>
            </a:r>
            <a:r>
              <a:rPr lang="en-US" sz="1900" dirty="0"/>
              <a:t>(Loss), Unemployment Compensation</a:t>
            </a:r>
            <a:r>
              <a:rPr lang="en-US" sz="1900" dirty="0" smtClean="0"/>
              <a:t>.</a:t>
            </a:r>
            <a:endParaRPr lang="en-US" sz="2100" dirty="0"/>
          </a:p>
          <a:p>
            <a:pPr marL="0" indent="0" algn="ctr">
              <a:buNone/>
            </a:pPr>
            <a:endParaRPr lang="en-US" sz="2100" b="1" dirty="0" smtClean="0"/>
          </a:p>
          <a:p>
            <a:pPr marL="0" indent="0" algn="ctr">
              <a:buNone/>
            </a:pPr>
            <a:endParaRPr lang="en-US" sz="2100" b="1" dirty="0" smtClean="0"/>
          </a:p>
          <a:p>
            <a:pPr marL="0" indent="0">
              <a:buNone/>
            </a:pPr>
            <a:endParaRPr lang="en-US" sz="2800" b="1" u="sng" dirty="0"/>
          </a:p>
          <a:p>
            <a:pPr marL="0" indent="0">
              <a:buNone/>
            </a:pPr>
            <a:endParaRPr lang="en-US" sz="2800" dirty="0" smtClean="0"/>
          </a:p>
          <a:p>
            <a:pPr marL="0" indent="0">
              <a:buNone/>
            </a:pPr>
            <a:endParaRPr lang="en-US" sz="2800" dirty="0" smtClean="0"/>
          </a:p>
          <a:p>
            <a:pPr marL="0" indent="0">
              <a:buNone/>
            </a:pPr>
            <a:r>
              <a:rPr lang="en-US" sz="2700" b="1" dirty="0" smtClean="0"/>
              <a:t/>
            </a:r>
            <a:br>
              <a:rPr lang="en-US" sz="2700" b="1" dirty="0" smtClean="0"/>
            </a:br>
            <a:endParaRPr lang="en-US" sz="2700" i="1" dirty="0" smtClean="0"/>
          </a:p>
          <a:p>
            <a:pPr marL="0" indent="0" algn="ctr">
              <a:buNone/>
            </a:pPr>
            <a:endParaRPr lang="en-US" sz="2800" dirty="0"/>
          </a:p>
          <a:p>
            <a:pPr marL="0" indent="0" algn="ctr">
              <a:buNone/>
            </a:pPr>
            <a:endParaRPr lang="en-US" sz="9600" i="1" u="sng" dirty="0"/>
          </a:p>
          <a:p>
            <a:pPr marL="0" indent="0" algn="ctr">
              <a:buNone/>
            </a:pPr>
            <a:endParaRPr lang="en-US" sz="6400" i="1" u="sng" dirty="0" smtClean="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smtClean="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23</a:t>
            </a:fld>
            <a:endParaRPr lang="en-US" dirty="0" smtClean="0"/>
          </a:p>
          <a:p>
            <a:r>
              <a:rPr lang="en-US" u="sng" dirty="0" smtClean="0"/>
              <a:t>JohnGoldhamer.com</a:t>
            </a:r>
            <a:endParaRPr lang="en-US" dirty="0"/>
          </a:p>
        </p:txBody>
      </p:sp>
      <p:pic>
        <p:nvPicPr>
          <p:cNvPr id="1026" name="Picture 2" descr="C:\Users\John B. Goldhamer.JohnBGoldhamer\Documents\23 Individual Income Tax\2018 Individual Income Tax Workshop\2018 Forms\2018 Schedule 1 - Additional Income and Adjustments to Income_Page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90" b="1909"/>
          <a:stretch/>
        </p:blipFill>
        <p:spPr bwMode="auto">
          <a:xfrm>
            <a:off x="2286000" y="2819400"/>
            <a:ext cx="476354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568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762000"/>
            <a:ext cx="8305800" cy="6019800"/>
          </a:xfrm>
        </p:spPr>
        <p:txBody>
          <a:bodyPr>
            <a:normAutofit/>
          </a:bodyPr>
          <a:lstStyle/>
          <a:p>
            <a:pPr marL="0" indent="0" algn="ctr">
              <a:buNone/>
            </a:pPr>
            <a:r>
              <a:rPr lang="en-US" sz="2300" b="1" u="sng" dirty="0"/>
              <a:t>THE NEW SIX SCHEDULES</a:t>
            </a:r>
            <a:endParaRPr lang="en-US" sz="2300" dirty="0"/>
          </a:p>
          <a:p>
            <a:pPr marL="0" indent="0" algn="ctr">
              <a:buNone/>
            </a:pPr>
            <a:r>
              <a:rPr lang="en-US" sz="2300" b="1" u="sng" dirty="0" smtClean="0"/>
              <a:t>Schedule 1 </a:t>
            </a:r>
            <a:r>
              <a:rPr lang="en-US" sz="2300" b="1" u="sng" dirty="0"/>
              <a:t>–</a:t>
            </a:r>
            <a:r>
              <a:rPr lang="en-US" sz="2300" b="1" u="sng" dirty="0" smtClean="0"/>
              <a:t> Additional </a:t>
            </a:r>
            <a:r>
              <a:rPr lang="en-US" sz="2300" b="1" u="sng" dirty="0"/>
              <a:t>Income and Adjustments to </a:t>
            </a:r>
            <a:r>
              <a:rPr lang="en-US" sz="2300" b="1" u="sng" dirty="0" smtClean="0"/>
              <a:t>Income</a:t>
            </a:r>
          </a:p>
          <a:p>
            <a:pPr marL="0" indent="0">
              <a:buNone/>
            </a:pPr>
            <a:r>
              <a:rPr lang="en-US" sz="1900" b="1" u="sng" dirty="0"/>
              <a:t>Adjustments to Income</a:t>
            </a:r>
            <a:r>
              <a:rPr lang="en-US" sz="1900" dirty="0"/>
              <a:t> - Educator Expenses, Certain Business Expenses, Health Savings Account Deduction, Moving </a:t>
            </a:r>
            <a:r>
              <a:rPr lang="en-US" sz="1900" dirty="0" smtClean="0"/>
              <a:t>Expenses (Only Armed </a:t>
            </a:r>
            <a:r>
              <a:rPr lang="en-US" sz="1900" dirty="0"/>
              <a:t>Forces </a:t>
            </a:r>
            <a:r>
              <a:rPr lang="en-US" sz="1900" dirty="0" smtClean="0"/>
              <a:t>Members), </a:t>
            </a:r>
            <a:r>
              <a:rPr lang="en-US" sz="1900" dirty="0"/>
              <a:t>Deductible Part of Self-Employment Tax, Self-Employed SEP, SIMPLE, and Qualified Plans, Self-Employed Health Insurance Deduction, Penalty on Early Withdrawal of Savings,  Alimony Paid, IRA Deduction, Student Loan Interest Deduction.</a:t>
            </a:r>
          </a:p>
          <a:p>
            <a:pPr marL="0" indent="0">
              <a:buNone/>
            </a:pPr>
            <a:endParaRPr lang="en-US" sz="2100" dirty="0"/>
          </a:p>
          <a:p>
            <a:pPr marL="0" indent="0" algn="ctr">
              <a:buNone/>
            </a:pPr>
            <a:endParaRPr lang="en-US" sz="2100" b="1" dirty="0" smtClean="0"/>
          </a:p>
          <a:p>
            <a:pPr marL="0" indent="0" algn="ctr">
              <a:buNone/>
            </a:pPr>
            <a:endParaRPr lang="en-US" sz="2100" b="1" dirty="0" smtClean="0"/>
          </a:p>
          <a:p>
            <a:pPr marL="0" indent="0">
              <a:buNone/>
            </a:pPr>
            <a:endParaRPr lang="en-US" sz="2800" b="1" u="sng" dirty="0"/>
          </a:p>
          <a:p>
            <a:pPr marL="0" indent="0">
              <a:buNone/>
            </a:pPr>
            <a:endParaRPr lang="en-US" sz="2800" dirty="0" smtClean="0"/>
          </a:p>
          <a:p>
            <a:pPr marL="0" indent="0">
              <a:buNone/>
            </a:pPr>
            <a:endParaRPr lang="en-US" sz="2800" dirty="0" smtClean="0"/>
          </a:p>
          <a:p>
            <a:pPr marL="0" indent="0">
              <a:buNone/>
            </a:pPr>
            <a:r>
              <a:rPr lang="en-US" sz="2700" b="1" dirty="0" smtClean="0"/>
              <a:t/>
            </a:r>
            <a:br>
              <a:rPr lang="en-US" sz="2700" b="1" dirty="0" smtClean="0"/>
            </a:br>
            <a:endParaRPr lang="en-US" sz="2700" i="1" dirty="0" smtClean="0"/>
          </a:p>
          <a:p>
            <a:pPr marL="0" indent="0" algn="ctr">
              <a:buNone/>
            </a:pPr>
            <a:endParaRPr lang="en-US" sz="2800" dirty="0"/>
          </a:p>
          <a:p>
            <a:pPr marL="0" indent="0" algn="ctr">
              <a:buNone/>
            </a:pPr>
            <a:endParaRPr lang="en-US" sz="9600" i="1" u="sng" dirty="0"/>
          </a:p>
          <a:p>
            <a:pPr marL="0" indent="0" algn="ctr">
              <a:buNone/>
            </a:pPr>
            <a:endParaRPr lang="en-US" sz="6400" i="1" u="sng" dirty="0" smtClean="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smtClean="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24</a:t>
            </a:fld>
            <a:endParaRPr lang="en-US" dirty="0" smtClean="0"/>
          </a:p>
          <a:p>
            <a:r>
              <a:rPr lang="en-US" u="sng" dirty="0" smtClean="0"/>
              <a:t>JohnGoldhamer.com</a:t>
            </a:r>
            <a:endParaRPr lang="en-US" dirty="0"/>
          </a:p>
        </p:txBody>
      </p:sp>
      <p:pic>
        <p:nvPicPr>
          <p:cNvPr id="1026" name="Picture 2" descr="C:\Users\John B. Goldhamer.JohnBGoldhamer\Documents\23 Individual Income Tax\2018 Individual Income Tax Workshop\2018 Forms\2018 Schedule 1 - Additional Income and Adjustments to Income_Page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29" b="1908"/>
          <a:stretch/>
        </p:blipFill>
        <p:spPr bwMode="auto">
          <a:xfrm>
            <a:off x="2320688" y="3057525"/>
            <a:ext cx="4613512"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2420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685800"/>
            <a:ext cx="8305800" cy="6096000"/>
          </a:xfrm>
        </p:spPr>
        <p:txBody>
          <a:bodyPr>
            <a:normAutofit/>
          </a:bodyPr>
          <a:lstStyle/>
          <a:p>
            <a:pPr marL="0" indent="0" algn="ctr">
              <a:buNone/>
            </a:pPr>
            <a:r>
              <a:rPr lang="en-US" sz="2300" b="1" u="sng" dirty="0"/>
              <a:t>THE NEW SIX SCHEDULES</a:t>
            </a:r>
            <a:endParaRPr lang="en-US" sz="2300" dirty="0"/>
          </a:p>
          <a:p>
            <a:pPr marL="0" indent="0" algn="ctr">
              <a:buNone/>
            </a:pPr>
            <a:r>
              <a:rPr lang="en-US" sz="2300" b="1" u="sng" dirty="0" smtClean="0"/>
              <a:t>Schedule </a:t>
            </a:r>
            <a:r>
              <a:rPr lang="en-US" sz="2300" b="1" u="sng" dirty="0"/>
              <a:t>2 – </a:t>
            </a:r>
            <a:r>
              <a:rPr lang="en-US" sz="2300" b="1" u="sng" dirty="0" smtClean="0"/>
              <a:t>Tax</a:t>
            </a:r>
          </a:p>
          <a:p>
            <a:r>
              <a:rPr lang="en-US" sz="2000" dirty="0"/>
              <a:t>Alternative Minimum </a:t>
            </a:r>
            <a:r>
              <a:rPr lang="en-US" sz="2000" dirty="0" smtClean="0"/>
              <a:t>Tax</a:t>
            </a:r>
          </a:p>
          <a:p>
            <a:r>
              <a:rPr lang="en-US" sz="2000" dirty="0" smtClean="0"/>
              <a:t>Excess </a:t>
            </a:r>
            <a:r>
              <a:rPr lang="en-US" sz="2000" dirty="0"/>
              <a:t>Advance Premium Tax Credit </a:t>
            </a:r>
            <a:r>
              <a:rPr lang="en-US" sz="2000" dirty="0" smtClean="0"/>
              <a:t>Repayment</a:t>
            </a:r>
          </a:p>
          <a:p>
            <a:pPr marL="0" indent="0" algn="ctr">
              <a:buNone/>
            </a:pPr>
            <a:endParaRPr lang="en-US" sz="2300" dirty="0"/>
          </a:p>
          <a:p>
            <a:pPr marL="0" indent="0" algn="ctr">
              <a:buNone/>
            </a:pPr>
            <a:endParaRPr lang="en-US" sz="2300" b="1" dirty="0"/>
          </a:p>
          <a:p>
            <a:pPr marL="0" indent="0">
              <a:buNone/>
            </a:pPr>
            <a:endParaRPr lang="en-US" sz="2800" dirty="0" smtClean="0"/>
          </a:p>
          <a:p>
            <a:pPr marL="0" indent="0">
              <a:buNone/>
            </a:pPr>
            <a:r>
              <a:rPr lang="en-US" sz="2700" b="1" dirty="0" smtClean="0"/>
              <a:t/>
            </a:r>
            <a:br>
              <a:rPr lang="en-US" sz="2700" b="1" dirty="0" smtClean="0"/>
            </a:br>
            <a:endParaRPr lang="en-US" sz="2700" i="1" dirty="0" smtClean="0"/>
          </a:p>
          <a:p>
            <a:pPr marL="0" indent="0" algn="ctr">
              <a:buNone/>
            </a:pPr>
            <a:endParaRPr lang="en-US" sz="2800" dirty="0"/>
          </a:p>
          <a:p>
            <a:pPr marL="0" indent="0" algn="ctr">
              <a:buNone/>
            </a:pPr>
            <a:endParaRPr lang="en-US" sz="9600" i="1" u="sng" dirty="0"/>
          </a:p>
          <a:p>
            <a:pPr marL="0" indent="0" algn="ctr">
              <a:buNone/>
            </a:pPr>
            <a:endParaRPr lang="en-US" sz="6400" i="1" u="sng" dirty="0" smtClean="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smtClean="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25</a:t>
            </a:fld>
            <a:endParaRPr lang="en-US" dirty="0" smtClean="0"/>
          </a:p>
          <a:p>
            <a:r>
              <a:rPr lang="en-US" u="sng" dirty="0" smtClean="0"/>
              <a:t>JohnGoldhamer.com</a:t>
            </a:r>
            <a:endParaRPr lang="en-US" dirty="0"/>
          </a:p>
        </p:txBody>
      </p:sp>
      <p:pic>
        <p:nvPicPr>
          <p:cNvPr id="2050" name="Picture 2" descr="C:\Users\John B. Goldhamer.JohnBGoldhamer\Documents\23 Individual Income Tax\2018 Individual Income Tax Workshop\2018 Forms\2018 Schedule 2 - Tax_Pag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647950"/>
            <a:ext cx="6927502"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588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685800"/>
            <a:ext cx="8305800" cy="6096000"/>
          </a:xfrm>
        </p:spPr>
        <p:txBody>
          <a:bodyPr>
            <a:normAutofit/>
          </a:bodyPr>
          <a:lstStyle/>
          <a:p>
            <a:pPr marL="0" indent="0" algn="ctr">
              <a:buNone/>
            </a:pPr>
            <a:r>
              <a:rPr lang="en-US" sz="2300" b="1" u="sng" dirty="0"/>
              <a:t>THE NEW SIX SCHEDULES</a:t>
            </a:r>
            <a:endParaRPr lang="en-US" sz="2300" dirty="0"/>
          </a:p>
          <a:p>
            <a:pPr marL="0" indent="0" algn="ctr">
              <a:buNone/>
            </a:pPr>
            <a:r>
              <a:rPr lang="en-US" sz="2300" b="1" u="sng" dirty="0" smtClean="0"/>
              <a:t>Schedule </a:t>
            </a:r>
            <a:r>
              <a:rPr lang="en-US" sz="2300" b="1" u="sng" dirty="0"/>
              <a:t>3 – Nonrefundable </a:t>
            </a:r>
            <a:r>
              <a:rPr lang="en-US" sz="2300" b="1" u="sng" dirty="0" smtClean="0"/>
              <a:t>Credits</a:t>
            </a:r>
          </a:p>
          <a:p>
            <a:r>
              <a:rPr lang="en-US" sz="2000" dirty="0"/>
              <a:t>Foreign Tax </a:t>
            </a:r>
            <a:r>
              <a:rPr lang="en-US" sz="2000" dirty="0" smtClean="0"/>
              <a:t>Credit</a:t>
            </a:r>
          </a:p>
          <a:p>
            <a:r>
              <a:rPr lang="en-US" sz="2000" dirty="0" smtClean="0"/>
              <a:t>Credit </a:t>
            </a:r>
            <a:r>
              <a:rPr lang="en-US" sz="2000" dirty="0"/>
              <a:t>For Child </a:t>
            </a:r>
            <a:r>
              <a:rPr lang="en-US" sz="2000" dirty="0" smtClean="0"/>
              <a:t>and </a:t>
            </a:r>
            <a:r>
              <a:rPr lang="en-US" sz="2000" dirty="0"/>
              <a:t>Dependent Care </a:t>
            </a:r>
            <a:r>
              <a:rPr lang="en-US" sz="2000" dirty="0" smtClean="0"/>
              <a:t>Expenses, attach Form 2441</a:t>
            </a:r>
          </a:p>
          <a:p>
            <a:r>
              <a:rPr lang="en-US" sz="2000" dirty="0" smtClean="0"/>
              <a:t>Education Credits</a:t>
            </a:r>
          </a:p>
          <a:p>
            <a:r>
              <a:rPr lang="en-US" sz="2000" dirty="0" smtClean="0"/>
              <a:t>Residential </a:t>
            </a:r>
            <a:r>
              <a:rPr lang="en-US" sz="2000" dirty="0"/>
              <a:t>Energy Credit</a:t>
            </a:r>
          </a:p>
          <a:p>
            <a:pPr marL="0" indent="0">
              <a:buNone/>
            </a:pPr>
            <a:endParaRPr lang="en-US" sz="2400" dirty="0" smtClean="0"/>
          </a:p>
          <a:p>
            <a:pPr marL="0" indent="0" algn="ctr">
              <a:buNone/>
            </a:pPr>
            <a:endParaRPr lang="en-US" sz="2400" b="1" dirty="0"/>
          </a:p>
          <a:p>
            <a:pPr marL="0" indent="0" algn="ctr">
              <a:buNone/>
            </a:pPr>
            <a:endParaRPr lang="en-US" sz="2300" dirty="0"/>
          </a:p>
          <a:p>
            <a:pPr marL="0" indent="0" algn="ctr">
              <a:buNone/>
            </a:pPr>
            <a:endParaRPr lang="en-US" sz="2300" b="1" dirty="0"/>
          </a:p>
          <a:p>
            <a:pPr marL="0" indent="0">
              <a:buNone/>
            </a:pPr>
            <a:endParaRPr lang="en-US" sz="2800" dirty="0" smtClean="0"/>
          </a:p>
          <a:p>
            <a:pPr marL="0" indent="0">
              <a:buNone/>
            </a:pPr>
            <a:r>
              <a:rPr lang="en-US" sz="2700" b="1" dirty="0" smtClean="0"/>
              <a:t/>
            </a:r>
            <a:br>
              <a:rPr lang="en-US" sz="2700" b="1" dirty="0" smtClean="0"/>
            </a:br>
            <a:endParaRPr lang="en-US" sz="2700" i="1" dirty="0" smtClean="0"/>
          </a:p>
          <a:p>
            <a:pPr marL="0" indent="0" algn="ctr">
              <a:buNone/>
            </a:pPr>
            <a:endParaRPr lang="en-US" sz="2800" dirty="0"/>
          </a:p>
          <a:p>
            <a:pPr marL="0" indent="0" algn="ctr">
              <a:buNone/>
            </a:pPr>
            <a:endParaRPr lang="en-US" sz="9600" i="1" u="sng" dirty="0"/>
          </a:p>
          <a:p>
            <a:pPr marL="0" indent="0" algn="ctr">
              <a:buNone/>
            </a:pPr>
            <a:endParaRPr lang="en-US" sz="6400" i="1" u="sng" dirty="0" smtClean="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smtClean="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26</a:t>
            </a:fld>
            <a:endParaRPr lang="en-US" dirty="0" smtClean="0"/>
          </a:p>
          <a:p>
            <a:r>
              <a:rPr lang="en-US" u="sng" dirty="0" smtClean="0"/>
              <a:t>JohnGoldhamer.com</a:t>
            </a:r>
            <a:endParaRPr lang="en-US" dirty="0"/>
          </a:p>
        </p:txBody>
      </p:sp>
      <p:pic>
        <p:nvPicPr>
          <p:cNvPr id="3074" name="Picture 2" descr="C:\Users\John B. Goldhamer.JohnBGoldhamer\Documents\23 Individual Income Tax\2018 Individual Income Tax Workshop\2018 Forms\2018 Schedule 3 - Nonrefundable Credits_Pag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124200"/>
            <a:ext cx="6165850" cy="313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4876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762000"/>
            <a:ext cx="8305800" cy="6019800"/>
          </a:xfrm>
        </p:spPr>
        <p:txBody>
          <a:bodyPr>
            <a:normAutofit fontScale="77500" lnSpcReduction="20000"/>
          </a:bodyPr>
          <a:lstStyle/>
          <a:p>
            <a:pPr marL="0" indent="0" algn="ctr">
              <a:buNone/>
            </a:pPr>
            <a:r>
              <a:rPr lang="en-US" sz="3000" b="1" u="sng" dirty="0"/>
              <a:t>THE NEW SIX SCHEDULES</a:t>
            </a:r>
            <a:endParaRPr lang="en-US" sz="3000" dirty="0"/>
          </a:p>
          <a:p>
            <a:pPr marL="0" indent="0" algn="ctr">
              <a:buNone/>
            </a:pPr>
            <a:r>
              <a:rPr lang="en-US" sz="3000" b="1" u="sng" dirty="0" smtClean="0"/>
              <a:t>Schedule </a:t>
            </a:r>
            <a:r>
              <a:rPr lang="en-US" sz="3000" b="1" u="sng" dirty="0"/>
              <a:t>4 – Other </a:t>
            </a:r>
            <a:r>
              <a:rPr lang="en-US" sz="3000" b="1" u="sng" dirty="0" smtClean="0"/>
              <a:t>Taxes</a:t>
            </a:r>
          </a:p>
          <a:p>
            <a:r>
              <a:rPr lang="en-US" sz="2200" dirty="0"/>
              <a:t>Self-Employment Tax</a:t>
            </a:r>
          </a:p>
          <a:p>
            <a:r>
              <a:rPr lang="en-US" sz="2200" dirty="0"/>
              <a:t>Unreported Social Security and Medicare Tax From Form 4137 Or 8919</a:t>
            </a:r>
          </a:p>
          <a:p>
            <a:r>
              <a:rPr lang="en-US" sz="2200" dirty="0"/>
              <a:t>Additional Tax On IRAS, Other Qualified Retirement Plans, </a:t>
            </a:r>
            <a:r>
              <a:rPr lang="en-US" sz="2200" dirty="0" smtClean="0"/>
              <a:t>Other Tax-Favored Accounts</a:t>
            </a:r>
            <a:r>
              <a:rPr lang="en-US" sz="2200" dirty="0"/>
              <a:t>.</a:t>
            </a:r>
          </a:p>
          <a:p>
            <a:r>
              <a:rPr lang="en-US" sz="2200" dirty="0"/>
              <a:t>Household Employment Taxes</a:t>
            </a:r>
          </a:p>
          <a:p>
            <a:r>
              <a:rPr lang="en-US" sz="2200" dirty="0"/>
              <a:t>Repayment of First-Time Homebuyer Credit From Form 5405</a:t>
            </a:r>
          </a:p>
          <a:p>
            <a:r>
              <a:rPr lang="en-US" sz="2200" dirty="0"/>
              <a:t>Health Care Individual Responsibility</a:t>
            </a:r>
          </a:p>
          <a:p>
            <a:r>
              <a:rPr lang="en-US" sz="2200" dirty="0"/>
              <a:t>Taxes from Form 8959 or Form 8860</a:t>
            </a:r>
          </a:p>
          <a:p>
            <a:r>
              <a:rPr lang="en-US" sz="2200" dirty="0"/>
              <a:t>Section 965 Net Tax Liability Installment from Form </a:t>
            </a:r>
            <a:r>
              <a:rPr lang="en-US" sz="2200" dirty="0" smtClean="0"/>
              <a:t>965-A</a:t>
            </a:r>
          </a:p>
          <a:p>
            <a:endParaRPr lang="en-US" sz="2400" dirty="0"/>
          </a:p>
          <a:p>
            <a:pPr marL="0" indent="0">
              <a:buNone/>
            </a:pPr>
            <a:endParaRPr lang="en-US" sz="2300" dirty="0"/>
          </a:p>
          <a:p>
            <a:pPr marL="0" indent="0">
              <a:buNone/>
            </a:pPr>
            <a:endParaRPr lang="en-US" sz="2400" dirty="0" smtClean="0"/>
          </a:p>
          <a:p>
            <a:pPr marL="0" indent="0" algn="ctr">
              <a:buNone/>
            </a:pPr>
            <a:endParaRPr lang="en-US" sz="2400" b="1" dirty="0"/>
          </a:p>
          <a:p>
            <a:pPr marL="0" indent="0" algn="ctr">
              <a:buNone/>
            </a:pPr>
            <a:endParaRPr lang="en-US" sz="2300" dirty="0"/>
          </a:p>
          <a:p>
            <a:pPr marL="0" indent="0" algn="ctr">
              <a:buNone/>
            </a:pPr>
            <a:endParaRPr lang="en-US" sz="2300" b="1" dirty="0"/>
          </a:p>
          <a:p>
            <a:pPr marL="0" indent="0">
              <a:buNone/>
            </a:pPr>
            <a:endParaRPr lang="en-US" sz="2800" dirty="0" smtClean="0"/>
          </a:p>
          <a:p>
            <a:pPr marL="0" indent="0">
              <a:buNone/>
            </a:pPr>
            <a:r>
              <a:rPr lang="en-US" sz="2700" b="1" dirty="0" smtClean="0"/>
              <a:t/>
            </a:r>
            <a:br>
              <a:rPr lang="en-US" sz="2700" b="1" dirty="0" smtClean="0"/>
            </a:br>
            <a:endParaRPr lang="en-US" sz="2700" i="1" dirty="0" smtClean="0"/>
          </a:p>
          <a:p>
            <a:pPr marL="0" indent="0" algn="ctr">
              <a:buNone/>
            </a:pPr>
            <a:endParaRPr lang="en-US" sz="2800" dirty="0"/>
          </a:p>
          <a:p>
            <a:pPr marL="0" indent="0" algn="ctr">
              <a:buNone/>
            </a:pPr>
            <a:endParaRPr lang="en-US" sz="9600" i="1" u="sng" dirty="0"/>
          </a:p>
          <a:p>
            <a:pPr marL="0" indent="0" algn="ctr">
              <a:buNone/>
            </a:pPr>
            <a:endParaRPr lang="en-US" sz="6400" i="1" u="sng" dirty="0" smtClean="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smtClean="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27</a:t>
            </a:fld>
            <a:endParaRPr lang="en-US" dirty="0" smtClean="0"/>
          </a:p>
          <a:p>
            <a:r>
              <a:rPr lang="en-US" u="sng" dirty="0" smtClean="0"/>
              <a:t>JohnGoldhamer.com</a:t>
            </a:r>
            <a:endParaRPr lang="en-US" dirty="0"/>
          </a:p>
        </p:txBody>
      </p:sp>
      <p:pic>
        <p:nvPicPr>
          <p:cNvPr id="4098" name="Picture 2" descr="C:\Users\John B. Goldhamer.JohnBGoldhamer\Documents\23 Individual Income Tax\2018 Individual Income Tax Workshop\2018 Forms\2018 Schedule 4 - Other Taxes_Pag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70" y="3505200"/>
            <a:ext cx="6562136"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61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304800" y="762000"/>
            <a:ext cx="8610600" cy="6019800"/>
          </a:xfrm>
        </p:spPr>
        <p:txBody>
          <a:bodyPr>
            <a:normAutofit fontScale="92500" lnSpcReduction="20000"/>
          </a:bodyPr>
          <a:lstStyle/>
          <a:p>
            <a:pPr marL="0" indent="0" algn="ctr">
              <a:buNone/>
            </a:pPr>
            <a:r>
              <a:rPr lang="en-US" sz="2500" b="1" u="sng" dirty="0"/>
              <a:t>THE NEW SIX SCHEDULES</a:t>
            </a:r>
            <a:endParaRPr lang="en-US" sz="2500" dirty="0"/>
          </a:p>
          <a:p>
            <a:pPr marL="0" indent="0" algn="ctr">
              <a:buNone/>
            </a:pPr>
            <a:r>
              <a:rPr lang="en-US" sz="2500" b="1" u="sng" dirty="0" smtClean="0"/>
              <a:t>Schedule </a:t>
            </a:r>
            <a:r>
              <a:rPr lang="en-US" sz="2500" b="1" u="sng" dirty="0"/>
              <a:t>5 – Other Payments and Refundable </a:t>
            </a:r>
            <a:r>
              <a:rPr lang="en-US" sz="2500" b="1" u="sng" dirty="0" smtClean="0"/>
              <a:t>Credits</a:t>
            </a:r>
          </a:p>
          <a:p>
            <a:r>
              <a:rPr lang="en-US" sz="2200" dirty="0"/>
              <a:t>2018 Estimated Tax Payments and Amount Applied from 2017 Return</a:t>
            </a:r>
          </a:p>
          <a:p>
            <a:r>
              <a:rPr lang="en-US" sz="2200" dirty="0"/>
              <a:t>Net Premium Tax Credit</a:t>
            </a:r>
          </a:p>
          <a:p>
            <a:r>
              <a:rPr lang="en-US" sz="2200" dirty="0"/>
              <a:t>Amount Paid With Request for Extension to File</a:t>
            </a:r>
          </a:p>
          <a:p>
            <a:r>
              <a:rPr lang="en-US" sz="2200" dirty="0"/>
              <a:t>Excess Social Security and Tier 1 TTYA Tax Withheld</a:t>
            </a:r>
          </a:p>
          <a:p>
            <a:r>
              <a:rPr lang="en-US" sz="2200" dirty="0"/>
              <a:t>Credit for Federal Tax on Fuels</a:t>
            </a:r>
          </a:p>
          <a:p>
            <a:r>
              <a:rPr lang="en-US" sz="2200" dirty="0"/>
              <a:t>Credits from Form 2439, </a:t>
            </a:r>
            <a:r>
              <a:rPr lang="en-US" sz="2200" dirty="0" smtClean="0"/>
              <a:t>or </a:t>
            </a:r>
            <a:r>
              <a:rPr lang="en-US" sz="2200" dirty="0"/>
              <a:t>Form 8885</a:t>
            </a:r>
          </a:p>
          <a:p>
            <a:pPr marL="0" indent="0">
              <a:buNone/>
            </a:pPr>
            <a:endParaRPr lang="en-US" sz="2400" dirty="0"/>
          </a:p>
          <a:p>
            <a:pPr marL="0" indent="0">
              <a:buNone/>
            </a:pPr>
            <a:endParaRPr lang="en-US" sz="2300" dirty="0"/>
          </a:p>
          <a:p>
            <a:pPr marL="0" indent="0">
              <a:buNone/>
            </a:pPr>
            <a:endParaRPr lang="en-US" sz="2400" dirty="0" smtClean="0"/>
          </a:p>
          <a:p>
            <a:pPr marL="0" indent="0" algn="ctr">
              <a:buNone/>
            </a:pPr>
            <a:endParaRPr lang="en-US" sz="2400" b="1" dirty="0"/>
          </a:p>
          <a:p>
            <a:pPr marL="0" indent="0" algn="ctr">
              <a:buNone/>
            </a:pPr>
            <a:endParaRPr lang="en-US" sz="2300" dirty="0"/>
          </a:p>
          <a:p>
            <a:pPr marL="0" indent="0" algn="ctr">
              <a:buNone/>
            </a:pPr>
            <a:endParaRPr lang="en-US" sz="2300" b="1" dirty="0"/>
          </a:p>
          <a:p>
            <a:pPr marL="0" indent="0">
              <a:buNone/>
            </a:pPr>
            <a:endParaRPr lang="en-US" sz="2800" dirty="0" smtClean="0"/>
          </a:p>
          <a:p>
            <a:pPr marL="0" indent="0">
              <a:buNone/>
            </a:pPr>
            <a:r>
              <a:rPr lang="en-US" sz="2700" b="1" dirty="0" smtClean="0"/>
              <a:t/>
            </a:r>
            <a:br>
              <a:rPr lang="en-US" sz="2700" b="1" dirty="0" smtClean="0"/>
            </a:br>
            <a:endParaRPr lang="en-US" sz="2700" i="1" dirty="0" smtClean="0"/>
          </a:p>
          <a:p>
            <a:pPr marL="0" indent="0" algn="ctr">
              <a:buNone/>
            </a:pPr>
            <a:endParaRPr lang="en-US" sz="2800" dirty="0"/>
          </a:p>
          <a:p>
            <a:pPr marL="0" indent="0" algn="ctr">
              <a:buNone/>
            </a:pPr>
            <a:endParaRPr lang="en-US" sz="9600" i="1" u="sng" dirty="0"/>
          </a:p>
          <a:p>
            <a:pPr marL="0" indent="0" algn="ctr">
              <a:buNone/>
            </a:pPr>
            <a:endParaRPr lang="en-US" sz="6400" i="1" u="sng" dirty="0" smtClean="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smtClean="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28</a:t>
            </a:fld>
            <a:endParaRPr lang="en-US" dirty="0" smtClean="0"/>
          </a:p>
          <a:p>
            <a:r>
              <a:rPr lang="en-US" u="sng" dirty="0" smtClean="0"/>
              <a:t>JohnGoldhamer.com</a:t>
            </a:r>
            <a:endParaRPr lang="en-US" dirty="0"/>
          </a:p>
        </p:txBody>
      </p:sp>
      <p:pic>
        <p:nvPicPr>
          <p:cNvPr id="5122" name="Picture 2" descr="C:\Users\John B. Goldhamer.JohnBGoldhamer\Documents\23 Individual Income Tax\2018 Individual Income Tax Workshop\2018 Forms\2018 Schedule 5 - Other Payments and Refundable Credits_Page_2.jpg"/>
          <p:cNvPicPr>
            <a:picLocks noChangeAspect="1" noChangeArrowheads="1"/>
          </p:cNvPicPr>
          <p:nvPr/>
        </p:nvPicPr>
        <p:blipFill rotWithShape="1">
          <a:blip r:embed="rId2">
            <a:extLst>
              <a:ext uri="{28A0092B-C50C-407E-A947-70E740481C1C}">
                <a14:useLocalDpi xmlns:a14="http://schemas.microsoft.com/office/drawing/2010/main" val="0"/>
              </a:ext>
            </a:extLst>
          </a:blip>
          <a:srcRect b="2024"/>
          <a:stretch/>
        </p:blipFill>
        <p:spPr bwMode="auto">
          <a:xfrm>
            <a:off x="228600" y="3276600"/>
            <a:ext cx="7013575"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9805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762000"/>
            <a:ext cx="8305800" cy="6019800"/>
          </a:xfrm>
        </p:spPr>
        <p:txBody>
          <a:bodyPr>
            <a:normAutofit fontScale="92500" lnSpcReduction="10000"/>
          </a:bodyPr>
          <a:lstStyle/>
          <a:p>
            <a:pPr marL="0" indent="0" algn="ctr">
              <a:buNone/>
            </a:pPr>
            <a:r>
              <a:rPr lang="en-US" sz="2500" b="1" u="sng" dirty="0"/>
              <a:t>THE NEW SIX SCHEDULES</a:t>
            </a:r>
            <a:endParaRPr lang="en-US" sz="2500" dirty="0"/>
          </a:p>
          <a:p>
            <a:pPr marL="0" indent="0" algn="ctr">
              <a:buNone/>
            </a:pPr>
            <a:r>
              <a:rPr lang="en-US" sz="2500" b="1" u="sng" dirty="0" smtClean="0"/>
              <a:t>Schedule </a:t>
            </a:r>
            <a:r>
              <a:rPr lang="en-US" sz="2500" b="1" u="sng" dirty="0"/>
              <a:t>6 – Foreign Address and Third Party Designee</a:t>
            </a:r>
            <a:endParaRPr lang="en-US" sz="2500" u="sng" dirty="0"/>
          </a:p>
          <a:p>
            <a:r>
              <a:rPr lang="en-US" sz="2100" dirty="0"/>
              <a:t>Foreign </a:t>
            </a:r>
            <a:r>
              <a:rPr lang="en-US" sz="2100" dirty="0" smtClean="0"/>
              <a:t>Address:</a:t>
            </a:r>
          </a:p>
          <a:p>
            <a:pPr marL="0" indent="0">
              <a:buNone/>
            </a:pPr>
            <a:r>
              <a:rPr lang="en-US" sz="2100" dirty="0"/>
              <a:t> </a:t>
            </a:r>
            <a:r>
              <a:rPr lang="en-US" sz="2100" dirty="0" smtClean="0"/>
              <a:t>             Foreign </a:t>
            </a:r>
            <a:r>
              <a:rPr lang="en-US" sz="2100" dirty="0"/>
              <a:t>Country Name, Foreign Province/County, Foreign Postal Code</a:t>
            </a:r>
          </a:p>
          <a:p>
            <a:r>
              <a:rPr lang="en-US" sz="2100" dirty="0" smtClean="0"/>
              <a:t>Third </a:t>
            </a:r>
            <a:r>
              <a:rPr lang="en-US" sz="2100" dirty="0"/>
              <a:t>Party </a:t>
            </a:r>
            <a:r>
              <a:rPr lang="en-US" sz="2100" dirty="0" smtClean="0"/>
              <a:t>Designee</a:t>
            </a:r>
          </a:p>
          <a:p>
            <a:pPr marL="0" indent="0">
              <a:buNone/>
            </a:pPr>
            <a:r>
              <a:rPr lang="en-US" sz="2100" dirty="0"/>
              <a:t> </a:t>
            </a:r>
            <a:r>
              <a:rPr lang="en-US" sz="2100" dirty="0" smtClean="0"/>
              <a:t>             Do </a:t>
            </a:r>
            <a:r>
              <a:rPr lang="en-US" sz="2100" dirty="0"/>
              <a:t>You Want To Allow Another Person To Discuss This Return With The </a:t>
            </a:r>
            <a:r>
              <a:rPr lang="en-US" sz="2100" dirty="0" smtClean="0"/>
              <a:t>IRS?</a:t>
            </a:r>
            <a:endParaRPr lang="en-US" sz="2100" dirty="0"/>
          </a:p>
          <a:p>
            <a:pPr marL="0" indent="0">
              <a:buNone/>
            </a:pPr>
            <a:r>
              <a:rPr lang="en-US" sz="2100" dirty="0"/>
              <a:t> </a:t>
            </a:r>
            <a:r>
              <a:rPr lang="en-US" sz="2100" dirty="0" smtClean="0"/>
              <a:t>             Name</a:t>
            </a:r>
            <a:r>
              <a:rPr lang="en-US" sz="2100" dirty="0"/>
              <a:t>, Phone, Personal Identification Number</a:t>
            </a:r>
          </a:p>
          <a:p>
            <a:endParaRPr lang="en-US" sz="2400" dirty="0"/>
          </a:p>
          <a:p>
            <a:pPr marL="0" indent="0">
              <a:buNone/>
            </a:pPr>
            <a:endParaRPr lang="en-US" sz="2300" dirty="0"/>
          </a:p>
          <a:p>
            <a:pPr marL="0" indent="0">
              <a:buNone/>
            </a:pPr>
            <a:endParaRPr lang="en-US" sz="2400" dirty="0" smtClean="0"/>
          </a:p>
          <a:p>
            <a:pPr marL="0" indent="0" algn="ctr">
              <a:buNone/>
            </a:pPr>
            <a:endParaRPr lang="en-US" sz="2400" b="1" dirty="0"/>
          </a:p>
          <a:p>
            <a:pPr marL="0" indent="0" algn="ctr">
              <a:buNone/>
            </a:pPr>
            <a:endParaRPr lang="en-US" sz="2300" dirty="0"/>
          </a:p>
          <a:p>
            <a:pPr marL="0" indent="0" algn="ctr">
              <a:buNone/>
            </a:pPr>
            <a:endParaRPr lang="en-US" sz="2300" b="1" dirty="0"/>
          </a:p>
          <a:p>
            <a:pPr marL="0" indent="0">
              <a:buNone/>
            </a:pPr>
            <a:endParaRPr lang="en-US" sz="2800" dirty="0" smtClean="0"/>
          </a:p>
          <a:p>
            <a:pPr marL="0" indent="0">
              <a:buNone/>
            </a:pPr>
            <a:r>
              <a:rPr lang="en-US" sz="2700" b="1" dirty="0" smtClean="0"/>
              <a:t/>
            </a:r>
            <a:br>
              <a:rPr lang="en-US" sz="2700" b="1" dirty="0" smtClean="0"/>
            </a:br>
            <a:endParaRPr lang="en-US" sz="2700" i="1" dirty="0" smtClean="0"/>
          </a:p>
          <a:p>
            <a:pPr marL="0" indent="0" algn="ctr">
              <a:buNone/>
            </a:pPr>
            <a:endParaRPr lang="en-US" sz="2800" dirty="0"/>
          </a:p>
          <a:p>
            <a:pPr marL="0" indent="0" algn="ctr">
              <a:buNone/>
            </a:pPr>
            <a:endParaRPr lang="en-US" sz="9600" i="1" u="sng" dirty="0"/>
          </a:p>
          <a:p>
            <a:pPr marL="0" indent="0" algn="ctr">
              <a:buNone/>
            </a:pPr>
            <a:endParaRPr lang="en-US" sz="6400" i="1" u="sng" dirty="0" smtClean="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smtClean="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29</a:t>
            </a:fld>
            <a:endParaRPr lang="en-US" dirty="0" smtClean="0"/>
          </a:p>
          <a:p>
            <a:r>
              <a:rPr lang="en-US" u="sng" dirty="0" smtClean="0"/>
              <a:t>JohnGoldhamer.com</a:t>
            </a:r>
            <a:endParaRPr lang="en-US" dirty="0"/>
          </a:p>
        </p:txBody>
      </p:sp>
      <p:pic>
        <p:nvPicPr>
          <p:cNvPr id="6146" name="Picture 2" descr="C:\Users\John B. Goldhamer.JohnBGoldhamer\Documents\23 Individual Income Tax\2018 Individual Income Tax Workshop\2018 Forms\2018 Schedule 6 - Foreign Address and Third Party Designee_Pag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67050"/>
            <a:ext cx="7013575"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0030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87362"/>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0" y="762000"/>
            <a:ext cx="9144000" cy="6096000"/>
          </a:xfrm>
        </p:spPr>
        <p:txBody>
          <a:bodyPr>
            <a:normAutofit fontScale="25000" lnSpcReduction="20000"/>
          </a:bodyPr>
          <a:lstStyle/>
          <a:p>
            <a:pPr marL="0" indent="0" algn="ctr">
              <a:buNone/>
            </a:pPr>
            <a:r>
              <a:rPr lang="en-US" sz="8000" b="1" u="sng" dirty="0"/>
              <a:t>TABLE OF CONTENTS</a:t>
            </a:r>
          </a:p>
          <a:p>
            <a:pPr marL="0" indent="0" algn="ctr">
              <a:spcBef>
                <a:spcPts val="24"/>
              </a:spcBef>
              <a:buNone/>
            </a:pPr>
            <a:r>
              <a:rPr lang="en-US" sz="8000" b="1" u="sng" dirty="0"/>
              <a:t>Slide Topic					                                  Slide</a:t>
            </a:r>
            <a:endParaRPr lang="en-US" sz="8000" dirty="0"/>
          </a:p>
          <a:p>
            <a:pPr marL="0" indent="0" algn="ctr">
              <a:buNone/>
            </a:pPr>
            <a:r>
              <a:rPr lang="en-US" sz="7600" dirty="0" smtClean="0"/>
              <a:t>Standard </a:t>
            </a:r>
            <a:r>
              <a:rPr lang="en-US" sz="7600" dirty="0"/>
              <a:t>Deduction </a:t>
            </a:r>
            <a:r>
              <a:rPr lang="en-US" sz="7600" dirty="0" smtClean="0"/>
              <a:t>Amounts- </a:t>
            </a:r>
            <a:r>
              <a:rPr lang="en-US" sz="7600" i="1" dirty="0" smtClean="0"/>
              <a:t>Most Taxpayers will </a:t>
            </a:r>
            <a:r>
              <a:rPr lang="en-US" sz="7600" i="1" u="sng" dirty="0" smtClean="0"/>
              <a:t>not</a:t>
            </a:r>
            <a:r>
              <a:rPr lang="en-US" sz="7600" i="1" dirty="0" smtClean="0"/>
              <a:t> be Itemizing  </a:t>
            </a:r>
            <a:r>
              <a:rPr lang="en-US" sz="7600" dirty="0" smtClean="0"/>
              <a:t>............... 20</a:t>
            </a:r>
            <a:endParaRPr lang="en-US" sz="7600" dirty="0"/>
          </a:p>
          <a:p>
            <a:pPr marL="0" indent="0" algn="ctr">
              <a:buNone/>
            </a:pPr>
            <a:r>
              <a:rPr lang="en-US" sz="7600" dirty="0"/>
              <a:t>Personal </a:t>
            </a:r>
            <a:r>
              <a:rPr lang="en-US" sz="7600" dirty="0" smtClean="0"/>
              <a:t>Exemption- </a:t>
            </a:r>
            <a:r>
              <a:rPr lang="en-US" sz="7600" dirty="0"/>
              <a:t>Suspended </a:t>
            </a:r>
            <a:r>
              <a:rPr lang="en-US" sz="7600" dirty="0" smtClean="0"/>
              <a:t>......................................................................... 21</a:t>
            </a:r>
            <a:endParaRPr lang="en-US" sz="7600" dirty="0"/>
          </a:p>
          <a:p>
            <a:pPr marL="0" indent="0" algn="ctr">
              <a:buNone/>
            </a:pPr>
            <a:r>
              <a:rPr lang="en-US" sz="7600" dirty="0"/>
              <a:t>The New Six Schedules ........................................................................................ </a:t>
            </a:r>
            <a:r>
              <a:rPr lang="en-US" sz="7600" dirty="0" smtClean="0"/>
              <a:t>22</a:t>
            </a:r>
            <a:endParaRPr lang="en-US" sz="7600" dirty="0"/>
          </a:p>
          <a:p>
            <a:pPr marL="0" indent="0" algn="ctr">
              <a:buNone/>
            </a:pPr>
            <a:r>
              <a:rPr lang="en-US" sz="7600" dirty="0"/>
              <a:t>Schedule 1 – Additional Income and Adjustments to Income- Income …………… </a:t>
            </a:r>
            <a:r>
              <a:rPr lang="en-US" sz="7600" dirty="0" smtClean="0"/>
              <a:t>23</a:t>
            </a:r>
            <a:endParaRPr lang="en-US" sz="7600" dirty="0"/>
          </a:p>
          <a:p>
            <a:pPr marL="0" indent="0" algn="ctr">
              <a:buNone/>
            </a:pPr>
            <a:r>
              <a:rPr lang="en-US" sz="7600" dirty="0"/>
              <a:t>Schedule 1 – Additional Income and Adjustments to Income- Adjustments </a:t>
            </a:r>
            <a:r>
              <a:rPr lang="en-US" sz="7600" dirty="0" smtClean="0"/>
              <a:t>…… 24</a:t>
            </a:r>
            <a:endParaRPr lang="en-US" sz="7600" dirty="0"/>
          </a:p>
          <a:p>
            <a:pPr marL="0" indent="0" algn="ctr">
              <a:buNone/>
            </a:pPr>
            <a:r>
              <a:rPr lang="en-US" sz="7600" dirty="0"/>
              <a:t>Schedule 2 – Tax </a:t>
            </a:r>
            <a:r>
              <a:rPr lang="en-US" sz="7600" dirty="0" smtClean="0"/>
              <a:t>.................................................................................................. 25</a:t>
            </a:r>
            <a:endParaRPr lang="en-US" sz="7600" dirty="0"/>
          </a:p>
          <a:p>
            <a:pPr marL="0" indent="0" algn="ctr">
              <a:buNone/>
            </a:pPr>
            <a:r>
              <a:rPr lang="en-US" sz="7600" dirty="0"/>
              <a:t>Schedule 3 – Nonrefundable Credits </a:t>
            </a:r>
            <a:r>
              <a:rPr lang="en-US" sz="7600" dirty="0" smtClean="0"/>
              <a:t>.................................................................. 26</a:t>
            </a:r>
            <a:endParaRPr lang="en-US" sz="7600" dirty="0"/>
          </a:p>
          <a:p>
            <a:pPr marL="0" indent="0" algn="ctr">
              <a:buNone/>
            </a:pPr>
            <a:r>
              <a:rPr lang="en-US" sz="7600" dirty="0"/>
              <a:t>Schedule 4 – Other Taxes </a:t>
            </a:r>
            <a:r>
              <a:rPr lang="en-US" sz="7600" dirty="0" smtClean="0"/>
              <a:t>.................................................................................... 27</a:t>
            </a:r>
            <a:endParaRPr lang="en-US" sz="7600" dirty="0"/>
          </a:p>
          <a:p>
            <a:pPr marL="0" indent="0" algn="ctr">
              <a:buNone/>
            </a:pPr>
            <a:r>
              <a:rPr lang="en-US" sz="7600" dirty="0"/>
              <a:t>Schedule 5 – Other Payments and Refundable Credits </a:t>
            </a:r>
            <a:r>
              <a:rPr lang="en-US" sz="7600" dirty="0" smtClean="0"/>
              <a:t>...................................... 28</a:t>
            </a:r>
            <a:endParaRPr lang="en-US" sz="7600" dirty="0"/>
          </a:p>
          <a:p>
            <a:pPr marL="0" indent="0" algn="ctr">
              <a:buNone/>
            </a:pPr>
            <a:r>
              <a:rPr lang="en-US" sz="7600" dirty="0"/>
              <a:t>Schedule 6 – Foreign Address and Third Party Designee </a:t>
            </a:r>
            <a:r>
              <a:rPr lang="en-US" sz="7600" dirty="0" smtClean="0"/>
              <a:t>................................... 29</a:t>
            </a:r>
          </a:p>
          <a:p>
            <a:pPr marL="0" indent="0" algn="ctr">
              <a:buNone/>
            </a:pPr>
            <a:r>
              <a:rPr lang="en-US" sz="7600" dirty="0" smtClean="0"/>
              <a:t>Child Tax Credits ……………………………………………………………………………………………. 30</a:t>
            </a:r>
          </a:p>
          <a:p>
            <a:pPr marL="0" indent="0" algn="ctr">
              <a:buNone/>
            </a:pPr>
            <a:r>
              <a:rPr lang="en-US" sz="7600" dirty="0" smtClean="0"/>
              <a:t>Itemized </a:t>
            </a:r>
            <a:r>
              <a:rPr lang="en-US" sz="7600" dirty="0"/>
              <a:t>Deductions, Schedule A. Now Has 6 Sections ...................................... </a:t>
            </a:r>
            <a:r>
              <a:rPr lang="en-US" sz="7600" dirty="0" smtClean="0"/>
              <a:t>31</a:t>
            </a:r>
            <a:endParaRPr lang="en-US" sz="7600" dirty="0"/>
          </a:p>
          <a:p>
            <a:pPr marL="0" indent="0" algn="ctr">
              <a:buNone/>
            </a:pPr>
            <a:r>
              <a:rPr lang="en-US" sz="7600" dirty="0"/>
              <a:t>Medical and Dental Expenses </a:t>
            </a:r>
            <a:r>
              <a:rPr lang="en-US" sz="7600" dirty="0" smtClean="0"/>
              <a:t>………………………………………………………………………… 32 </a:t>
            </a:r>
            <a:endParaRPr lang="en-US" sz="7600" dirty="0"/>
          </a:p>
          <a:p>
            <a:pPr marL="0" indent="0" algn="ctr">
              <a:buNone/>
            </a:pPr>
            <a:r>
              <a:rPr lang="en-US" sz="7600" dirty="0"/>
              <a:t>State Income Tax Personal Property Tax &amp; Real Estate Tax- Limited </a:t>
            </a:r>
            <a:r>
              <a:rPr lang="en-US" sz="7600" dirty="0" smtClean="0"/>
              <a:t>Deduction . 33</a:t>
            </a:r>
            <a:endParaRPr lang="en-US" sz="7600" dirty="0"/>
          </a:p>
          <a:p>
            <a:pPr marL="0" indent="0" algn="ctr">
              <a:buNone/>
            </a:pPr>
            <a:r>
              <a:rPr lang="en-US" sz="7600" dirty="0"/>
              <a:t>State Income Tax Personal Property Tax &amp; Real Estate Tax- $10,000 Limit </a:t>
            </a:r>
            <a:r>
              <a:rPr lang="en-US" sz="7600" dirty="0" smtClean="0"/>
              <a:t>………. 34</a:t>
            </a:r>
            <a:endParaRPr lang="en-US" sz="7600" dirty="0"/>
          </a:p>
          <a:p>
            <a:pPr marL="0" indent="0" algn="ctr">
              <a:buNone/>
            </a:pPr>
            <a:r>
              <a:rPr lang="en-US" sz="7600" dirty="0"/>
              <a:t>Interest on Home Mortgage, Equity Line-Deduct Home &amp; Home </a:t>
            </a:r>
            <a:r>
              <a:rPr lang="en-US" sz="7600" dirty="0" smtClean="0"/>
              <a:t>Improvements.35</a:t>
            </a:r>
            <a:endParaRPr lang="en-US" sz="7600" dirty="0"/>
          </a:p>
          <a:p>
            <a:pPr marL="0" indent="0" algn="ctr">
              <a:buNone/>
            </a:pPr>
            <a:r>
              <a:rPr lang="en-US" sz="7600" dirty="0"/>
              <a:t>Charitable Contributions </a:t>
            </a:r>
            <a:r>
              <a:rPr lang="en-US" sz="7600" dirty="0" smtClean="0"/>
              <a:t>…………………………………………………………………................ 36</a:t>
            </a:r>
          </a:p>
          <a:p>
            <a:pPr marL="0" indent="0" algn="ctr">
              <a:buNone/>
            </a:pPr>
            <a:r>
              <a:rPr lang="en-US" sz="7600" dirty="0"/>
              <a:t>Casualty and Theft Losses of Property-Only Federally Declared Disaster Area </a:t>
            </a:r>
            <a:r>
              <a:rPr lang="en-US" sz="7600" dirty="0" smtClean="0"/>
              <a:t>.. 37</a:t>
            </a:r>
          </a:p>
          <a:p>
            <a:pPr marL="0" indent="0" algn="ctr">
              <a:buNone/>
            </a:pPr>
            <a:r>
              <a:rPr lang="en-US" sz="7600" dirty="0"/>
              <a:t>Other Miscellaneous Deductions </a:t>
            </a:r>
            <a:r>
              <a:rPr lang="en-US" sz="7600" dirty="0" smtClean="0"/>
              <a:t>..…………………………………………………………………. 38</a:t>
            </a:r>
            <a:endParaRPr lang="en-US" sz="7600" dirty="0"/>
          </a:p>
          <a:p>
            <a:pPr marL="0" indent="0" algn="ctr">
              <a:buNone/>
            </a:pPr>
            <a:endParaRPr lang="en-US" sz="7600" dirty="0"/>
          </a:p>
        </p:txBody>
      </p:sp>
      <p:sp>
        <p:nvSpPr>
          <p:cNvPr id="4" name="Slide Number Placeholder 3"/>
          <p:cNvSpPr>
            <a:spLocks noGrp="1"/>
          </p:cNvSpPr>
          <p:nvPr>
            <p:ph type="sldNum" sz="quarter" idx="12"/>
          </p:nvPr>
        </p:nvSpPr>
        <p:spPr/>
        <p:txBody>
          <a:bodyPr/>
          <a:lstStyle/>
          <a:p>
            <a:fld id="{DE70C7B1-09E1-4780-88D9-9F486AEC4F9F}" type="slidenum">
              <a:rPr lang="en-US" smtClean="0"/>
              <a:t>3</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2273427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0" y="685800"/>
            <a:ext cx="9144000" cy="6248400"/>
          </a:xfrm>
        </p:spPr>
        <p:txBody>
          <a:bodyPr>
            <a:normAutofit/>
          </a:bodyPr>
          <a:lstStyle/>
          <a:p>
            <a:pPr marL="0" indent="0" algn="ctr">
              <a:buNone/>
            </a:pPr>
            <a:r>
              <a:rPr lang="en-US" sz="2400" b="1" dirty="0" smtClean="0"/>
              <a:t>CHILD TAX CREDITS</a:t>
            </a:r>
          </a:p>
          <a:p>
            <a:pPr marL="0" indent="0">
              <a:buNone/>
            </a:pPr>
            <a:r>
              <a:rPr lang="en-US" sz="1900" dirty="0"/>
              <a:t>Starting 2018, The </a:t>
            </a:r>
            <a:r>
              <a:rPr lang="en-US" sz="1900" u="sng" dirty="0"/>
              <a:t>Tax Cuts and Jobs Act</a:t>
            </a:r>
            <a:r>
              <a:rPr lang="en-US" sz="1900" dirty="0"/>
              <a:t> (TCJA) </a:t>
            </a:r>
            <a:r>
              <a:rPr lang="en-US" sz="1900" i="1" dirty="0" smtClean="0"/>
              <a:t>increased</a:t>
            </a:r>
            <a:r>
              <a:rPr lang="en-US" sz="1900" dirty="0" smtClean="0"/>
              <a:t> the </a:t>
            </a:r>
            <a:r>
              <a:rPr lang="en-US" sz="1900" u="sng" dirty="0" smtClean="0"/>
              <a:t>Child Tax Credit</a:t>
            </a:r>
            <a:r>
              <a:rPr lang="en-US" sz="1900" dirty="0" smtClean="0"/>
              <a:t> (</a:t>
            </a:r>
            <a:r>
              <a:rPr lang="en-US" sz="1900" dirty="0"/>
              <a:t>CTC) </a:t>
            </a:r>
            <a:r>
              <a:rPr lang="en-US" sz="1900" dirty="0" smtClean="0"/>
              <a:t>for </a:t>
            </a:r>
            <a:r>
              <a:rPr lang="en-US" sz="1900" u="sng" dirty="0" smtClean="0"/>
              <a:t>Form 2441</a:t>
            </a:r>
            <a:r>
              <a:rPr lang="en-US" sz="1900" dirty="0" smtClean="0"/>
              <a:t> from $1,000 to </a:t>
            </a:r>
            <a:r>
              <a:rPr lang="en-US" sz="1900" i="1" dirty="0"/>
              <a:t>up to </a:t>
            </a:r>
            <a:r>
              <a:rPr lang="en-US" sz="1900" i="1" dirty="0" smtClean="0"/>
              <a:t>$</a:t>
            </a:r>
            <a:r>
              <a:rPr lang="en-US" sz="1900" i="1" dirty="0"/>
              <a:t>2,000 per </a:t>
            </a:r>
            <a:r>
              <a:rPr lang="en-US" sz="1900" i="1" dirty="0" smtClean="0"/>
              <a:t>child</a:t>
            </a:r>
            <a:r>
              <a:rPr lang="en-US" sz="1900" i="1" dirty="0"/>
              <a:t> under 17 </a:t>
            </a:r>
            <a:r>
              <a:rPr lang="en-US" sz="1900" i="1" dirty="0" smtClean="0"/>
              <a:t>at </a:t>
            </a:r>
            <a:r>
              <a:rPr lang="en-US" sz="1900" i="1" dirty="0"/>
              <a:t>the end of the tax </a:t>
            </a:r>
            <a:r>
              <a:rPr lang="en-US" sz="1900" i="1" dirty="0" smtClean="0"/>
              <a:t>year </a:t>
            </a:r>
            <a:r>
              <a:rPr lang="en-US" sz="1900" dirty="0" smtClean="0"/>
              <a:t>and  the </a:t>
            </a:r>
            <a:r>
              <a:rPr lang="en-US" sz="1900" u="sng" dirty="0" smtClean="0"/>
              <a:t>Additional Child Tax Credit</a:t>
            </a:r>
            <a:r>
              <a:rPr lang="en-US" sz="1900" dirty="0" smtClean="0"/>
              <a:t> </a:t>
            </a:r>
            <a:r>
              <a:rPr lang="en-US" sz="1900" dirty="0"/>
              <a:t>(ACTC) </a:t>
            </a:r>
            <a:r>
              <a:rPr lang="en-US" sz="1900" dirty="0" smtClean="0"/>
              <a:t>for </a:t>
            </a:r>
            <a:r>
              <a:rPr lang="en-US" sz="1900" u="sng" dirty="0" smtClean="0"/>
              <a:t>Schedule 8812</a:t>
            </a:r>
            <a:r>
              <a:rPr lang="en-US" sz="1900" dirty="0" smtClean="0"/>
              <a:t> the </a:t>
            </a:r>
            <a:r>
              <a:rPr lang="en-US" sz="1900" i="1" dirty="0" smtClean="0"/>
              <a:t>alternative </a:t>
            </a:r>
            <a:r>
              <a:rPr lang="en-US" sz="1900" i="1" dirty="0"/>
              <a:t>refundable </a:t>
            </a:r>
            <a:r>
              <a:rPr lang="en-US" sz="1900" i="1" dirty="0" smtClean="0"/>
              <a:t>credit </a:t>
            </a:r>
            <a:r>
              <a:rPr lang="en-US" sz="1900" dirty="0" smtClean="0"/>
              <a:t>is limited </a:t>
            </a:r>
            <a:r>
              <a:rPr lang="en-US" sz="1900" dirty="0"/>
              <a:t>to $1,400 per </a:t>
            </a:r>
            <a:r>
              <a:rPr lang="en-US" sz="1900" dirty="0" smtClean="0"/>
              <a:t>child.</a:t>
            </a:r>
            <a:endParaRPr lang="en-US" sz="2300" dirty="0"/>
          </a:p>
          <a:p>
            <a:pPr marL="0" indent="0" algn="ctr">
              <a:buNone/>
            </a:pPr>
            <a:endParaRPr lang="en-US" sz="2300" b="1" dirty="0"/>
          </a:p>
          <a:p>
            <a:pPr marL="0" indent="0">
              <a:buNone/>
            </a:pPr>
            <a:endParaRPr lang="en-US" sz="2800" dirty="0" smtClean="0"/>
          </a:p>
          <a:p>
            <a:pPr marL="0" indent="0">
              <a:buNone/>
            </a:pPr>
            <a:r>
              <a:rPr lang="en-US" sz="2700" b="1" dirty="0" smtClean="0"/>
              <a:t/>
            </a:r>
            <a:br>
              <a:rPr lang="en-US" sz="2700" b="1" dirty="0" smtClean="0"/>
            </a:br>
            <a:endParaRPr lang="en-US" sz="2700" i="1" dirty="0" smtClean="0"/>
          </a:p>
          <a:p>
            <a:pPr marL="0" indent="0" algn="ctr">
              <a:buNone/>
            </a:pPr>
            <a:endParaRPr lang="en-US" sz="2800" dirty="0"/>
          </a:p>
          <a:p>
            <a:pPr marL="0" indent="0" algn="ctr">
              <a:buNone/>
            </a:pPr>
            <a:endParaRPr lang="en-US" sz="9600" i="1" u="sng" dirty="0"/>
          </a:p>
          <a:p>
            <a:pPr marL="0" indent="0" algn="ctr">
              <a:buNone/>
            </a:pPr>
            <a:endParaRPr lang="en-US" sz="6400" i="1" u="sng" dirty="0" smtClean="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smtClean="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30</a:t>
            </a:fld>
            <a:endParaRPr lang="en-US" dirty="0" smtClean="0"/>
          </a:p>
          <a:p>
            <a:r>
              <a:rPr lang="en-US" u="sng" dirty="0" smtClean="0"/>
              <a:t>JohnGoldhamer.com</a:t>
            </a:r>
            <a:endParaRPr lang="en-US" dirty="0"/>
          </a:p>
        </p:txBody>
      </p:sp>
      <p:pic>
        <p:nvPicPr>
          <p:cNvPr id="2052" name="Picture 4" descr="C:\Users\John B. Goldhamer.JohnBGoldhamer\Documents\23 Individual Income Tax\2018 Individual Income Tax Workshop\2018 Forms\2018 Schedule 8812, Additional Child Tax Credit_Pag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076450"/>
            <a:ext cx="3352800" cy="443378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ohn B. Goldhamer.JohnBGoldhamer\Documents\23 Individual Income Tax\2018 Individual Income Tax Workshop\2018 Forms\2018 Form 2441, Child and Dependent Care Expenses_Page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635" y="2286001"/>
            <a:ext cx="3575565" cy="453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0306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Autofit/>
          </a:bodyPr>
          <a:lstStyle/>
          <a:p>
            <a:r>
              <a:rPr lang="en-US" sz="2700" b="1" u="sng" dirty="0" smtClean="0"/>
              <a:t>2018 INDIVIDUAL INCOME TAX WORKSHOP</a:t>
            </a:r>
            <a:r>
              <a:rPr lang="en-US" sz="3600" dirty="0" smtClean="0"/>
              <a:t/>
            </a:r>
            <a:br>
              <a:rPr lang="en-US" sz="3600" dirty="0" smtClean="0"/>
            </a:br>
            <a:r>
              <a:rPr lang="en-US" sz="2300" b="1" u="sng" dirty="0"/>
              <a:t>ITEMIZED DEDUCTIONS, SCHEDULE A. NOW HAS </a:t>
            </a:r>
            <a:r>
              <a:rPr lang="en-US" sz="2300" b="1" i="1" u="sng" dirty="0"/>
              <a:t>6 </a:t>
            </a:r>
            <a:r>
              <a:rPr lang="en-US" sz="2300" b="1" i="1" u="sng" dirty="0" smtClean="0"/>
              <a:t>SECTIONS</a:t>
            </a:r>
            <a:endParaRPr lang="en-US" sz="2500" b="1" i="1" dirty="0"/>
          </a:p>
        </p:txBody>
      </p:sp>
      <p:sp>
        <p:nvSpPr>
          <p:cNvPr id="6" name="Slide Number Placeholder 5"/>
          <p:cNvSpPr>
            <a:spLocks noGrp="1"/>
          </p:cNvSpPr>
          <p:nvPr>
            <p:ph type="sldNum" sz="quarter" idx="12"/>
          </p:nvPr>
        </p:nvSpPr>
        <p:spPr/>
        <p:txBody>
          <a:bodyPr/>
          <a:lstStyle/>
          <a:p>
            <a:fld id="{DE70C7B1-09E1-4780-88D9-9F486AEC4F9F}" type="slidenum">
              <a:rPr lang="en-US" smtClean="0"/>
              <a:t>31</a:t>
            </a:fld>
            <a:endParaRPr lang="en-US" dirty="0" smtClean="0"/>
          </a:p>
          <a:p>
            <a:r>
              <a:rPr lang="en-US" u="sng" dirty="0" smtClean="0"/>
              <a:t>JohnGoldhamer.com</a:t>
            </a:r>
            <a:endParaRPr lang="en-US" dirty="0"/>
          </a:p>
        </p:txBody>
      </p:sp>
      <p:pic>
        <p:nvPicPr>
          <p:cNvPr id="7170" name="Picture 2" descr="C:\Users\John B. Goldhamer.JohnBGoldhamer\Documents\23 Individual Income Tax\2018 Individual Income Tax Workshop\2018 Forms\2018 Schedule A Itemized Deductions_Page_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099527"/>
            <a:ext cx="4397007" cy="561144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447925" y="1676401"/>
            <a:ext cx="4133850" cy="533399"/>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438399" y="2209800"/>
            <a:ext cx="4143375" cy="12192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438399" y="3429000"/>
            <a:ext cx="4143376" cy="16002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2438400" y="5029200"/>
            <a:ext cx="4143375" cy="5334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2438400" y="5562600"/>
            <a:ext cx="4143375" cy="304800"/>
          </a:xfrm>
          <a:prstGeom prst="rect">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2447925" y="5876924"/>
            <a:ext cx="4133850" cy="295275"/>
          </a:xfrm>
          <a:prstGeom prst="rect">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58345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762000"/>
            <a:ext cx="8229600" cy="5943600"/>
          </a:xfrm>
        </p:spPr>
        <p:txBody>
          <a:bodyPr>
            <a:normAutofit fontScale="55000" lnSpcReduction="20000"/>
          </a:bodyPr>
          <a:lstStyle/>
          <a:p>
            <a:pPr marL="0" indent="0" algn="ctr">
              <a:buNone/>
            </a:pPr>
            <a:r>
              <a:rPr lang="en-US" sz="4200" b="1" u="sng" dirty="0"/>
              <a:t>MEDICAL AND DENTAL EXPENSES</a:t>
            </a:r>
            <a:endParaRPr lang="en-US" sz="4200" dirty="0"/>
          </a:p>
          <a:p>
            <a:pPr marL="0" indent="0" algn="r">
              <a:buNone/>
            </a:pPr>
            <a:endParaRPr lang="en-US" dirty="0"/>
          </a:p>
          <a:p>
            <a:pPr marL="0" indent="0" algn="r">
              <a:buNone/>
            </a:pPr>
            <a:endParaRPr lang="en-US" dirty="0"/>
          </a:p>
          <a:p>
            <a:pPr marL="0" indent="0" algn="just">
              <a:buNone/>
            </a:pPr>
            <a:endParaRPr lang="en-US" dirty="0" smtClean="0"/>
          </a:p>
          <a:p>
            <a:pPr marL="0" indent="0" algn="just">
              <a:buNone/>
            </a:pPr>
            <a:endParaRPr lang="en-US" sz="1000" dirty="0" smtClean="0"/>
          </a:p>
          <a:p>
            <a:pPr marL="0" indent="0" algn="just">
              <a:buNone/>
            </a:pPr>
            <a:endParaRPr lang="en-US" sz="1500" u="sng" dirty="0" smtClean="0"/>
          </a:p>
          <a:p>
            <a:pPr marL="0" indent="0" algn="just">
              <a:buNone/>
            </a:pPr>
            <a:endParaRPr lang="en-US" sz="3100" u="sng" dirty="0" smtClean="0"/>
          </a:p>
          <a:p>
            <a:pPr marL="0" indent="0" algn="just">
              <a:buNone/>
            </a:pPr>
            <a:r>
              <a:rPr lang="en-US" sz="3100" u="sng" dirty="0" smtClean="0"/>
              <a:t>Medical and Dental Deductions</a:t>
            </a:r>
            <a:r>
              <a:rPr lang="en-US" sz="3100" dirty="0" smtClean="0"/>
              <a:t> are </a:t>
            </a:r>
            <a:r>
              <a:rPr lang="en-US" sz="3100" i="1" u="sng" dirty="0" smtClean="0"/>
              <a:t>Out of Pocket expenses</a:t>
            </a:r>
            <a:r>
              <a:rPr lang="en-US" sz="3100" i="1" dirty="0" smtClean="0"/>
              <a:t> ‘</a:t>
            </a:r>
            <a:r>
              <a:rPr lang="en-US" sz="3100" i="1" u="sng" dirty="0" smtClean="0"/>
              <a:t>That you paid</a:t>
            </a:r>
            <a:r>
              <a:rPr lang="en-US" sz="3100" i="1" dirty="0" smtClean="0"/>
              <a:t>’ for medical insurance, products, and services such as;</a:t>
            </a:r>
            <a:r>
              <a:rPr lang="en-US" sz="3100" dirty="0" smtClean="0"/>
              <a:t> COBRA, Medical, Dental, and Vision Insurance Premiums, Prescriptions and Co-payments, Deductibles, Contacts Lens, Glasses, Approved Medical Devices, etc. are deductible.</a:t>
            </a:r>
          </a:p>
          <a:p>
            <a:pPr marL="0" indent="0" algn="just">
              <a:buNone/>
            </a:pPr>
            <a:r>
              <a:rPr lang="en-US" sz="3100" dirty="0" smtClean="0"/>
              <a:t>Generally</a:t>
            </a:r>
            <a:r>
              <a:rPr lang="en-US" sz="3100" dirty="0"/>
              <a:t>, medical expenses for </a:t>
            </a:r>
            <a:r>
              <a:rPr lang="en-US" sz="3100" i="1" dirty="0"/>
              <a:t>cosmetic surgery</a:t>
            </a:r>
            <a:r>
              <a:rPr lang="en-US" sz="3100" dirty="0"/>
              <a:t>; </a:t>
            </a:r>
            <a:r>
              <a:rPr lang="en-US" sz="3100" dirty="0" smtClean="0"/>
              <a:t>specific </a:t>
            </a:r>
            <a:r>
              <a:rPr lang="en-US" sz="3100" dirty="0"/>
              <a:t>procedures </a:t>
            </a:r>
            <a:r>
              <a:rPr lang="en-US" sz="3100" dirty="0" smtClean="0"/>
              <a:t>with </a:t>
            </a:r>
            <a:r>
              <a:rPr lang="en-US" sz="3100" dirty="0"/>
              <a:t>the intention to </a:t>
            </a:r>
            <a:r>
              <a:rPr lang="en-US" sz="3100" dirty="0" smtClean="0"/>
              <a:t>enhance </a:t>
            </a:r>
            <a:r>
              <a:rPr lang="en-US" sz="3100" dirty="0"/>
              <a:t>your appearance are not deductible.</a:t>
            </a:r>
          </a:p>
          <a:p>
            <a:pPr marL="0" indent="0" algn="just">
              <a:buNone/>
            </a:pPr>
            <a:r>
              <a:rPr lang="en-US" sz="3100" dirty="0" smtClean="0"/>
              <a:t>For 2018, for </a:t>
            </a:r>
            <a:r>
              <a:rPr lang="en-US" sz="3100" i="1" u="sng" dirty="0" smtClean="0"/>
              <a:t>All Taxpayers</a:t>
            </a:r>
            <a:r>
              <a:rPr lang="en-US" sz="3100" dirty="0" smtClean="0"/>
              <a:t>, the </a:t>
            </a:r>
            <a:r>
              <a:rPr lang="en-US" sz="3100" dirty="0"/>
              <a:t>deduction is </a:t>
            </a:r>
            <a:r>
              <a:rPr lang="en-US" sz="3100" u="sng" dirty="0"/>
              <a:t>limited to amounts above</a:t>
            </a:r>
            <a:r>
              <a:rPr lang="en-US" sz="3100" i="1" u="sng" dirty="0"/>
              <a:t> </a:t>
            </a:r>
            <a:r>
              <a:rPr lang="en-US" sz="3100" i="1" u="sng" dirty="0" smtClean="0"/>
              <a:t>7.5%</a:t>
            </a:r>
            <a:r>
              <a:rPr lang="en-US" sz="3100" u="sng" dirty="0" smtClean="0"/>
              <a:t> </a:t>
            </a:r>
            <a:r>
              <a:rPr lang="en-US" sz="3100" u="sng" dirty="0"/>
              <a:t>of </a:t>
            </a:r>
            <a:r>
              <a:rPr lang="en-US" sz="3100" u="sng" dirty="0" smtClean="0"/>
              <a:t>your “</a:t>
            </a:r>
            <a:r>
              <a:rPr lang="en-US" sz="3100" u="sng" dirty="0"/>
              <a:t>Adjusted Gross </a:t>
            </a:r>
            <a:r>
              <a:rPr lang="en-US" sz="3100" u="sng" dirty="0" smtClean="0"/>
              <a:t>Income</a:t>
            </a:r>
            <a:r>
              <a:rPr lang="en-US" sz="3100" dirty="0" smtClean="0"/>
              <a:t>.” The lower limitation for </a:t>
            </a:r>
            <a:r>
              <a:rPr lang="en-US" sz="3100" i="1" dirty="0" smtClean="0"/>
              <a:t>Seniors 65 or older, was eliminated. </a:t>
            </a:r>
          </a:p>
          <a:p>
            <a:pPr marL="0" indent="0" algn="just">
              <a:buNone/>
            </a:pPr>
            <a:r>
              <a:rPr lang="en-US" sz="3100" u="sng" dirty="0" smtClean="0"/>
              <a:t>Medical Transportation Costs</a:t>
            </a:r>
            <a:r>
              <a:rPr lang="en-US" sz="3100" dirty="0" smtClean="0"/>
              <a:t> are also deductible provided they are primarily </a:t>
            </a:r>
            <a:r>
              <a:rPr lang="en-US" sz="3100" dirty="0"/>
              <a:t>for and essential to medical </a:t>
            </a:r>
            <a:r>
              <a:rPr lang="en-US" sz="3100" dirty="0" smtClean="0"/>
              <a:t>care.  Deductible Transportations are bus</a:t>
            </a:r>
            <a:r>
              <a:rPr lang="en-US" sz="3100" dirty="0"/>
              <a:t>, train, taxi, plane fares or ambulance services </a:t>
            </a:r>
            <a:r>
              <a:rPr lang="en-US" sz="3100" dirty="0" smtClean="0"/>
              <a:t>as well as </a:t>
            </a:r>
            <a:r>
              <a:rPr lang="en-US" sz="3100" u="sng" dirty="0" smtClean="0"/>
              <a:t>Medical Mileage</a:t>
            </a:r>
            <a:r>
              <a:rPr lang="en-US" sz="3100" dirty="0" smtClean="0"/>
              <a:t>, for </a:t>
            </a:r>
            <a:r>
              <a:rPr lang="en-US" sz="3100" dirty="0"/>
              <a:t>driving to and from medical </a:t>
            </a:r>
            <a:r>
              <a:rPr lang="en-US" sz="3100" dirty="0" smtClean="0"/>
              <a:t>appointments.  For 2018</a:t>
            </a:r>
            <a:r>
              <a:rPr lang="en-US" sz="3100" dirty="0"/>
              <a:t>, </a:t>
            </a:r>
            <a:r>
              <a:rPr lang="en-US" sz="3100" u="sng" dirty="0" smtClean="0"/>
              <a:t>Vehicle Medical </a:t>
            </a:r>
            <a:r>
              <a:rPr lang="en-US" sz="3100" u="sng" dirty="0"/>
              <a:t>Mileage</a:t>
            </a:r>
            <a:r>
              <a:rPr lang="en-US" sz="3100" dirty="0"/>
              <a:t> </a:t>
            </a:r>
            <a:r>
              <a:rPr lang="en-US" sz="3100" dirty="0" smtClean="0"/>
              <a:t>is </a:t>
            </a:r>
            <a:r>
              <a:rPr lang="en-US" sz="3100" dirty="0"/>
              <a:t>deducted </a:t>
            </a:r>
            <a:r>
              <a:rPr lang="en-US" sz="3100" dirty="0" smtClean="0"/>
              <a:t>at </a:t>
            </a:r>
            <a:r>
              <a:rPr lang="en-US" sz="3100" i="1" u="sng" dirty="0" smtClean="0"/>
              <a:t>18 </a:t>
            </a:r>
            <a:r>
              <a:rPr lang="en-US" sz="3100" i="1" u="sng" dirty="0"/>
              <a:t>cents per mile</a:t>
            </a:r>
            <a:r>
              <a:rPr lang="en-US" sz="3100" dirty="0"/>
              <a:t>.</a:t>
            </a:r>
          </a:p>
          <a:p>
            <a:pPr marL="0" indent="0">
              <a:buNone/>
            </a:pPr>
            <a:r>
              <a:rPr lang="en-US" sz="3100" u="sng" dirty="0" smtClean="0"/>
              <a:t>Suggestions</a:t>
            </a:r>
            <a:r>
              <a:rPr lang="en-US" sz="3100" dirty="0" smtClean="0"/>
              <a:t>:</a:t>
            </a:r>
          </a:p>
          <a:p>
            <a:pPr algn="just"/>
            <a:r>
              <a:rPr lang="en-US" sz="3100" i="1" dirty="0" smtClean="0"/>
              <a:t>Before </a:t>
            </a:r>
            <a:r>
              <a:rPr lang="en-US" sz="3100" i="1" dirty="0"/>
              <a:t>the end of the year</a:t>
            </a:r>
            <a:r>
              <a:rPr lang="en-US" sz="3100" dirty="0"/>
              <a:t>, ask your Insurer and Pharmacist </a:t>
            </a:r>
            <a:r>
              <a:rPr lang="en-US" sz="3100" dirty="0" smtClean="0"/>
              <a:t>to print </a:t>
            </a:r>
            <a:r>
              <a:rPr lang="en-US" sz="3100" dirty="0"/>
              <a:t>out all Medical visits and Prescriptions to determine if you are close to or are above </a:t>
            </a:r>
            <a:r>
              <a:rPr lang="en-US" sz="3100" dirty="0" smtClean="0"/>
              <a:t>7.5% </a:t>
            </a:r>
            <a:r>
              <a:rPr lang="en-US" sz="3100" dirty="0"/>
              <a:t>of your “Adjusted Gross </a:t>
            </a:r>
            <a:r>
              <a:rPr lang="en-US" sz="3100" dirty="0" smtClean="0"/>
              <a:t>Income.” </a:t>
            </a:r>
          </a:p>
          <a:p>
            <a:pPr algn="just"/>
            <a:r>
              <a:rPr lang="en-US" sz="3100" i="1" dirty="0" smtClean="0"/>
              <a:t>If you are close to or over, consider </a:t>
            </a:r>
            <a:r>
              <a:rPr lang="en-US" sz="3100" i="1" dirty="0"/>
              <a:t>seeing your Doctor, Dentist, or fill</a:t>
            </a:r>
            <a:r>
              <a:rPr lang="en-US" sz="3100" dirty="0"/>
              <a:t> </a:t>
            </a:r>
            <a:r>
              <a:rPr lang="en-US" sz="3100" i="1" dirty="0"/>
              <a:t>prescriptions before the end of the </a:t>
            </a:r>
            <a:r>
              <a:rPr lang="en-US" sz="3100" i="1" dirty="0" smtClean="0"/>
              <a:t>year so that you can deduct the expense. </a:t>
            </a:r>
            <a:endParaRPr lang="en-US" sz="3100" dirty="0"/>
          </a:p>
        </p:txBody>
      </p:sp>
      <p:sp>
        <p:nvSpPr>
          <p:cNvPr id="4" name="Slide Number Placeholder 3"/>
          <p:cNvSpPr>
            <a:spLocks noGrp="1"/>
          </p:cNvSpPr>
          <p:nvPr>
            <p:ph type="sldNum" sz="quarter" idx="12"/>
          </p:nvPr>
        </p:nvSpPr>
        <p:spPr/>
        <p:txBody>
          <a:bodyPr/>
          <a:lstStyle/>
          <a:p>
            <a:fld id="{DE70C7B1-09E1-4780-88D9-9F486AEC4F9F}" type="slidenum">
              <a:rPr lang="en-US" smtClean="0"/>
              <a:t>32</a:t>
            </a:fld>
            <a:endParaRPr lang="en-US" dirty="0" smtClean="0"/>
          </a:p>
          <a:p>
            <a:r>
              <a:rPr lang="en-US" u="sng" dirty="0" smtClean="0"/>
              <a:t>JohnGoldhamer.com</a:t>
            </a:r>
            <a:endParaRPr lang="en-US" dirty="0"/>
          </a:p>
        </p:txBody>
      </p:sp>
      <p:pic>
        <p:nvPicPr>
          <p:cNvPr id="7" name="Picture 6" descr="C:\Users\John B. Goldhamer.JohnBGoldhamer\Documents\23 Individual Income Tax\2018 Individual Income Tax Workshop\2018 Forms\2018 Schedule A Itemized Deductions_Page_2.jpg"/>
          <p:cNvPicPr/>
          <p:nvPr/>
        </p:nvPicPr>
        <p:blipFill rotWithShape="1">
          <a:blip r:embed="rId2">
            <a:extLst>
              <a:ext uri="{28A0092B-C50C-407E-A947-70E740481C1C}">
                <a14:useLocalDpi xmlns:a14="http://schemas.microsoft.com/office/drawing/2010/main" val="0"/>
              </a:ext>
            </a:extLst>
          </a:blip>
          <a:srcRect t="10560" b="80252"/>
          <a:stretch/>
        </p:blipFill>
        <p:spPr bwMode="auto">
          <a:xfrm>
            <a:off x="609600" y="1143000"/>
            <a:ext cx="7848600" cy="1219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07106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228600" y="762000"/>
            <a:ext cx="8686800" cy="6096000"/>
          </a:xfrm>
        </p:spPr>
        <p:txBody>
          <a:bodyPr>
            <a:normAutofit fontScale="25000" lnSpcReduction="20000"/>
          </a:bodyPr>
          <a:lstStyle/>
          <a:p>
            <a:pPr marL="0" indent="0" algn="ctr">
              <a:buNone/>
            </a:pPr>
            <a:r>
              <a:rPr lang="en-US" sz="7200" b="1" u="sng" dirty="0" smtClean="0"/>
              <a:t>STATE INCOME TAX, PERSONAL PROPERTY TAX, &amp; REAL ESTATE TAX - LIMITED DEDUCTION</a:t>
            </a:r>
            <a:endParaRPr lang="en-US" sz="7200" dirty="0" smtClean="0"/>
          </a:p>
          <a:p>
            <a:pPr marL="0" indent="0">
              <a:buNone/>
            </a:pPr>
            <a:endParaRPr lang="en-US" sz="7000" u="sng" dirty="0" smtClean="0"/>
          </a:p>
          <a:p>
            <a:pPr marL="0" indent="0">
              <a:buNone/>
            </a:pPr>
            <a:endParaRPr lang="en-US" sz="7000" u="sng" dirty="0"/>
          </a:p>
          <a:p>
            <a:pPr marL="0" indent="0">
              <a:buNone/>
            </a:pPr>
            <a:endParaRPr lang="en-US" sz="7000" u="sng" dirty="0" smtClean="0"/>
          </a:p>
          <a:p>
            <a:pPr marL="0" indent="0">
              <a:buNone/>
            </a:pPr>
            <a:endParaRPr lang="en-US" sz="7000" u="sng" dirty="0"/>
          </a:p>
          <a:p>
            <a:pPr marL="0" indent="0">
              <a:buNone/>
            </a:pPr>
            <a:endParaRPr lang="en-US" sz="7000" u="sng" dirty="0" smtClean="0"/>
          </a:p>
          <a:p>
            <a:pPr marL="0" indent="0">
              <a:buNone/>
            </a:pPr>
            <a:endParaRPr lang="en-US" sz="6400" u="sng" dirty="0"/>
          </a:p>
          <a:p>
            <a:pPr marL="0" indent="0">
              <a:buNone/>
            </a:pPr>
            <a:r>
              <a:rPr lang="en-US" sz="7000" u="sng" dirty="0" smtClean="0"/>
              <a:t>Suggestions</a:t>
            </a:r>
            <a:r>
              <a:rPr lang="en-US" sz="7000" dirty="0" smtClean="0"/>
              <a:t>:</a:t>
            </a:r>
          </a:p>
          <a:p>
            <a:pPr algn="just"/>
            <a:r>
              <a:rPr lang="en-US" sz="7000" dirty="0" smtClean="0"/>
              <a:t>Generally</a:t>
            </a:r>
            <a:r>
              <a:rPr lang="en-US" sz="7000" dirty="0"/>
              <a:t>, your State Income Taxes will be listed on your W-2, but do not forget to include any </a:t>
            </a:r>
            <a:r>
              <a:rPr lang="en-US" sz="7000" i="1" dirty="0"/>
              <a:t>voluntary Quarterly State Tax Payments</a:t>
            </a:r>
            <a:r>
              <a:rPr lang="en-US" sz="7000" i="1" dirty="0" smtClean="0"/>
              <a:t>.</a:t>
            </a:r>
          </a:p>
          <a:p>
            <a:pPr algn="just"/>
            <a:r>
              <a:rPr lang="en-US" sz="7000" dirty="0" smtClean="0"/>
              <a:t>If you </a:t>
            </a:r>
            <a:r>
              <a:rPr lang="en-US" sz="7000" dirty="0"/>
              <a:t>filed your State Income Taxes </a:t>
            </a:r>
            <a:r>
              <a:rPr lang="en-US" sz="7000" dirty="0" smtClean="0"/>
              <a:t>and you </a:t>
            </a:r>
            <a:r>
              <a:rPr lang="en-US" sz="7000" i="1" dirty="0"/>
              <a:t>paid additional taxes in the current year,</a:t>
            </a:r>
            <a:r>
              <a:rPr lang="en-US" sz="7000" dirty="0"/>
              <a:t> your </a:t>
            </a:r>
            <a:r>
              <a:rPr lang="en-US" sz="7000" i="1" dirty="0" smtClean="0"/>
              <a:t>Total State </a:t>
            </a:r>
            <a:r>
              <a:rPr lang="en-US" sz="7000" i="1" dirty="0"/>
              <a:t>Income Taxes paid</a:t>
            </a:r>
            <a:r>
              <a:rPr lang="en-US" sz="7000" dirty="0"/>
              <a:t> </a:t>
            </a:r>
            <a:r>
              <a:rPr lang="en-US" sz="7000" dirty="0" smtClean="0"/>
              <a:t>is that </a:t>
            </a:r>
            <a:r>
              <a:rPr lang="en-US" sz="7000" dirty="0"/>
              <a:t>additional State Taxes you paid when you filed your State Tax return, </a:t>
            </a:r>
            <a:r>
              <a:rPr lang="en-US" sz="7000" i="1" dirty="0"/>
              <a:t>plus </a:t>
            </a:r>
            <a:r>
              <a:rPr lang="en-US" sz="7000" dirty="0"/>
              <a:t>State Income Taxes listed on your </a:t>
            </a:r>
            <a:r>
              <a:rPr lang="en-US" sz="7000" dirty="0" smtClean="0"/>
              <a:t>W-2, which may </a:t>
            </a:r>
            <a:r>
              <a:rPr lang="en-US" sz="7000" dirty="0"/>
              <a:t>be deducted on your Federal 1040, Schedule A, Itemized Deductions</a:t>
            </a:r>
            <a:r>
              <a:rPr lang="en-US" sz="7000" dirty="0" smtClean="0"/>
              <a:t>.  For </a:t>
            </a:r>
            <a:r>
              <a:rPr lang="en-US" sz="7000" dirty="0"/>
              <a:t>example, if </a:t>
            </a:r>
            <a:r>
              <a:rPr lang="en-US" sz="7000" dirty="0" smtClean="0"/>
              <a:t>you </a:t>
            </a:r>
            <a:r>
              <a:rPr lang="en-US" sz="7000" dirty="0"/>
              <a:t>filed your </a:t>
            </a:r>
            <a:r>
              <a:rPr lang="en-US" sz="7000" dirty="0" smtClean="0"/>
              <a:t>2017 </a:t>
            </a:r>
            <a:r>
              <a:rPr lang="en-US" sz="7000" dirty="0"/>
              <a:t>Virginia Income Tax Return in </a:t>
            </a:r>
            <a:r>
              <a:rPr lang="en-US" sz="7000" dirty="0" smtClean="0"/>
              <a:t>2018, paying an additional </a:t>
            </a:r>
            <a:r>
              <a:rPr lang="en-US" sz="7000" dirty="0"/>
              <a:t>$200 Income Tax, then your total State Income Taxes paid would be the additional $200 State Income Tax paid, plus $10,000 State Income Taxes listed on your W-2 for a total of $10,200. </a:t>
            </a:r>
            <a:r>
              <a:rPr lang="en-US" sz="7000" dirty="0" smtClean="0"/>
              <a:t> Interest and penalty are not included.</a:t>
            </a:r>
            <a:endParaRPr lang="en-US" sz="7000" dirty="0"/>
          </a:p>
          <a:p>
            <a:pPr algn="just"/>
            <a:r>
              <a:rPr lang="en-US" sz="7000" dirty="0" smtClean="0"/>
              <a:t>If you itemized your deductions the previous year, which included a deduction for State Income Taxes and received a State Refund, do not </a:t>
            </a:r>
            <a:r>
              <a:rPr lang="en-US" sz="7000" i="1" dirty="0"/>
              <a:t>forget to add the refund </a:t>
            </a:r>
            <a:r>
              <a:rPr lang="en-US" sz="7000" i="1" dirty="0" smtClean="0"/>
              <a:t>amount </a:t>
            </a:r>
            <a:r>
              <a:rPr lang="en-US" sz="7000" dirty="0" smtClean="0"/>
              <a:t>from </a:t>
            </a:r>
            <a:r>
              <a:rPr lang="en-US" sz="7000" dirty="0"/>
              <a:t>the State Dept. of </a:t>
            </a:r>
            <a:r>
              <a:rPr lang="en-US" sz="7000" dirty="0" smtClean="0"/>
              <a:t>Revenue or Tax, </a:t>
            </a:r>
            <a:r>
              <a:rPr lang="en-US" sz="7000" i="1" dirty="0" smtClean="0"/>
              <a:t>Form 1099-G, </a:t>
            </a:r>
            <a:r>
              <a:rPr lang="en-US" sz="7000" dirty="0" smtClean="0"/>
              <a:t>on Schedule 1, </a:t>
            </a:r>
            <a:r>
              <a:rPr lang="en-US" sz="7000" dirty="0"/>
              <a:t>Line </a:t>
            </a:r>
            <a:r>
              <a:rPr lang="en-US" sz="7000" dirty="0" smtClean="0"/>
              <a:t>10.                                              </a:t>
            </a:r>
            <a:r>
              <a:rPr lang="en-US" sz="7000" i="1" dirty="0" smtClean="0"/>
              <a:t>If in 2017, you did not receive a State Refund, did not Itemize, and did not receive      Form 1099-G; there is nothing to list.</a:t>
            </a:r>
          </a:p>
          <a:p>
            <a:pPr algn="just"/>
            <a:r>
              <a:rPr lang="en-US" sz="7000" dirty="0" smtClean="0"/>
              <a:t>For Virginia and some other states, include Vehicles </a:t>
            </a:r>
            <a:r>
              <a:rPr lang="en-US" sz="7000" dirty="0"/>
              <a:t>Personal Property Tax </a:t>
            </a:r>
            <a:r>
              <a:rPr lang="en-US" sz="7000" i="1" dirty="0" smtClean="0"/>
              <a:t>Paid,</a:t>
            </a:r>
            <a:r>
              <a:rPr lang="en-US" sz="7000" dirty="0" smtClean="0"/>
              <a:t> </a:t>
            </a:r>
            <a:r>
              <a:rPr lang="en-US" sz="7000" i="1" dirty="0"/>
              <a:t>plus</a:t>
            </a:r>
            <a:r>
              <a:rPr lang="en-US" sz="7000" dirty="0"/>
              <a:t> the Personal Property Tax </a:t>
            </a:r>
            <a:r>
              <a:rPr lang="en-US" sz="7000" dirty="0" smtClean="0"/>
              <a:t>Vehicle Registration</a:t>
            </a:r>
            <a:r>
              <a:rPr lang="en-US" sz="7000" dirty="0"/>
              <a:t>, which was called the </a:t>
            </a:r>
            <a:r>
              <a:rPr lang="en-US" sz="7000" i="1" dirty="0"/>
              <a:t>“</a:t>
            </a:r>
            <a:r>
              <a:rPr lang="en-US" sz="7000" i="1" dirty="0" smtClean="0"/>
              <a:t>Sticker.”</a:t>
            </a:r>
            <a:r>
              <a:rPr lang="en-US" sz="7000" dirty="0" smtClean="0"/>
              <a:t> </a:t>
            </a:r>
            <a:endParaRPr lang="en-US" sz="7000" dirty="0"/>
          </a:p>
        </p:txBody>
      </p:sp>
      <p:sp>
        <p:nvSpPr>
          <p:cNvPr id="4" name="Slide Number Placeholder 3"/>
          <p:cNvSpPr>
            <a:spLocks noGrp="1"/>
          </p:cNvSpPr>
          <p:nvPr>
            <p:ph type="sldNum" sz="quarter" idx="12"/>
          </p:nvPr>
        </p:nvSpPr>
        <p:spPr/>
        <p:txBody>
          <a:bodyPr/>
          <a:lstStyle/>
          <a:p>
            <a:fld id="{DE70C7B1-09E1-4780-88D9-9F486AEC4F9F}" type="slidenum">
              <a:rPr lang="en-US" smtClean="0"/>
              <a:t>33</a:t>
            </a:fld>
            <a:endParaRPr lang="en-US" dirty="0" smtClean="0"/>
          </a:p>
          <a:p>
            <a:r>
              <a:rPr lang="en-US" u="sng" dirty="0" smtClean="0"/>
              <a:t>JohnGoldhamer.com</a:t>
            </a:r>
            <a:endParaRPr lang="en-US" dirty="0"/>
          </a:p>
        </p:txBody>
      </p:sp>
      <p:pic>
        <p:nvPicPr>
          <p:cNvPr id="6" name="Picture 5" descr="C:\Users\John B. Goldhamer.JohnBGoldhamer\Documents\23 Individual Income Tax\2018 Individual Income Tax Workshop\2018 Forms\2018 Schedule A Itemized Deductions_Page_2.jpg"/>
          <p:cNvPicPr/>
          <p:nvPr/>
        </p:nvPicPr>
        <p:blipFill rotWithShape="1">
          <a:blip r:embed="rId2" cstate="print">
            <a:extLst>
              <a:ext uri="{28A0092B-C50C-407E-A947-70E740481C1C}">
                <a14:useLocalDpi xmlns:a14="http://schemas.microsoft.com/office/drawing/2010/main" val="0"/>
              </a:ext>
            </a:extLst>
          </a:blip>
          <a:srcRect t="19007" b="58289"/>
          <a:stretch/>
        </p:blipFill>
        <p:spPr bwMode="auto">
          <a:xfrm>
            <a:off x="1447800" y="1047751"/>
            <a:ext cx="6248400" cy="16763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60519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152400" y="762000"/>
            <a:ext cx="8839200" cy="6019800"/>
          </a:xfrm>
        </p:spPr>
        <p:txBody>
          <a:bodyPr>
            <a:normAutofit fontScale="25000" lnSpcReduction="20000"/>
          </a:bodyPr>
          <a:lstStyle/>
          <a:p>
            <a:pPr marL="0" indent="0" algn="ctr">
              <a:buNone/>
            </a:pPr>
            <a:r>
              <a:rPr lang="en-US" sz="7200" b="1" u="sng" dirty="0"/>
              <a:t>STATE INCOME TAX, PERSONAL PROPERTY TAX, &amp; REAL ESTATE </a:t>
            </a:r>
            <a:r>
              <a:rPr lang="en-US" sz="7200" b="1" u="sng" dirty="0" smtClean="0"/>
              <a:t>TAX </a:t>
            </a:r>
            <a:r>
              <a:rPr lang="en-US" sz="7200" b="1" u="sng" dirty="0"/>
              <a:t>- LIMITED </a:t>
            </a:r>
            <a:r>
              <a:rPr lang="en-US" sz="7200" b="1" u="sng" dirty="0" smtClean="0"/>
              <a:t>DEDUCTION</a:t>
            </a:r>
            <a:endParaRPr lang="en-US" sz="7200" dirty="0" smtClean="0"/>
          </a:p>
          <a:p>
            <a:pPr marL="0" indent="0" algn="ctr">
              <a:buNone/>
            </a:pPr>
            <a:endParaRPr lang="en-US" sz="6400" dirty="0" smtClean="0"/>
          </a:p>
          <a:p>
            <a:pPr marL="0" indent="0">
              <a:buNone/>
            </a:pPr>
            <a:endParaRPr lang="en-US" sz="7200" dirty="0" smtClean="0"/>
          </a:p>
          <a:p>
            <a:pPr marL="0" indent="0">
              <a:buNone/>
            </a:pPr>
            <a:endParaRPr lang="en-US" sz="7200" dirty="0"/>
          </a:p>
          <a:p>
            <a:pPr marL="0" indent="0">
              <a:buNone/>
            </a:pPr>
            <a:endParaRPr lang="en-US" sz="7200" dirty="0" smtClean="0"/>
          </a:p>
          <a:p>
            <a:pPr marL="0" indent="0">
              <a:buNone/>
            </a:pPr>
            <a:endParaRPr lang="en-US" sz="7200" dirty="0" smtClean="0"/>
          </a:p>
          <a:p>
            <a:pPr marL="0" indent="0">
              <a:buNone/>
            </a:pPr>
            <a:endParaRPr lang="en-US" sz="7200" b="1" dirty="0" smtClean="0"/>
          </a:p>
          <a:p>
            <a:pPr marL="0" indent="0">
              <a:buNone/>
            </a:pPr>
            <a:endParaRPr lang="en-US" sz="7200" b="1" dirty="0"/>
          </a:p>
          <a:p>
            <a:pPr marL="0" indent="0">
              <a:buNone/>
            </a:pPr>
            <a:r>
              <a:rPr lang="en-US" sz="8000" dirty="0" smtClean="0"/>
              <a:t>Starting in 2018, the </a:t>
            </a:r>
            <a:r>
              <a:rPr lang="en-US" sz="8000" u="sng" dirty="0" smtClean="0"/>
              <a:t>Tax Cuts and Jobs Act</a:t>
            </a:r>
            <a:r>
              <a:rPr lang="en-US" sz="8000" dirty="0"/>
              <a:t> </a:t>
            </a:r>
            <a:r>
              <a:rPr lang="en-US" sz="8000" dirty="0" smtClean="0"/>
              <a:t>(</a:t>
            </a:r>
            <a:r>
              <a:rPr lang="en-US" sz="8000" dirty="0"/>
              <a:t>TCJA</a:t>
            </a:r>
            <a:r>
              <a:rPr lang="en-US" sz="8000" dirty="0" smtClean="0"/>
              <a:t>) </a:t>
            </a:r>
            <a:r>
              <a:rPr lang="en-US" sz="8000" i="1" dirty="0" smtClean="0"/>
              <a:t>limits </a:t>
            </a:r>
            <a:r>
              <a:rPr lang="en-US" sz="8000" i="1" dirty="0"/>
              <a:t>the </a:t>
            </a:r>
            <a:r>
              <a:rPr lang="en-US" sz="8000" dirty="0"/>
              <a:t>Itemized </a:t>
            </a:r>
            <a:r>
              <a:rPr lang="en-US" sz="8000" dirty="0" smtClean="0"/>
              <a:t>Deductions, </a:t>
            </a:r>
            <a:r>
              <a:rPr lang="en-US" sz="8000" i="1" dirty="0"/>
              <a:t>Taxes Paid</a:t>
            </a:r>
            <a:r>
              <a:rPr lang="en-US" sz="8000" dirty="0" smtClean="0"/>
              <a:t> for </a:t>
            </a:r>
            <a:r>
              <a:rPr lang="en-US" sz="8000" i="1" dirty="0" smtClean="0"/>
              <a:t>ALL </a:t>
            </a:r>
            <a:r>
              <a:rPr lang="en-US" sz="8000" i="1" dirty="0"/>
              <a:t>state and local </a:t>
            </a:r>
            <a:r>
              <a:rPr lang="en-US" sz="8000" i="1" dirty="0" smtClean="0"/>
              <a:t>taxes individual taxpayers </a:t>
            </a:r>
            <a:r>
              <a:rPr lang="en-US" sz="8000" i="1" dirty="0"/>
              <a:t>can deduct </a:t>
            </a:r>
            <a:r>
              <a:rPr lang="en-US" sz="8000" i="1" dirty="0" smtClean="0"/>
              <a:t>in </a:t>
            </a:r>
            <a:r>
              <a:rPr lang="en-US" sz="8000" i="1" dirty="0"/>
              <a:t>a calendar year to only $10,000</a:t>
            </a:r>
            <a:r>
              <a:rPr lang="en-US" sz="8000" dirty="0"/>
              <a:t>, which includes </a:t>
            </a:r>
            <a:r>
              <a:rPr lang="en-US" sz="8000" dirty="0" smtClean="0"/>
              <a:t>all </a:t>
            </a:r>
            <a:r>
              <a:rPr lang="en-US" sz="8000" i="1" dirty="0" smtClean="0"/>
              <a:t>State </a:t>
            </a:r>
            <a:r>
              <a:rPr lang="en-US" sz="8000" i="1" dirty="0"/>
              <a:t>and </a:t>
            </a:r>
            <a:r>
              <a:rPr lang="en-US" sz="8000" i="1" dirty="0" smtClean="0"/>
              <a:t>Local as well as Foreign</a:t>
            </a:r>
            <a:r>
              <a:rPr lang="en-US" sz="8000" dirty="0" smtClean="0"/>
              <a:t>:</a:t>
            </a:r>
          </a:p>
          <a:p>
            <a:pPr marL="0" indent="0">
              <a:buNone/>
            </a:pPr>
            <a:endParaRPr lang="en-US" sz="8000" dirty="0"/>
          </a:p>
          <a:p>
            <a:pPr marL="2171700" lvl="5" indent="0">
              <a:buNone/>
            </a:pPr>
            <a:r>
              <a:rPr lang="en-US" sz="8000" dirty="0" smtClean="0"/>
              <a:t>Income Tax</a:t>
            </a:r>
          </a:p>
          <a:p>
            <a:pPr marL="2171700" lvl="5" indent="0">
              <a:buNone/>
            </a:pPr>
            <a:r>
              <a:rPr lang="en-US" sz="8000" dirty="0" smtClean="0"/>
              <a:t>Real Estate Tax </a:t>
            </a:r>
          </a:p>
          <a:p>
            <a:pPr marL="2171700" lvl="5" indent="0">
              <a:buNone/>
            </a:pPr>
            <a:r>
              <a:rPr lang="en-US" sz="8000" dirty="0" smtClean="0"/>
              <a:t>Personal Property Tax</a:t>
            </a:r>
          </a:p>
          <a:p>
            <a:pPr marL="2171700" lvl="5" indent="0">
              <a:buNone/>
            </a:pPr>
            <a:r>
              <a:rPr lang="en-US" sz="8000" dirty="0" smtClean="0"/>
              <a:t>Sales and Use Taxes </a:t>
            </a:r>
          </a:p>
          <a:p>
            <a:pPr marL="2171700" lvl="5" indent="0">
              <a:buNone/>
            </a:pPr>
            <a:r>
              <a:rPr lang="en-US" sz="8000" dirty="0" smtClean="0"/>
              <a:t>Income Tax paid to Foreign Jurisdictions *</a:t>
            </a:r>
          </a:p>
          <a:p>
            <a:pPr marL="2171700" lvl="5" indent="0">
              <a:buNone/>
            </a:pPr>
            <a:r>
              <a:rPr lang="en-US" sz="8000" i="1" dirty="0" smtClean="0"/>
              <a:t>*(Taking a Foreign Tax Credit may be more beneficial)</a:t>
            </a:r>
          </a:p>
          <a:p>
            <a:pPr marL="0" indent="0" algn="just">
              <a:buNone/>
            </a:pPr>
            <a:endParaRPr lang="en-US" sz="7200" dirty="0" smtClean="0"/>
          </a:p>
          <a:p>
            <a:pPr marL="0" indent="0" algn="just">
              <a:buNone/>
            </a:pPr>
            <a:endParaRPr lang="en-US" sz="8000" dirty="0" smtClean="0"/>
          </a:p>
          <a:p>
            <a:pPr marL="0" indent="0" algn="ctr">
              <a:buNone/>
            </a:pPr>
            <a:endParaRPr lang="en-US" sz="7600" dirty="0" smtClean="0"/>
          </a:p>
          <a:p>
            <a:pPr marL="0" indent="0">
              <a:buNone/>
            </a:pPr>
            <a:endParaRPr lang="en-US" sz="1600" u="sng" dirty="0" smtClean="0"/>
          </a:p>
          <a:p>
            <a:pPr marL="0" indent="0">
              <a:buNone/>
            </a:pPr>
            <a:r>
              <a:rPr lang="en-US" sz="7000" dirty="0" smtClean="0"/>
              <a:t> </a:t>
            </a:r>
            <a:endParaRPr lang="en-US" sz="7000" dirty="0"/>
          </a:p>
        </p:txBody>
      </p:sp>
      <p:sp>
        <p:nvSpPr>
          <p:cNvPr id="4" name="Slide Number Placeholder 3"/>
          <p:cNvSpPr>
            <a:spLocks noGrp="1"/>
          </p:cNvSpPr>
          <p:nvPr>
            <p:ph type="sldNum" sz="quarter" idx="12"/>
          </p:nvPr>
        </p:nvSpPr>
        <p:spPr/>
        <p:txBody>
          <a:bodyPr/>
          <a:lstStyle/>
          <a:p>
            <a:fld id="{DE70C7B1-09E1-4780-88D9-9F486AEC4F9F}" type="slidenum">
              <a:rPr lang="en-US" smtClean="0"/>
              <a:t>34</a:t>
            </a:fld>
            <a:endParaRPr lang="en-US" dirty="0" smtClean="0"/>
          </a:p>
          <a:p>
            <a:r>
              <a:rPr lang="en-US" u="sng" dirty="0" smtClean="0"/>
              <a:t>JohnGoldhamer.com</a:t>
            </a:r>
            <a:endParaRPr lang="en-US" dirty="0"/>
          </a:p>
        </p:txBody>
      </p:sp>
      <p:pic>
        <p:nvPicPr>
          <p:cNvPr id="6" name="Picture 5" descr="C:\Users\John B. Goldhamer.JohnBGoldhamer\Documents\23 Individual Income Tax\2018 Individual Income Tax Workshop\2018 Forms\2018 Schedule A Itemized Deductions_Page_2.jpg"/>
          <p:cNvPicPr/>
          <p:nvPr/>
        </p:nvPicPr>
        <p:blipFill rotWithShape="1">
          <a:blip r:embed="rId2" cstate="print">
            <a:extLst>
              <a:ext uri="{28A0092B-C50C-407E-A947-70E740481C1C}">
                <a14:useLocalDpi xmlns:a14="http://schemas.microsoft.com/office/drawing/2010/main" val="0"/>
              </a:ext>
            </a:extLst>
          </a:blip>
          <a:srcRect t="19007" b="58289"/>
          <a:stretch/>
        </p:blipFill>
        <p:spPr bwMode="auto">
          <a:xfrm>
            <a:off x="1447800" y="1066800"/>
            <a:ext cx="6248400" cy="16763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12079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838200"/>
            <a:ext cx="8229600" cy="5943600"/>
          </a:xfrm>
        </p:spPr>
        <p:txBody>
          <a:bodyPr>
            <a:normAutofit fontScale="92500" lnSpcReduction="10000"/>
          </a:bodyPr>
          <a:lstStyle/>
          <a:p>
            <a:pPr marL="0" indent="0" algn="ctr">
              <a:buNone/>
            </a:pPr>
            <a:r>
              <a:rPr lang="en-US" sz="2500" b="1" u="sng" dirty="0"/>
              <a:t>INTEREST ON HOME MORTGAGES AND EQUITY LINES</a:t>
            </a:r>
            <a:endParaRPr lang="en-US" sz="2500" dirty="0" smtClean="0"/>
          </a:p>
          <a:p>
            <a:pPr marL="0" indent="0">
              <a:buNone/>
            </a:pPr>
            <a:endParaRPr lang="en-US" dirty="0"/>
          </a:p>
          <a:p>
            <a:pPr marL="0" indent="0" algn="ctr">
              <a:buNone/>
            </a:pPr>
            <a:endParaRPr lang="en-US" sz="1300" i="1" dirty="0" smtClean="0"/>
          </a:p>
          <a:p>
            <a:pPr marL="0" indent="0" algn="ctr">
              <a:buNone/>
            </a:pPr>
            <a:endParaRPr lang="en-US" sz="2000" i="1" dirty="0" smtClean="0"/>
          </a:p>
          <a:p>
            <a:pPr marL="0" indent="0" algn="ctr">
              <a:buNone/>
            </a:pPr>
            <a:endParaRPr lang="en-US" sz="2000" i="1" dirty="0"/>
          </a:p>
          <a:p>
            <a:pPr marL="0" indent="0" algn="ctr">
              <a:buNone/>
            </a:pPr>
            <a:endParaRPr lang="en-US" sz="2000" i="1" dirty="0" smtClean="0"/>
          </a:p>
          <a:p>
            <a:pPr marL="0" indent="0" algn="ctr">
              <a:buNone/>
            </a:pPr>
            <a:endParaRPr lang="en-US" sz="2000" i="1" dirty="0" smtClean="0"/>
          </a:p>
          <a:p>
            <a:pPr marL="0" indent="0" algn="ctr">
              <a:buNone/>
            </a:pPr>
            <a:endParaRPr lang="en-US" sz="2000" i="1" dirty="0" smtClean="0"/>
          </a:p>
          <a:p>
            <a:pPr marL="0" indent="0" algn="ctr">
              <a:buNone/>
            </a:pPr>
            <a:r>
              <a:rPr lang="en-US" sz="2000" i="1" dirty="0" smtClean="0"/>
              <a:t>Only Home Mortgage and Equity </a:t>
            </a:r>
            <a:r>
              <a:rPr lang="en-US" sz="2000" i="1" dirty="0"/>
              <a:t>Line Interest are </a:t>
            </a:r>
            <a:r>
              <a:rPr lang="en-US" sz="2000" i="1" dirty="0" smtClean="0"/>
              <a:t>Deductible.</a:t>
            </a:r>
          </a:p>
          <a:p>
            <a:pPr marL="0" indent="0" algn="ctr">
              <a:buNone/>
            </a:pPr>
            <a:r>
              <a:rPr lang="en-US" sz="2000" i="1" dirty="0" smtClean="0"/>
              <a:t>Personal </a:t>
            </a:r>
            <a:r>
              <a:rPr lang="en-US" sz="2000" i="1" dirty="0"/>
              <a:t>Interest</a:t>
            </a:r>
            <a:r>
              <a:rPr lang="en-US" sz="2000" dirty="0"/>
              <a:t> paid to </a:t>
            </a:r>
            <a:r>
              <a:rPr lang="en-US" sz="2000" dirty="0" smtClean="0"/>
              <a:t>Credit Cards are </a:t>
            </a:r>
            <a:r>
              <a:rPr lang="en-US" sz="2000" i="1" u="sng" dirty="0" smtClean="0"/>
              <a:t>not</a:t>
            </a:r>
            <a:r>
              <a:rPr lang="en-US" sz="2000" dirty="0" smtClean="0"/>
              <a:t> </a:t>
            </a:r>
            <a:r>
              <a:rPr lang="en-US" sz="2000" i="1" dirty="0"/>
              <a:t>Deductible</a:t>
            </a:r>
            <a:r>
              <a:rPr lang="en-US" sz="2000" dirty="0" smtClean="0"/>
              <a:t>. </a:t>
            </a:r>
            <a:endParaRPr lang="en-US" sz="2000" dirty="0"/>
          </a:p>
          <a:p>
            <a:pPr marL="0" indent="0" algn="just">
              <a:buNone/>
            </a:pPr>
            <a:r>
              <a:rPr lang="en-US" sz="2000" u="sng" dirty="0" smtClean="0"/>
              <a:t>Home Mortgages</a:t>
            </a:r>
            <a:r>
              <a:rPr lang="en-US" sz="2000" dirty="0" smtClean="0"/>
              <a:t> - Beginning </a:t>
            </a:r>
            <a:r>
              <a:rPr lang="en-US" sz="2000" dirty="0"/>
              <a:t>in </a:t>
            </a:r>
            <a:r>
              <a:rPr lang="en-US" sz="2000" dirty="0" smtClean="0"/>
              <a:t>2018, the </a:t>
            </a:r>
            <a:r>
              <a:rPr lang="en-US" sz="2000" u="sng" dirty="0"/>
              <a:t>Tax Cuts and Jobs Act</a:t>
            </a:r>
            <a:r>
              <a:rPr lang="en-US" sz="2000" dirty="0"/>
              <a:t> </a:t>
            </a:r>
            <a:r>
              <a:rPr lang="en-US" sz="2000" dirty="0" smtClean="0"/>
              <a:t>(</a:t>
            </a:r>
            <a:r>
              <a:rPr lang="en-US" sz="2000" dirty="0"/>
              <a:t>TCJA) </a:t>
            </a:r>
            <a:r>
              <a:rPr lang="en-US" sz="2000" dirty="0" smtClean="0"/>
              <a:t>modified the deduction so that taxpayers </a:t>
            </a:r>
            <a:r>
              <a:rPr lang="en-US" sz="2000" dirty="0"/>
              <a:t>may only deduct interest </a:t>
            </a:r>
            <a:r>
              <a:rPr lang="en-US" sz="2000" dirty="0" smtClean="0"/>
              <a:t>up to </a:t>
            </a:r>
            <a:r>
              <a:rPr lang="en-US" sz="2000" dirty="0"/>
              <a:t>$750,000 of qualified residence loans. The limit is $375,000 for a married taxpayer filing a separate return.  The limits apply to the combined amount of loans used to buy, build or substantially improve the taxpayer’s main home and second home. </a:t>
            </a:r>
            <a:r>
              <a:rPr lang="en-US" sz="2000" dirty="0" smtClean="0"/>
              <a:t> </a:t>
            </a:r>
            <a:r>
              <a:rPr lang="en-US" sz="2000" dirty="0"/>
              <a:t>These </a:t>
            </a:r>
            <a:r>
              <a:rPr lang="en-US" sz="2000" dirty="0" smtClean="0"/>
              <a:t>new limits are lower than the prior </a:t>
            </a:r>
            <a:r>
              <a:rPr lang="en-US" sz="2000" dirty="0"/>
              <a:t>limits of $1 million, or $500,000 for a married taxpayer filing a separate return</a:t>
            </a:r>
            <a:r>
              <a:rPr lang="en-US" sz="2000" dirty="0" smtClean="0"/>
              <a:t>.</a:t>
            </a:r>
          </a:p>
          <a:p>
            <a:pPr marL="0" indent="0" algn="just">
              <a:buNone/>
            </a:pPr>
            <a:r>
              <a:rPr lang="en-US" sz="2000" u="sng" dirty="0" smtClean="0"/>
              <a:t>Equity Lines</a:t>
            </a:r>
            <a:r>
              <a:rPr lang="en-US" sz="2000" dirty="0" smtClean="0"/>
              <a:t> – Starting 2018, they are </a:t>
            </a:r>
            <a:r>
              <a:rPr lang="en-US" sz="2000" i="1" dirty="0" smtClean="0"/>
              <a:t>only deduct</a:t>
            </a:r>
            <a:r>
              <a:rPr lang="en-US" sz="2000" dirty="0" smtClean="0"/>
              <a:t>ible if used </a:t>
            </a:r>
            <a:r>
              <a:rPr lang="en-US" sz="2000" dirty="0"/>
              <a:t>to </a:t>
            </a:r>
            <a:r>
              <a:rPr lang="en-US" sz="2000" i="1" dirty="0"/>
              <a:t>buy, build or substantially improve the taxpayer’s home </a:t>
            </a:r>
            <a:r>
              <a:rPr lang="en-US" sz="2000" dirty="0"/>
              <a:t>that secures the loan.</a:t>
            </a:r>
            <a:endParaRPr lang="en-US" sz="2000" dirty="0" smtClean="0"/>
          </a:p>
        </p:txBody>
      </p:sp>
      <p:sp>
        <p:nvSpPr>
          <p:cNvPr id="4" name="Slide Number Placeholder 3"/>
          <p:cNvSpPr>
            <a:spLocks noGrp="1"/>
          </p:cNvSpPr>
          <p:nvPr>
            <p:ph type="sldNum" sz="quarter" idx="12"/>
          </p:nvPr>
        </p:nvSpPr>
        <p:spPr/>
        <p:txBody>
          <a:bodyPr/>
          <a:lstStyle/>
          <a:p>
            <a:fld id="{DE70C7B1-09E1-4780-88D9-9F486AEC4F9F}" type="slidenum">
              <a:rPr lang="en-US" smtClean="0"/>
              <a:t>35</a:t>
            </a:fld>
            <a:endParaRPr lang="en-US" dirty="0" smtClean="0"/>
          </a:p>
          <a:p>
            <a:r>
              <a:rPr lang="en-US" u="sng" dirty="0" smtClean="0"/>
              <a:t>JohnGoldhamer.com</a:t>
            </a:r>
            <a:endParaRPr lang="en-US" dirty="0"/>
          </a:p>
        </p:txBody>
      </p:sp>
      <p:pic>
        <p:nvPicPr>
          <p:cNvPr id="7" name="Picture 6" descr="C:\Users\John B. Goldhamer.JohnBGoldhamer\Documents\23 Individual Income Tax\2018 Individual Income Tax Workshop\2018 Forms\2018 Schedule A Itemized Deductions_Page_2.jpg"/>
          <p:cNvPicPr/>
          <p:nvPr/>
        </p:nvPicPr>
        <p:blipFill rotWithShape="1">
          <a:blip r:embed="rId2">
            <a:extLst>
              <a:ext uri="{28A0092B-C50C-407E-A947-70E740481C1C}">
                <a14:useLocalDpi xmlns:a14="http://schemas.microsoft.com/office/drawing/2010/main" val="0"/>
              </a:ext>
            </a:extLst>
          </a:blip>
          <a:srcRect t="41077" b="29250"/>
          <a:stretch/>
        </p:blipFill>
        <p:spPr bwMode="auto">
          <a:xfrm>
            <a:off x="1143000" y="1219200"/>
            <a:ext cx="6934200" cy="2514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40801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0" y="762000"/>
            <a:ext cx="9144000" cy="6096000"/>
          </a:xfrm>
        </p:spPr>
        <p:txBody>
          <a:bodyPr>
            <a:normAutofit fontScale="85000" lnSpcReduction="20000"/>
          </a:bodyPr>
          <a:lstStyle/>
          <a:p>
            <a:pPr marL="0" indent="0" algn="ctr">
              <a:buNone/>
            </a:pPr>
            <a:r>
              <a:rPr lang="en-US" sz="2700" b="1" u="sng" dirty="0"/>
              <a:t>CHARITABLE </a:t>
            </a:r>
            <a:r>
              <a:rPr lang="en-US" sz="2700" b="1" u="sng" dirty="0" smtClean="0"/>
              <a:t>CONTRIBUTIONS</a:t>
            </a:r>
            <a:endParaRPr lang="en-US" sz="2700" b="1" u="sng" dirty="0"/>
          </a:p>
          <a:p>
            <a:pPr marL="0" indent="0">
              <a:buNone/>
            </a:pPr>
            <a:endParaRPr lang="en-US" sz="2000" dirty="0"/>
          </a:p>
          <a:p>
            <a:pPr marL="0" indent="0">
              <a:buNone/>
            </a:pPr>
            <a:endParaRPr lang="en-US" sz="2000" dirty="0" smtClean="0"/>
          </a:p>
          <a:p>
            <a:pPr marL="0" indent="0">
              <a:buNone/>
            </a:pPr>
            <a:endParaRPr lang="en-US" sz="800" dirty="0"/>
          </a:p>
          <a:p>
            <a:pPr marL="0" indent="0">
              <a:buNone/>
            </a:pPr>
            <a:endParaRPr lang="en-US" sz="2000" u="sng" dirty="0" smtClean="0"/>
          </a:p>
          <a:p>
            <a:pPr marL="0" indent="0" algn="just">
              <a:buNone/>
            </a:pPr>
            <a:endParaRPr lang="en-US" sz="1900" dirty="0" smtClean="0"/>
          </a:p>
          <a:p>
            <a:pPr marL="0" indent="0">
              <a:buNone/>
            </a:pPr>
            <a:r>
              <a:rPr lang="en-US" sz="2100" dirty="0"/>
              <a:t>Generally, a deduction is valid only if given to a </a:t>
            </a:r>
            <a:r>
              <a:rPr lang="en-US" sz="2100" i="1" u="sng" dirty="0"/>
              <a:t>Charitable Organization</a:t>
            </a:r>
            <a:r>
              <a:rPr lang="en-US" sz="2100" i="1" dirty="0"/>
              <a:t> </a:t>
            </a:r>
            <a:r>
              <a:rPr lang="en-US" sz="2100" dirty="0"/>
              <a:t>that is Tax-exempt by</a:t>
            </a:r>
            <a:r>
              <a:rPr lang="fr-FR" sz="2100" dirty="0"/>
              <a:t> </a:t>
            </a:r>
            <a:r>
              <a:rPr lang="fr-FR" sz="2100" dirty="0" smtClean="0"/>
              <a:t> </a:t>
            </a:r>
            <a:r>
              <a:rPr lang="fr-FR" sz="2100" u="sng" dirty="0" smtClean="0"/>
              <a:t>26 </a:t>
            </a:r>
            <a:r>
              <a:rPr lang="fr-FR" sz="2100" u="sng" dirty="0"/>
              <a:t>U.S.C. § 501(c</a:t>
            </a:r>
            <a:r>
              <a:rPr lang="fr-FR" sz="2100" dirty="0"/>
              <a:t>) of the </a:t>
            </a:r>
            <a:r>
              <a:rPr lang="en-US" sz="2100" u="sng" dirty="0"/>
              <a:t>Internal Revenue Code</a:t>
            </a:r>
            <a:r>
              <a:rPr lang="en-US" sz="2100" dirty="0"/>
              <a:t> (IRC), whereby </a:t>
            </a:r>
            <a:r>
              <a:rPr lang="en-US" sz="2100" dirty="0" smtClean="0"/>
              <a:t>it is exempt </a:t>
            </a:r>
            <a:r>
              <a:rPr lang="en-US" sz="2100" dirty="0"/>
              <a:t>from federal income tax if its activities have the </a:t>
            </a:r>
            <a:r>
              <a:rPr lang="en-US" sz="2100" dirty="0" smtClean="0"/>
              <a:t>basic purpose for </a:t>
            </a:r>
            <a:r>
              <a:rPr lang="en-US" sz="2100" dirty="0"/>
              <a:t>the </a:t>
            </a:r>
            <a:r>
              <a:rPr lang="en-US" sz="2100" dirty="0" smtClean="0"/>
              <a:t>Betterment of Humans: </a:t>
            </a:r>
            <a:r>
              <a:rPr lang="en-US" sz="2100" dirty="0"/>
              <a:t>charitable, religious, educational, scientific, literary, testing for public safety, fostering amateur sports, etc. </a:t>
            </a:r>
          </a:p>
          <a:p>
            <a:pPr marL="0" indent="0">
              <a:buNone/>
            </a:pPr>
            <a:r>
              <a:rPr lang="en-US" sz="1500" u="sng" dirty="0">
                <a:hlinkClick r:id="rId2"/>
              </a:rPr>
              <a:t>https://www.irs.gov/Charities-&amp;-Non-Profits/Charitable-Organizations/Exempt-Purposes-Internal-Revenue-Code-Section-501(c)(3)</a:t>
            </a:r>
            <a:endParaRPr lang="en-US" sz="1500" dirty="0"/>
          </a:p>
          <a:p>
            <a:pPr marL="0" indent="0">
              <a:buNone/>
            </a:pPr>
            <a:r>
              <a:rPr lang="en-US" sz="2100" u="sng" dirty="0"/>
              <a:t>Verify </a:t>
            </a:r>
            <a:r>
              <a:rPr lang="fr-FR" sz="2100" u="sng" dirty="0"/>
              <a:t>501(c) </a:t>
            </a:r>
            <a:r>
              <a:rPr lang="en-US" sz="2100" u="sng" dirty="0"/>
              <a:t>Tax-exempt status at</a:t>
            </a:r>
            <a:r>
              <a:rPr lang="en-US" sz="2100" dirty="0"/>
              <a:t>:</a:t>
            </a:r>
            <a:r>
              <a:rPr lang="en-US" sz="1800" dirty="0"/>
              <a:t>  </a:t>
            </a:r>
            <a:r>
              <a:rPr lang="en-US" sz="1800" u="sng" dirty="0">
                <a:hlinkClick r:id="rId3"/>
              </a:rPr>
              <a:t>https://apps.irs.gov/app/eos/mainSearch.do?mainSearchChoice=pub78&amp;dispatchMethod=selectSearch</a:t>
            </a:r>
            <a:endParaRPr lang="en-US" sz="1800" dirty="0"/>
          </a:p>
          <a:p>
            <a:pPr marL="0" indent="0">
              <a:buNone/>
            </a:pPr>
            <a:r>
              <a:rPr lang="en-US" sz="2100" u="sng" dirty="0"/>
              <a:t>Suggestions</a:t>
            </a:r>
            <a:r>
              <a:rPr lang="en-US" sz="2100" dirty="0"/>
              <a:t>:</a:t>
            </a:r>
          </a:p>
          <a:p>
            <a:pPr lvl="0"/>
            <a:r>
              <a:rPr lang="en-US" sz="2100" dirty="0"/>
              <a:t>If you have a </a:t>
            </a:r>
            <a:r>
              <a:rPr lang="en-US" sz="2100" i="1" dirty="0"/>
              <a:t>“</a:t>
            </a:r>
            <a:r>
              <a:rPr lang="en-US" sz="2100" i="1" u="sng" dirty="0"/>
              <a:t>Some Extra Funds</a:t>
            </a:r>
            <a:r>
              <a:rPr lang="en-US" sz="2100" i="1" dirty="0"/>
              <a:t>,”</a:t>
            </a:r>
            <a:r>
              <a:rPr lang="en-US" sz="2100" dirty="0"/>
              <a:t> consider making an extra payment to your Church, Synagogue, Mosque or other charity </a:t>
            </a:r>
            <a:r>
              <a:rPr lang="en-US" sz="2100" i="1" dirty="0"/>
              <a:t>before the end of the year</a:t>
            </a:r>
            <a:r>
              <a:rPr lang="en-US" sz="2100" dirty="0"/>
              <a:t> to increase your Deduction. For 2018, using your </a:t>
            </a:r>
            <a:r>
              <a:rPr lang="en-US" sz="2100" i="1" dirty="0"/>
              <a:t>Vehicle for a Charity </a:t>
            </a:r>
            <a:r>
              <a:rPr lang="en-US" sz="2100" dirty="0"/>
              <a:t>is deductible at </a:t>
            </a:r>
            <a:r>
              <a:rPr lang="en-US" sz="2100" i="1" u="sng" dirty="0"/>
              <a:t>14 cents per mile</a:t>
            </a:r>
            <a:r>
              <a:rPr lang="en-US" sz="2100" i="1" dirty="0"/>
              <a:t>.</a:t>
            </a:r>
            <a:endParaRPr lang="en-US" sz="2100" dirty="0"/>
          </a:p>
          <a:p>
            <a:pPr lvl="0"/>
            <a:r>
              <a:rPr lang="en-US" sz="2100" dirty="0"/>
              <a:t>Donations to Charities other than cash, such as Computers, Clothing, Housewares, TV’s, etc. are also deductible. </a:t>
            </a:r>
            <a:endParaRPr lang="en-US" sz="2100" dirty="0" smtClean="0"/>
          </a:p>
          <a:p>
            <a:pPr lvl="0"/>
            <a:r>
              <a:rPr lang="en-US" sz="2100" dirty="0"/>
              <a:t>The question is their value.  The Salvation Army provides a great </a:t>
            </a:r>
            <a:r>
              <a:rPr lang="en-US" sz="2100" i="1" dirty="0"/>
              <a:t>“</a:t>
            </a:r>
            <a:r>
              <a:rPr lang="en-US" sz="2100" i="1" u="sng" dirty="0"/>
              <a:t>Donation Value Guide</a:t>
            </a:r>
            <a:r>
              <a:rPr lang="en-US" sz="2100" i="1" dirty="0"/>
              <a:t>”</a:t>
            </a:r>
            <a:r>
              <a:rPr lang="en-US" sz="2100" dirty="0"/>
              <a:t> </a:t>
            </a:r>
            <a:r>
              <a:rPr lang="en-US" sz="2100" u="sng" dirty="0">
                <a:hlinkClick r:id="rId4"/>
              </a:rPr>
              <a:t>https://satruck.org/Home/DonationValueGuide </a:t>
            </a:r>
            <a:r>
              <a:rPr lang="en-US" sz="2100" dirty="0"/>
              <a:t>that provides 4 pages of items with high and low values.</a:t>
            </a:r>
          </a:p>
          <a:p>
            <a:r>
              <a:rPr lang="en-US" sz="2100" dirty="0" smtClean="0"/>
              <a:t>For </a:t>
            </a:r>
            <a:r>
              <a:rPr lang="en-US" sz="2100" dirty="0"/>
              <a:t>an </a:t>
            </a:r>
            <a:r>
              <a:rPr lang="en-US" sz="2100" u="sng" dirty="0"/>
              <a:t>Automobile or Truck</a:t>
            </a:r>
            <a:r>
              <a:rPr lang="en-US" sz="2100" dirty="0"/>
              <a:t>, the deduction is restricted to the </a:t>
            </a:r>
            <a:r>
              <a:rPr lang="en-US" sz="2100" i="1" dirty="0"/>
              <a:t>lower </a:t>
            </a:r>
            <a:r>
              <a:rPr lang="en-US" sz="2100" dirty="0"/>
              <a:t>of the </a:t>
            </a:r>
            <a:r>
              <a:rPr lang="en-US" sz="2100" i="1" dirty="0"/>
              <a:t>Fair Market Value </a:t>
            </a:r>
            <a:r>
              <a:rPr lang="en-US" sz="2100" dirty="0"/>
              <a:t>or the amount the charity actually </a:t>
            </a:r>
            <a:r>
              <a:rPr lang="en-US" sz="2100" i="1" dirty="0"/>
              <a:t>sold the vehicle</a:t>
            </a:r>
            <a:r>
              <a:rPr lang="en-US" sz="2100" dirty="0"/>
              <a:t>.  If the Automobile or Truck </a:t>
            </a:r>
            <a:r>
              <a:rPr lang="en-US" sz="2100" i="1" dirty="0"/>
              <a:t>Value is $</a:t>
            </a:r>
            <a:r>
              <a:rPr lang="en-US" sz="2100" i="1" dirty="0" smtClean="0"/>
              <a:t>1,000</a:t>
            </a:r>
            <a:r>
              <a:rPr lang="en-US" sz="2100" i="1" dirty="0"/>
              <a:t>, but </a:t>
            </a:r>
            <a:r>
              <a:rPr lang="en-US" sz="2100" i="1" dirty="0" smtClean="0"/>
              <a:t>if only sold </a:t>
            </a:r>
            <a:r>
              <a:rPr lang="en-US" sz="2100" i="1" dirty="0"/>
              <a:t>for </a:t>
            </a:r>
            <a:r>
              <a:rPr lang="en-US" sz="2100" i="1" dirty="0" smtClean="0"/>
              <a:t>$</a:t>
            </a:r>
            <a:r>
              <a:rPr lang="en-US" sz="2100" i="1" dirty="0"/>
              <a:t>500, then only $500 is deductible.</a:t>
            </a:r>
            <a:endParaRPr lang="en-US" sz="2100" dirty="0"/>
          </a:p>
        </p:txBody>
      </p:sp>
      <p:sp>
        <p:nvSpPr>
          <p:cNvPr id="4" name="Slide Number Placeholder 3"/>
          <p:cNvSpPr>
            <a:spLocks noGrp="1"/>
          </p:cNvSpPr>
          <p:nvPr>
            <p:ph type="sldNum" sz="quarter" idx="12"/>
          </p:nvPr>
        </p:nvSpPr>
        <p:spPr/>
        <p:txBody>
          <a:bodyPr/>
          <a:lstStyle/>
          <a:p>
            <a:fld id="{DE70C7B1-09E1-4780-88D9-9F486AEC4F9F}" type="slidenum">
              <a:rPr lang="en-US" smtClean="0"/>
              <a:t>36</a:t>
            </a:fld>
            <a:endParaRPr lang="en-US" dirty="0" smtClean="0"/>
          </a:p>
          <a:p>
            <a:r>
              <a:rPr lang="en-US" u="sng" dirty="0" smtClean="0"/>
              <a:t>JohnGoldhamer.com</a:t>
            </a:r>
            <a:endParaRPr lang="en-US" dirty="0"/>
          </a:p>
        </p:txBody>
      </p:sp>
      <p:pic>
        <p:nvPicPr>
          <p:cNvPr id="6" name="Picture 5" descr="C:\Users\John B. Goldhamer.JohnBGoldhamer\Documents\23 Individual Income Tax\2018 Individual Income Tax Workshop\2018 Forms\2018 Schedule A Itemized Deductions_Page_2.jpg"/>
          <p:cNvPicPr/>
          <p:nvPr/>
        </p:nvPicPr>
        <p:blipFill rotWithShape="1">
          <a:blip r:embed="rId5">
            <a:extLst>
              <a:ext uri="{28A0092B-C50C-407E-A947-70E740481C1C}">
                <a14:useLocalDpi xmlns:a14="http://schemas.microsoft.com/office/drawing/2010/main" val="0"/>
              </a:ext>
            </a:extLst>
          </a:blip>
          <a:srcRect t="69905" b="19219"/>
          <a:stretch/>
        </p:blipFill>
        <p:spPr bwMode="auto">
          <a:xfrm>
            <a:off x="838200" y="1066800"/>
            <a:ext cx="7315200" cy="1219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10988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762000"/>
            <a:ext cx="8229600" cy="6096000"/>
          </a:xfrm>
        </p:spPr>
        <p:txBody>
          <a:bodyPr>
            <a:normAutofit/>
          </a:bodyPr>
          <a:lstStyle/>
          <a:p>
            <a:pPr marL="0" indent="0" algn="ctr">
              <a:buNone/>
            </a:pPr>
            <a:r>
              <a:rPr lang="en-US" sz="1800" b="1" u="sng" dirty="0"/>
              <a:t>CASUALTY AND THEFT LOSSES OF PROPERTY, NOT USED IN A TRADE OR </a:t>
            </a:r>
            <a:r>
              <a:rPr lang="en-US" sz="1800" b="1" u="sng" dirty="0" smtClean="0"/>
              <a:t>BUSINESS</a:t>
            </a:r>
          </a:p>
          <a:p>
            <a:pPr marL="0" indent="0" algn="ctr">
              <a:buNone/>
            </a:pPr>
            <a:endParaRPr lang="en-US" sz="1800" b="1" u="sng" dirty="0"/>
          </a:p>
          <a:p>
            <a:pPr marL="0" indent="0" algn="ctr">
              <a:buNone/>
            </a:pPr>
            <a:endParaRPr lang="en-US" sz="1200" dirty="0"/>
          </a:p>
          <a:p>
            <a:pPr marL="0" indent="0" algn="just">
              <a:buNone/>
            </a:pPr>
            <a:r>
              <a:rPr lang="en-US" sz="1900" dirty="0" smtClean="0"/>
              <a:t>Beginning </a:t>
            </a:r>
            <a:r>
              <a:rPr lang="en-US" sz="1900" dirty="0"/>
              <a:t>in 2018, the </a:t>
            </a:r>
            <a:r>
              <a:rPr lang="en-US" sz="1900" u="sng" dirty="0"/>
              <a:t>Tax Cuts and Jobs Act</a:t>
            </a:r>
            <a:r>
              <a:rPr lang="en-US" sz="1900" dirty="0"/>
              <a:t> </a:t>
            </a:r>
            <a:r>
              <a:rPr lang="en-US" sz="1900" dirty="0" smtClean="0"/>
              <a:t> (</a:t>
            </a:r>
            <a:r>
              <a:rPr lang="en-US" sz="1900" dirty="0"/>
              <a:t>TCJA) modified the Casualty and Thefts deduction </a:t>
            </a:r>
            <a:r>
              <a:rPr lang="en-US" sz="1900" dirty="0" smtClean="0"/>
              <a:t>only </a:t>
            </a:r>
            <a:r>
              <a:rPr lang="en-US" sz="1900" dirty="0"/>
              <a:t>if they </a:t>
            </a:r>
            <a:r>
              <a:rPr lang="en-US" sz="1900" dirty="0" smtClean="0"/>
              <a:t>occur </a:t>
            </a:r>
            <a:r>
              <a:rPr lang="en-US" sz="1900" dirty="0"/>
              <a:t>in a </a:t>
            </a:r>
            <a:r>
              <a:rPr lang="en-US" sz="1900" i="1" dirty="0" smtClean="0"/>
              <a:t>Federally Declared Disaster Area </a:t>
            </a:r>
            <a:r>
              <a:rPr lang="en-US" sz="1900" dirty="0" smtClean="0"/>
              <a:t>with a</a:t>
            </a:r>
            <a:r>
              <a:rPr lang="en-US" sz="1900" i="1" dirty="0" smtClean="0"/>
              <a:t> </a:t>
            </a:r>
            <a:r>
              <a:rPr lang="en-US" sz="1900" i="1" dirty="0"/>
              <a:t>FEMA </a:t>
            </a:r>
            <a:r>
              <a:rPr lang="en-US" sz="1900" i="1" dirty="0" smtClean="0"/>
              <a:t>Disaster Declaration Number.  </a:t>
            </a:r>
            <a:r>
              <a:rPr lang="en-US" sz="1900" dirty="0" smtClean="0"/>
              <a:t>For 2018, Federal Form </a:t>
            </a:r>
            <a:r>
              <a:rPr lang="en-US" sz="1900" dirty="0"/>
              <a:t>4684 Casualty and </a:t>
            </a:r>
            <a:r>
              <a:rPr lang="en-US" sz="1900" dirty="0" smtClean="0"/>
              <a:t>Thefts, will continue to Limit </a:t>
            </a:r>
            <a:r>
              <a:rPr lang="en-US" sz="1900" dirty="0"/>
              <a:t>the Deduction to any </a:t>
            </a:r>
            <a:r>
              <a:rPr lang="en-US" sz="1900" dirty="0" smtClean="0"/>
              <a:t>amount </a:t>
            </a:r>
            <a:r>
              <a:rPr lang="en-US" sz="1900" i="1" u="sng" dirty="0" smtClean="0"/>
              <a:t>over </a:t>
            </a:r>
            <a:r>
              <a:rPr lang="en-US" sz="1900" i="1" u="sng" dirty="0"/>
              <a:t>10%</a:t>
            </a:r>
            <a:r>
              <a:rPr lang="en-US" sz="1900" i="1" dirty="0"/>
              <a:t> of</a:t>
            </a:r>
            <a:r>
              <a:rPr lang="en-US" sz="1900" dirty="0"/>
              <a:t> “Adjusted Gross Income</a:t>
            </a:r>
            <a:r>
              <a:rPr lang="en-US" sz="1900" dirty="0" smtClean="0"/>
              <a:t>.”</a:t>
            </a:r>
          </a:p>
          <a:p>
            <a:pPr marL="0" indent="0">
              <a:buNone/>
            </a:pPr>
            <a:endParaRPr lang="en-US" sz="2200" dirty="0"/>
          </a:p>
        </p:txBody>
      </p:sp>
      <p:sp>
        <p:nvSpPr>
          <p:cNvPr id="4" name="Slide Number Placeholder 3"/>
          <p:cNvSpPr>
            <a:spLocks noGrp="1"/>
          </p:cNvSpPr>
          <p:nvPr>
            <p:ph type="sldNum" sz="quarter" idx="12"/>
          </p:nvPr>
        </p:nvSpPr>
        <p:spPr/>
        <p:txBody>
          <a:bodyPr/>
          <a:lstStyle/>
          <a:p>
            <a:fld id="{DE70C7B1-09E1-4780-88D9-9F486AEC4F9F}" type="slidenum">
              <a:rPr lang="en-US" smtClean="0"/>
              <a:t>37</a:t>
            </a:fld>
            <a:endParaRPr lang="en-US" dirty="0" smtClean="0"/>
          </a:p>
          <a:p>
            <a:r>
              <a:rPr lang="en-US" u="sng" dirty="0" smtClean="0"/>
              <a:t>JohnGoldhamer.com</a:t>
            </a:r>
            <a:endParaRPr lang="en-US" dirty="0"/>
          </a:p>
        </p:txBody>
      </p:sp>
      <p:pic>
        <p:nvPicPr>
          <p:cNvPr id="8" name="Picture 7" descr="C:\Users\John B. Goldhamer.JohnBGoldhamer\Documents\23 Individual Income Tax\2018 Individual Income Tax Workshop\2018 Forms\2018 Schedule A Itemized Deductions_Page_2.jpg"/>
          <p:cNvPicPr/>
          <p:nvPr/>
        </p:nvPicPr>
        <p:blipFill rotWithShape="1">
          <a:blip r:embed="rId2">
            <a:extLst>
              <a:ext uri="{28A0092B-C50C-407E-A947-70E740481C1C}">
                <a14:useLocalDpi xmlns:a14="http://schemas.microsoft.com/office/drawing/2010/main" val="0"/>
              </a:ext>
            </a:extLst>
          </a:blip>
          <a:srcRect t="79831" b="14361"/>
          <a:stretch/>
        </p:blipFill>
        <p:spPr bwMode="auto">
          <a:xfrm>
            <a:off x="914400" y="1143000"/>
            <a:ext cx="7219950" cy="609600"/>
          </a:xfrm>
          <a:prstGeom prst="rect">
            <a:avLst/>
          </a:prstGeom>
          <a:noFill/>
          <a:ln>
            <a:noFill/>
          </a:ln>
          <a:extLst>
            <a:ext uri="{53640926-AAD7-44D8-BBD7-CCE9431645EC}">
              <a14:shadowObscured xmlns:a14="http://schemas.microsoft.com/office/drawing/2010/main"/>
            </a:ext>
          </a:extLst>
        </p:spPr>
      </p:pic>
      <p:cxnSp>
        <p:nvCxnSpPr>
          <p:cNvPr id="6" name="Straight Connector 5"/>
          <p:cNvCxnSpPr/>
          <p:nvPr/>
        </p:nvCxnSpPr>
        <p:spPr>
          <a:xfrm>
            <a:off x="3505200" y="1381125"/>
            <a:ext cx="18288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1027" name="Picture 3" descr="C:\Users\John B. Goldhamer.JohnBGoldhamer\Documents\23 Individual Income Tax\2018 Individual Income Tax Workshop\2018 Forms\2018 Form 4684, Casualties and Thefts_Page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2895600"/>
            <a:ext cx="2895600" cy="386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0354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2700" b="1" u="sng" dirty="0" smtClean="0"/>
              <a:t>2018 </a:t>
            </a:r>
            <a:r>
              <a:rPr lang="en-US" sz="2700" b="1" u="sng" dirty="0"/>
              <a:t>INDIVIDUAL INCOME TAX WORKSHOP</a:t>
            </a:r>
            <a:endParaRPr lang="en-US" sz="2700" dirty="0"/>
          </a:p>
        </p:txBody>
      </p:sp>
      <p:sp>
        <p:nvSpPr>
          <p:cNvPr id="3" name="Content Placeholder 2"/>
          <p:cNvSpPr>
            <a:spLocks noGrp="1"/>
          </p:cNvSpPr>
          <p:nvPr>
            <p:ph idx="1"/>
          </p:nvPr>
        </p:nvSpPr>
        <p:spPr>
          <a:xfrm>
            <a:off x="457200" y="762000"/>
            <a:ext cx="8229600" cy="6019800"/>
          </a:xfrm>
        </p:spPr>
        <p:txBody>
          <a:bodyPr>
            <a:normAutofit fontScale="47500" lnSpcReduction="20000"/>
          </a:bodyPr>
          <a:lstStyle/>
          <a:p>
            <a:pPr marL="0" indent="0" algn="ctr">
              <a:buNone/>
            </a:pPr>
            <a:r>
              <a:rPr lang="en-US" sz="4800" b="1" u="sng" dirty="0"/>
              <a:t>OTHER MISCELLANEOUS </a:t>
            </a:r>
            <a:r>
              <a:rPr lang="en-US" sz="4800" b="1" u="sng" dirty="0" smtClean="0"/>
              <a:t>DEDUCTIONS</a:t>
            </a:r>
          </a:p>
          <a:p>
            <a:pPr marL="0" indent="0" algn="ctr">
              <a:buNone/>
            </a:pPr>
            <a:endParaRPr lang="en-US" sz="4800" b="1" u="sng" dirty="0" smtClean="0"/>
          </a:p>
          <a:p>
            <a:pPr marL="0" indent="0" algn="ctr">
              <a:buNone/>
            </a:pPr>
            <a:endParaRPr lang="en-US" sz="2400" b="1" u="sng" dirty="0"/>
          </a:p>
          <a:p>
            <a:pPr marL="0" indent="0" algn="ctr">
              <a:buNone/>
            </a:pPr>
            <a:endParaRPr lang="en-US" sz="2400" b="1" u="sng" dirty="0" smtClean="0"/>
          </a:p>
          <a:p>
            <a:pPr marL="0" indent="0" algn="just">
              <a:buNone/>
            </a:pPr>
            <a:endParaRPr lang="en-US" sz="2400" dirty="0" smtClean="0"/>
          </a:p>
          <a:p>
            <a:pPr marL="0" indent="0" algn="just">
              <a:buNone/>
            </a:pPr>
            <a:endParaRPr lang="en-US" sz="2400" dirty="0"/>
          </a:p>
          <a:p>
            <a:pPr marL="0" indent="0" algn="just">
              <a:buNone/>
            </a:pPr>
            <a:endParaRPr lang="en-US" sz="2300" dirty="0" smtClean="0"/>
          </a:p>
          <a:p>
            <a:pPr marL="0" indent="0" algn="just">
              <a:buNone/>
            </a:pPr>
            <a:endParaRPr lang="en-US" sz="2300" dirty="0" smtClean="0"/>
          </a:p>
          <a:p>
            <a:pPr marL="0" indent="0" algn="ctr">
              <a:buNone/>
            </a:pPr>
            <a:r>
              <a:rPr lang="en-US" sz="3400" b="1" u="sng" dirty="0" smtClean="0"/>
              <a:t>If </a:t>
            </a:r>
            <a:r>
              <a:rPr lang="en-US" sz="3400" b="1" u="sng" dirty="0"/>
              <a:t>you had a </a:t>
            </a:r>
            <a:r>
              <a:rPr lang="en-US" sz="3400" b="1" u="sng" dirty="0" smtClean="0"/>
              <a:t>Net Qualified Disaster Loss and </a:t>
            </a:r>
            <a:r>
              <a:rPr lang="en-US" sz="3400" b="1" u="sng" dirty="0"/>
              <a:t>you </a:t>
            </a:r>
            <a:r>
              <a:rPr lang="en-US" sz="3400" b="1" u="sng" dirty="0" smtClean="0"/>
              <a:t>can elect </a:t>
            </a:r>
            <a:r>
              <a:rPr lang="en-US" sz="3400" b="1" u="sng" dirty="0"/>
              <a:t>to increase your </a:t>
            </a:r>
            <a:r>
              <a:rPr lang="en-US" sz="3400" b="1" u="sng" dirty="0" smtClean="0"/>
              <a:t>Standard Deduction</a:t>
            </a:r>
            <a:endParaRPr lang="en-US" sz="3400" b="1" u="sng" dirty="0"/>
          </a:p>
          <a:p>
            <a:pPr marL="0" indent="0" algn="just">
              <a:buNone/>
            </a:pPr>
            <a:r>
              <a:rPr lang="en-US" sz="3600" dirty="0" smtClean="0"/>
              <a:t>For 2018, if </a:t>
            </a:r>
            <a:r>
              <a:rPr lang="en-US" sz="3600" dirty="0"/>
              <a:t>you have </a:t>
            </a:r>
            <a:r>
              <a:rPr lang="en-US" sz="3600" dirty="0" smtClean="0"/>
              <a:t>“</a:t>
            </a:r>
            <a:r>
              <a:rPr lang="en-US" sz="3600" i="1" dirty="0" smtClean="0"/>
              <a:t>Net Qualified Disaster Losses” </a:t>
            </a:r>
            <a:r>
              <a:rPr lang="en-US" sz="3600" dirty="0"/>
              <a:t>on </a:t>
            </a:r>
            <a:r>
              <a:rPr lang="en-US" sz="3600" u="sng" dirty="0"/>
              <a:t>Form 4684, Casualties and </a:t>
            </a:r>
            <a:r>
              <a:rPr lang="en-US" sz="3600" u="sng" dirty="0" smtClean="0"/>
              <a:t>Thefts</a:t>
            </a:r>
            <a:r>
              <a:rPr lang="en-US" sz="3600" dirty="0" smtClean="0"/>
              <a:t>, line </a:t>
            </a:r>
            <a:r>
              <a:rPr lang="en-US" sz="3600" dirty="0"/>
              <a:t>15, and you are </a:t>
            </a:r>
            <a:r>
              <a:rPr lang="en-US" sz="3600" i="1" dirty="0"/>
              <a:t>not itemizing your deductions</a:t>
            </a:r>
            <a:r>
              <a:rPr lang="en-US" sz="3600" dirty="0"/>
              <a:t>, you can </a:t>
            </a:r>
            <a:r>
              <a:rPr lang="en-US" sz="3600" i="1" dirty="0"/>
              <a:t>claim an increased standard deduction</a:t>
            </a:r>
            <a:r>
              <a:rPr lang="en-US" sz="3600" dirty="0"/>
              <a:t> using </a:t>
            </a:r>
            <a:r>
              <a:rPr lang="en-US" sz="3600" u="sng" dirty="0"/>
              <a:t>Schedule A</a:t>
            </a:r>
            <a:r>
              <a:rPr lang="en-US" sz="3600" dirty="0"/>
              <a:t> by doing the </a:t>
            </a:r>
            <a:r>
              <a:rPr lang="en-US" sz="3600" dirty="0" smtClean="0"/>
              <a:t>following:</a:t>
            </a:r>
          </a:p>
          <a:p>
            <a:pPr marL="0" indent="0" algn="just">
              <a:buNone/>
            </a:pPr>
            <a:endParaRPr lang="en-US" sz="2500" dirty="0"/>
          </a:p>
          <a:p>
            <a:pPr marL="514350" indent="-514350" algn="just">
              <a:buFont typeface="+mj-lt"/>
              <a:buAutoNum type="arabicPeriod"/>
            </a:pPr>
            <a:r>
              <a:rPr lang="en-US" sz="3600" dirty="0" smtClean="0"/>
              <a:t>List </a:t>
            </a:r>
            <a:r>
              <a:rPr lang="en-US" sz="3600" dirty="0"/>
              <a:t>the amount from </a:t>
            </a:r>
            <a:r>
              <a:rPr lang="en-US" sz="3600" u="sng" dirty="0"/>
              <a:t>Form 4684</a:t>
            </a:r>
            <a:r>
              <a:rPr lang="en-US" sz="3600" dirty="0"/>
              <a:t>, line 15, on </a:t>
            </a:r>
            <a:r>
              <a:rPr lang="en-US" sz="3600" u="sng" dirty="0"/>
              <a:t>Schedule A, line 16 “Other</a:t>
            </a:r>
            <a:r>
              <a:rPr lang="en-US" sz="3600" dirty="0"/>
              <a:t>,” on the </a:t>
            </a:r>
            <a:r>
              <a:rPr lang="en-US" sz="3600" dirty="0" smtClean="0"/>
              <a:t>     </a:t>
            </a:r>
            <a:r>
              <a:rPr lang="en-US" sz="3600" i="1" dirty="0" smtClean="0"/>
              <a:t>first </a:t>
            </a:r>
            <a:r>
              <a:rPr lang="en-US" sz="3600" i="1" dirty="0"/>
              <a:t>dotted line</a:t>
            </a:r>
            <a:r>
              <a:rPr lang="en-US" sz="3600" dirty="0"/>
              <a:t>, type </a:t>
            </a:r>
            <a:r>
              <a:rPr lang="en-US" sz="3600" i="1" dirty="0"/>
              <a:t>"Net Qualified Disaster Loss," </a:t>
            </a:r>
            <a:r>
              <a:rPr lang="en-US" sz="3600" dirty="0"/>
              <a:t>and attach Form 4684. </a:t>
            </a:r>
          </a:p>
          <a:p>
            <a:pPr marL="514350" indent="-514350" algn="just">
              <a:buFont typeface="+mj-lt"/>
              <a:buAutoNum type="arabicPeriod"/>
            </a:pPr>
            <a:r>
              <a:rPr lang="en-US" sz="3600" dirty="0" smtClean="0"/>
              <a:t>List </a:t>
            </a:r>
            <a:r>
              <a:rPr lang="en-US" sz="3600" dirty="0"/>
              <a:t>your standard deduction amount on </a:t>
            </a:r>
            <a:r>
              <a:rPr lang="en-US" sz="3600" u="sng" dirty="0"/>
              <a:t>Schedule A, line 16 “</a:t>
            </a:r>
            <a:r>
              <a:rPr lang="en-US" sz="3600" u="sng" dirty="0" smtClean="0"/>
              <a:t>Other</a:t>
            </a:r>
            <a:r>
              <a:rPr lang="en-US" sz="3600" dirty="0" smtClean="0"/>
              <a:t>” </a:t>
            </a:r>
            <a:r>
              <a:rPr lang="en-US" sz="3600" dirty="0"/>
              <a:t>on the </a:t>
            </a:r>
            <a:r>
              <a:rPr lang="en-US" sz="3600" dirty="0" smtClean="0"/>
              <a:t>       </a:t>
            </a:r>
            <a:r>
              <a:rPr lang="en-US" sz="3600" i="1" dirty="0" smtClean="0"/>
              <a:t>second </a:t>
            </a:r>
            <a:r>
              <a:rPr lang="en-US" sz="3600" i="1" dirty="0"/>
              <a:t>dotted line </a:t>
            </a:r>
            <a:r>
              <a:rPr lang="en-US" sz="3600" dirty="0"/>
              <a:t>next to line 16 as </a:t>
            </a:r>
            <a:r>
              <a:rPr lang="en-US" sz="3600" i="1" dirty="0"/>
              <a:t>"Standard Deduction Claimed With Qualified Disaster Loss."</a:t>
            </a:r>
            <a:r>
              <a:rPr lang="en-US" sz="3600" dirty="0"/>
              <a:t> </a:t>
            </a:r>
          </a:p>
          <a:p>
            <a:pPr marL="514350" indent="-514350" algn="just">
              <a:buFont typeface="+mj-lt"/>
              <a:buAutoNum type="arabicPeriod"/>
            </a:pPr>
            <a:r>
              <a:rPr lang="en-US" sz="3600" dirty="0" smtClean="0"/>
              <a:t>Combine </a:t>
            </a:r>
            <a:r>
              <a:rPr lang="en-US" sz="3600" dirty="0"/>
              <a:t>the two amounts on line 16 and enter on </a:t>
            </a:r>
            <a:r>
              <a:rPr lang="en-US" sz="3600" u="sng" dirty="0"/>
              <a:t>Form 1040</a:t>
            </a:r>
            <a:r>
              <a:rPr lang="en-US" sz="3600" dirty="0"/>
              <a:t>, line 8</a:t>
            </a:r>
            <a:r>
              <a:rPr lang="en-US" sz="3600" dirty="0" smtClean="0"/>
              <a:t>.</a:t>
            </a:r>
          </a:p>
          <a:p>
            <a:pPr marL="0" indent="0" algn="just">
              <a:buNone/>
            </a:pPr>
            <a:endParaRPr lang="en-US" sz="2500" dirty="0"/>
          </a:p>
          <a:p>
            <a:pPr marL="0" indent="0" algn="ctr">
              <a:buNone/>
            </a:pPr>
            <a:r>
              <a:rPr lang="en-US" sz="3600" dirty="0"/>
              <a:t> </a:t>
            </a:r>
            <a:r>
              <a:rPr lang="en-US" sz="3600" i="1" u="sng" dirty="0" smtClean="0"/>
              <a:t>Do </a:t>
            </a:r>
            <a:r>
              <a:rPr lang="en-US" sz="3600" i="1" u="sng" dirty="0"/>
              <a:t>not enter an amount on any other line of Schedule A</a:t>
            </a:r>
            <a:r>
              <a:rPr lang="en-US" sz="3600" i="1" dirty="0" smtClean="0"/>
              <a:t>.</a:t>
            </a:r>
          </a:p>
          <a:p>
            <a:pPr marL="0" indent="0" algn="just">
              <a:buNone/>
            </a:pPr>
            <a:r>
              <a:rPr lang="en-US" sz="3600" dirty="0" smtClean="0"/>
              <a:t>For </a:t>
            </a:r>
            <a:r>
              <a:rPr lang="en-US" sz="3600" dirty="0"/>
              <a:t>more information on how to determine your increased standard deduction, see Pub. 976</a:t>
            </a:r>
            <a:r>
              <a:rPr lang="en-US" sz="3600" dirty="0" smtClean="0"/>
              <a:t>.</a:t>
            </a:r>
          </a:p>
          <a:p>
            <a:pPr marL="0" indent="0" algn="ctr">
              <a:buNone/>
            </a:pPr>
            <a:r>
              <a:rPr lang="en-US" sz="3600" u="sng" dirty="0" smtClean="0"/>
              <a:t>2018 </a:t>
            </a:r>
            <a:r>
              <a:rPr lang="en-US" sz="3600" u="sng" dirty="0"/>
              <a:t>Form Schedule A, Itemized </a:t>
            </a:r>
            <a:r>
              <a:rPr lang="en-US" sz="3600" u="sng" dirty="0" smtClean="0"/>
              <a:t>Deductions - </a:t>
            </a:r>
            <a:r>
              <a:rPr lang="en-US" sz="3600" u="sng" dirty="0"/>
              <a:t>Instructions</a:t>
            </a:r>
            <a:endParaRPr lang="en-US" sz="3600" dirty="0"/>
          </a:p>
          <a:p>
            <a:pPr marL="0" indent="0" algn="ctr">
              <a:buNone/>
            </a:pPr>
            <a:r>
              <a:rPr lang="en-US" sz="3600" dirty="0">
                <a:hlinkClick r:id="rId2"/>
              </a:rPr>
              <a:t>https://www.irs.gov/pub/irs-dft/i1040sca--</a:t>
            </a:r>
            <a:r>
              <a:rPr lang="en-US" sz="3600" dirty="0" smtClean="0">
                <a:hlinkClick r:id="rId2"/>
              </a:rPr>
              <a:t>dft.pdf</a:t>
            </a:r>
            <a:endParaRPr lang="en-US" sz="3600" dirty="0" smtClean="0"/>
          </a:p>
          <a:p>
            <a:pPr marL="0" indent="0" algn="just">
              <a:buNone/>
            </a:pPr>
            <a:endParaRPr lang="en-US" sz="2400" dirty="0"/>
          </a:p>
        </p:txBody>
      </p:sp>
      <p:sp>
        <p:nvSpPr>
          <p:cNvPr id="4" name="Slide Number Placeholder 3"/>
          <p:cNvSpPr>
            <a:spLocks noGrp="1"/>
          </p:cNvSpPr>
          <p:nvPr>
            <p:ph type="sldNum" sz="quarter" idx="12"/>
          </p:nvPr>
        </p:nvSpPr>
        <p:spPr/>
        <p:txBody>
          <a:bodyPr/>
          <a:lstStyle/>
          <a:p>
            <a:fld id="{DE70C7B1-09E1-4780-88D9-9F486AEC4F9F}" type="slidenum">
              <a:rPr lang="en-US" smtClean="0"/>
              <a:t>38</a:t>
            </a:fld>
            <a:endParaRPr lang="en-US" dirty="0" smtClean="0"/>
          </a:p>
          <a:p>
            <a:r>
              <a:rPr lang="en-US" u="sng" dirty="0" smtClean="0"/>
              <a:t>JohnGoldhamer.com</a:t>
            </a:r>
            <a:endParaRPr lang="en-US" dirty="0"/>
          </a:p>
        </p:txBody>
      </p:sp>
      <p:pic>
        <p:nvPicPr>
          <p:cNvPr id="10" name="Picture 9" descr="C:\Users\John B. Goldhamer.JohnBGoldhamer\Documents\23 Individual Income Tax\2018 Individual Income Tax Workshop\2018 Forms\2018 Schedule A Itemized Deductions_Page_2.jpg"/>
          <p:cNvPicPr/>
          <p:nvPr/>
        </p:nvPicPr>
        <p:blipFill rotWithShape="1">
          <a:blip r:embed="rId3">
            <a:extLst>
              <a:ext uri="{28A0092B-C50C-407E-A947-70E740481C1C}">
                <a14:useLocalDpi xmlns:a14="http://schemas.microsoft.com/office/drawing/2010/main" val="0"/>
              </a:ext>
            </a:extLst>
          </a:blip>
          <a:srcRect t="84794" b="9081"/>
          <a:stretch/>
        </p:blipFill>
        <p:spPr bwMode="auto">
          <a:xfrm>
            <a:off x="990598" y="1905000"/>
            <a:ext cx="7067550" cy="552450"/>
          </a:xfrm>
          <a:prstGeom prst="rect">
            <a:avLst/>
          </a:prstGeom>
          <a:noFill/>
          <a:ln>
            <a:noFill/>
          </a:ln>
          <a:extLst>
            <a:ext uri="{53640926-AAD7-44D8-BBD7-CCE9431645EC}">
              <a14:shadowObscured xmlns:a14="http://schemas.microsoft.com/office/drawing/2010/main"/>
            </a:ext>
          </a:extLst>
        </p:spPr>
      </p:pic>
      <p:pic>
        <p:nvPicPr>
          <p:cNvPr id="12" name="Picture 11" descr="C:\Users\John B. Goldhamer.JohnBGoldhamer\Documents\23 Individual Income Tax\2018 Individual Income Tax Workshop\2018 Forms\2018 Schedule A Itemized Deductions_Page_2.jpg"/>
          <p:cNvPicPr/>
          <p:nvPr/>
        </p:nvPicPr>
        <p:blipFill rotWithShape="1">
          <a:blip r:embed="rId3">
            <a:extLst>
              <a:ext uri="{28A0092B-C50C-407E-A947-70E740481C1C}">
                <a14:useLocalDpi xmlns:a14="http://schemas.microsoft.com/office/drawing/2010/main" val="0"/>
              </a:ext>
            </a:extLst>
          </a:blip>
          <a:srcRect b="92164"/>
          <a:stretch/>
        </p:blipFill>
        <p:spPr bwMode="auto">
          <a:xfrm>
            <a:off x="1028699" y="1100709"/>
            <a:ext cx="6858000" cy="685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71701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762000"/>
            <a:ext cx="8305800" cy="6019800"/>
          </a:xfrm>
        </p:spPr>
        <p:txBody>
          <a:bodyPr>
            <a:normAutofit fontScale="77500" lnSpcReduction="20000"/>
          </a:bodyPr>
          <a:lstStyle/>
          <a:p>
            <a:pPr marL="0" indent="0" algn="ctr">
              <a:buNone/>
            </a:pPr>
            <a:r>
              <a:rPr lang="en-US" sz="3000" b="1" u="sng" dirty="0"/>
              <a:t>MISCELLANEOUS ITEMIZED </a:t>
            </a:r>
            <a:r>
              <a:rPr lang="en-US" sz="3000" b="1" u="sng" dirty="0" smtClean="0"/>
              <a:t>DEDUCTIONS</a:t>
            </a:r>
          </a:p>
          <a:p>
            <a:pPr marL="0" indent="0" algn="ctr">
              <a:buNone/>
            </a:pPr>
            <a:endParaRPr lang="en-US" sz="1500" b="1" dirty="0"/>
          </a:p>
          <a:p>
            <a:pPr marL="0" indent="0">
              <a:buNone/>
            </a:pPr>
            <a:r>
              <a:rPr lang="en-US" sz="2700" dirty="0" smtClean="0"/>
              <a:t>Starting 2018, The </a:t>
            </a:r>
            <a:r>
              <a:rPr lang="en-US" sz="2700" u="sng" dirty="0" smtClean="0"/>
              <a:t>Tax Cuts and Jobs Act</a:t>
            </a:r>
            <a:r>
              <a:rPr lang="en-US" sz="2700" dirty="0" smtClean="0"/>
              <a:t> (TCJA) </a:t>
            </a:r>
            <a:r>
              <a:rPr lang="en-US" sz="2700" i="1" dirty="0" smtClean="0"/>
              <a:t>Suspended</a:t>
            </a:r>
            <a:r>
              <a:rPr lang="en-US" sz="2700" dirty="0" smtClean="0"/>
              <a:t> most Itemized Deductions, Schedule A., </a:t>
            </a:r>
            <a:r>
              <a:rPr lang="en-US" sz="2700" i="1" u="sng" dirty="0" smtClean="0"/>
              <a:t>Miscellaneous Itemized Deductions </a:t>
            </a:r>
            <a:r>
              <a:rPr lang="en-US" sz="2700" dirty="0" smtClean="0"/>
              <a:t>such as:</a:t>
            </a:r>
          </a:p>
          <a:p>
            <a:pPr marL="0" indent="0">
              <a:buNone/>
            </a:pPr>
            <a:endParaRPr lang="en-US" sz="2300" dirty="0" smtClean="0"/>
          </a:p>
          <a:p>
            <a:r>
              <a:rPr lang="en-US" sz="2800" i="1" dirty="0"/>
              <a:t>Deductions for employee business expenses</a:t>
            </a:r>
          </a:p>
          <a:p>
            <a:r>
              <a:rPr lang="en-US" sz="2800" i="1" dirty="0" smtClean="0"/>
              <a:t>Tax </a:t>
            </a:r>
            <a:r>
              <a:rPr lang="en-US" sz="2800" i="1" dirty="0"/>
              <a:t>preparation fees</a:t>
            </a:r>
          </a:p>
          <a:p>
            <a:r>
              <a:rPr lang="en-US" sz="2800" i="1" dirty="0"/>
              <a:t>Investment expenses, including investment management fees</a:t>
            </a:r>
          </a:p>
          <a:p>
            <a:r>
              <a:rPr lang="en-US" sz="2800" i="1" dirty="0"/>
              <a:t>Employment related educational expenses</a:t>
            </a:r>
          </a:p>
          <a:p>
            <a:r>
              <a:rPr lang="en-US" sz="2800" i="1" dirty="0"/>
              <a:t>Job search expenses</a:t>
            </a:r>
          </a:p>
          <a:p>
            <a:r>
              <a:rPr lang="en-US" sz="2800" i="1" dirty="0"/>
              <a:t>Hobby losses</a:t>
            </a:r>
          </a:p>
          <a:p>
            <a:r>
              <a:rPr lang="en-US" sz="2800" i="1" dirty="0"/>
              <a:t>Safe deposit box fees</a:t>
            </a:r>
          </a:p>
          <a:p>
            <a:r>
              <a:rPr lang="en-US" sz="2800" i="1" dirty="0"/>
              <a:t>Investment expenses from pass-through </a:t>
            </a:r>
            <a:r>
              <a:rPr lang="en-US" sz="2800" i="1" dirty="0" smtClean="0"/>
              <a:t>entities</a:t>
            </a:r>
          </a:p>
          <a:p>
            <a:pPr marL="0" indent="0">
              <a:buNone/>
            </a:pPr>
            <a:endParaRPr lang="en-US" sz="2300" dirty="0" smtClean="0"/>
          </a:p>
          <a:p>
            <a:pPr marL="0" indent="0">
              <a:buNone/>
            </a:pPr>
            <a:r>
              <a:rPr lang="en-US" sz="2800" i="1" u="sng" dirty="0" smtClean="0"/>
              <a:t>Personal Casualty and Theft Loss D</a:t>
            </a:r>
            <a:r>
              <a:rPr lang="en-US" sz="2800" u="sng" dirty="0" smtClean="0"/>
              <a:t>eduction</a:t>
            </a:r>
            <a:r>
              <a:rPr lang="en-US" sz="2800" dirty="0" smtClean="0"/>
              <a:t> are suspended, unless </a:t>
            </a:r>
            <a:r>
              <a:rPr lang="en-US" sz="2800" dirty="0"/>
              <a:t>incurred in </a:t>
            </a:r>
            <a:r>
              <a:rPr lang="en-US" sz="2800" dirty="0" smtClean="0"/>
              <a:t>Federally-declared Disaster Area with a FEMA Number.</a:t>
            </a:r>
          </a:p>
          <a:p>
            <a:pPr marL="0" indent="0">
              <a:buNone/>
            </a:pPr>
            <a:r>
              <a:rPr lang="en-US" sz="2700" i="1" u="sng" dirty="0"/>
              <a:t>Moving </a:t>
            </a:r>
            <a:r>
              <a:rPr lang="en-US" sz="2700" i="1" u="sng" dirty="0" smtClean="0"/>
              <a:t>Expenses</a:t>
            </a:r>
            <a:r>
              <a:rPr lang="en-US" sz="2700" i="1" dirty="0" smtClean="0"/>
              <a:t> </a:t>
            </a:r>
            <a:r>
              <a:rPr lang="en-US" sz="2700" dirty="0" smtClean="0"/>
              <a:t>are </a:t>
            </a:r>
            <a:r>
              <a:rPr lang="en-US" sz="2700" i="1" dirty="0"/>
              <a:t>no longer be deductible</a:t>
            </a:r>
            <a:r>
              <a:rPr lang="en-US" sz="2700" dirty="0"/>
              <a:t>, </a:t>
            </a:r>
            <a:r>
              <a:rPr lang="en-US" sz="2700" dirty="0" smtClean="0"/>
              <a:t>except </a:t>
            </a:r>
            <a:r>
              <a:rPr lang="en-US" sz="2700" dirty="0"/>
              <a:t>for </a:t>
            </a:r>
            <a:r>
              <a:rPr lang="en-US" sz="2700" i="1" dirty="0"/>
              <a:t>members of the </a:t>
            </a:r>
            <a:r>
              <a:rPr lang="en-US" sz="2700" i="1" dirty="0" smtClean="0"/>
              <a:t>Armed Forces who </a:t>
            </a:r>
            <a:r>
              <a:rPr lang="en-US" sz="2700" i="1" dirty="0"/>
              <a:t>move due to </a:t>
            </a:r>
            <a:r>
              <a:rPr lang="en-US" sz="2700" i="1" dirty="0" smtClean="0"/>
              <a:t>a military </a:t>
            </a:r>
            <a:r>
              <a:rPr lang="en-US" sz="2700" i="1" dirty="0"/>
              <a:t>order.</a:t>
            </a:r>
            <a:br>
              <a:rPr lang="en-US" sz="2700" i="1" dirty="0"/>
            </a:br>
            <a:endParaRPr lang="en-US" sz="2700" i="1" dirty="0" smtClean="0"/>
          </a:p>
          <a:p>
            <a:pPr marL="0" indent="0" algn="ctr">
              <a:buNone/>
            </a:pPr>
            <a:endParaRPr lang="en-US" sz="2800" dirty="0"/>
          </a:p>
          <a:p>
            <a:pPr marL="0" indent="0" algn="ctr">
              <a:buNone/>
            </a:pPr>
            <a:endParaRPr lang="en-US" sz="9600" i="1" u="sng" dirty="0"/>
          </a:p>
          <a:p>
            <a:pPr marL="0" indent="0" algn="ctr">
              <a:buNone/>
            </a:pPr>
            <a:endParaRPr lang="en-US" sz="6400" i="1" u="sng" dirty="0" smtClean="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smtClean="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39</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3477782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87362"/>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0" y="762000"/>
            <a:ext cx="9144000" cy="6096000"/>
          </a:xfrm>
        </p:spPr>
        <p:txBody>
          <a:bodyPr>
            <a:normAutofit fontScale="32500" lnSpcReduction="20000"/>
          </a:bodyPr>
          <a:lstStyle/>
          <a:p>
            <a:pPr marL="0" indent="0" algn="ctr">
              <a:buNone/>
            </a:pPr>
            <a:r>
              <a:rPr lang="en-US" sz="5000" b="1" u="sng" dirty="0"/>
              <a:t>TABLE OF CONTENTS</a:t>
            </a:r>
          </a:p>
          <a:p>
            <a:pPr marL="0" indent="0" algn="ctr">
              <a:spcBef>
                <a:spcPts val="24"/>
              </a:spcBef>
              <a:buNone/>
            </a:pPr>
            <a:r>
              <a:rPr lang="en-US" sz="5000" b="1" u="sng" dirty="0" smtClean="0"/>
              <a:t>Slide Topic</a:t>
            </a:r>
            <a:r>
              <a:rPr lang="en-US" sz="5000" b="1" u="sng" dirty="0"/>
              <a:t>					                          </a:t>
            </a:r>
            <a:r>
              <a:rPr lang="en-US" sz="5000" b="1" u="sng" dirty="0" smtClean="0"/>
              <a:t>        Slide</a:t>
            </a:r>
            <a:endParaRPr lang="en-US" sz="5000" dirty="0"/>
          </a:p>
          <a:p>
            <a:pPr marL="0" indent="0" algn="ctr">
              <a:buNone/>
            </a:pPr>
            <a:r>
              <a:rPr lang="en-US" sz="5500" dirty="0" smtClean="0"/>
              <a:t>Miscellaneous </a:t>
            </a:r>
            <a:r>
              <a:rPr lang="en-US" sz="5500" dirty="0"/>
              <a:t>Itemized Deductions- Eliminated,  No Job Expenses ……………….. </a:t>
            </a:r>
            <a:r>
              <a:rPr lang="en-US" sz="5500" dirty="0" smtClean="0"/>
              <a:t>39</a:t>
            </a:r>
            <a:endParaRPr lang="en-US" sz="5500" dirty="0"/>
          </a:p>
          <a:p>
            <a:pPr marL="0" indent="0" algn="ctr">
              <a:buNone/>
            </a:pPr>
            <a:r>
              <a:rPr lang="en-US" sz="5500" dirty="0"/>
              <a:t>Employee Business Expenses - Form </a:t>
            </a:r>
            <a:r>
              <a:rPr lang="en-US" sz="5500" dirty="0" smtClean="0"/>
              <a:t>2106 .......................................................... 40</a:t>
            </a:r>
          </a:p>
          <a:p>
            <a:pPr marL="0" indent="0" algn="ctr">
              <a:buNone/>
            </a:pPr>
            <a:r>
              <a:rPr lang="en-US" sz="5500" dirty="0" smtClean="0"/>
              <a:t>Suggestions- </a:t>
            </a:r>
            <a:r>
              <a:rPr lang="en-US" sz="5500" dirty="0"/>
              <a:t>Standard Deduction Now, Defer Expenses to Itemize Next Year ... </a:t>
            </a:r>
            <a:r>
              <a:rPr lang="en-US" sz="5500" dirty="0" smtClean="0"/>
              <a:t>41 </a:t>
            </a:r>
            <a:endParaRPr lang="en-US" sz="5500" dirty="0"/>
          </a:p>
          <a:p>
            <a:pPr marL="0" indent="0" algn="ctr">
              <a:buNone/>
            </a:pPr>
            <a:r>
              <a:rPr lang="en-US" sz="5500" dirty="0"/>
              <a:t>Tax Brackets and Filing Status .............................................................................. </a:t>
            </a:r>
            <a:r>
              <a:rPr lang="en-US" sz="5500" dirty="0" smtClean="0"/>
              <a:t>42</a:t>
            </a:r>
            <a:endParaRPr lang="en-US" sz="5500" dirty="0"/>
          </a:p>
          <a:p>
            <a:pPr marL="0" indent="0" algn="ctr">
              <a:buNone/>
            </a:pPr>
            <a:r>
              <a:rPr lang="en-US" sz="5500" dirty="0"/>
              <a:t>Tax Rates .............................................................................................................. </a:t>
            </a:r>
            <a:r>
              <a:rPr lang="en-US" sz="5500" dirty="0" smtClean="0"/>
              <a:t>43</a:t>
            </a:r>
            <a:endParaRPr lang="en-US" sz="5500" dirty="0"/>
          </a:p>
          <a:p>
            <a:pPr marL="0" indent="0" algn="ctr">
              <a:buNone/>
            </a:pPr>
            <a:r>
              <a:rPr lang="en-US" sz="5500" dirty="0" smtClean="0"/>
              <a:t>Alternative </a:t>
            </a:r>
            <a:r>
              <a:rPr lang="en-US" sz="5500" dirty="0"/>
              <a:t>Minimum Tax (AMT) Form 6251 </a:t>
            </a:r>
            <a:r>
              <a:rPr lang="en-US" sz="5500" dirty="0" smtClean="0"/>
              <a:t>....................................................... 44</a:t>
            </a:r>
            <a:endParaRPr lang="en-US" sz="5500" dirty="0"/>
          </a:p>
          <a:p>
            <a:pPr marL="0" indent="0" algn="ctr">
              <a:buNone/>
            </a:pPr>
            <a:r>
              <a:rPr lang="en-US" sz="5500" dirty="0"/>
              <a:t>Alternative Minimum Tax (AMT) </a:t>
            </a:r>
            <a:r>
              <a:rPr lang="en-US" sz="5500" dirty="0" smtClean="0"/>
              <a:t>Information ..................................................... 45</a:t>
            </a:r>
            <a:endParaRPr lang="en-US" sz="5500" dirty="0"/>
          </a:p>
          <a:p>
            <a:pPr marL="0" indent="0" algn="ctr">
              <a:buNone/>
            </a:pPr>
            <a:r>
              <a:rPr lang="en-US" sz="5500" dirty="0" smtClean="0"/>
              <a:t>Schedule </a:t>
            </a:r>
            <a:r>
              <a:rPr lang="en-US" sz="5500" dirty="0"/>
              <a:t>C, Profit Or Loss From Business- Sole Proprietorship ………………………. </a:t>
            </a:r>
            <a:r>
              <a:rPr lang="en-US" sz="5500" dirty="0" smtClean="0"/>
              <a:t>46</a:t>
            </a:r>
            <a:endParaRPr lang="en-US" sz="5500" dirty="0"/>
          </a:p>
          <a:p>
            <a:pPr marL="0" indent="0" algn="ctr">
              <a:buNone/>
            </a:pPr>
            <a:r>
              <a:rPr lang="en-US" sz="5500" dirty="0"/>
              <a:t>Pass-through Entities - Deduction Up To 20% of Qualified Business Income ..... </a:t>
            </a:r>
            <a:r>
              <a:rPr lang="en-US" sz="5500" dirty="0" smtClean="0"/>
              <a:t>47</a:t>
            </a:r>
            <a:endParaRPr lang="en-US" sz="5500" dirty="0"/>
          </a:p>
          <a:p>
            <a:pPr marL="0" indent="0" algn="ctr">
              <a:buNone/>
            </a:pPr>
            <a:r>
              <a:rPr lang="en-US" sz="5500" dirty="0"/>
              <a:t>Tax Year 2019, Withholding Tax - Form </a:t>
            </a:r>
            <a:r>
              <a:rPr lang="en-US" sz="5500" dirty="0" smtClean="0"/>
              <a:t>W-4 ……………………………………………………. </a:t>
            </a:r>
            <a:r>
              <a:rPr lang="en-US" sz="5500" dirty="0"/>
              <a:t>48</a:t>
            </a:r>
          </a:p>
          <a:p>
            <a:pPr marL="0" indent="0" algn="ctr">
              <a:buNone/>
            </a:pPr>
            <a:r>
              <a:rPr lang="en-US" sz="5500" dirty="0" smtClean="0"/>
              <a:t>Affordable </a:t>
            </a:r>
            <a:r>
              <a:rPr lang="en-US" sz="5500" dirty="0"/>
              <a:t>Care Act- Healthcare Coverage- No Individual Mandate Penalty …… </a:t>
            </a:r>
            <a:r>
              <a:rPr lang="en-US" sz="5500" dirty="0" smtClean="0"/>
              <a:t>49</a:t>
            </a:r>
            <a:endParaRPr lang="en-US" sz="5500" dirty="0"/>
          </a:p>
          <a:p>
            <a:pPr marL="0" indent="0" algn="ctr">
              <a:buNone/>
            </a:pPr>
            <a:r>
              <a:rPr lang="en-US" sz="5500" dirty="0"/>
              <a:t>Important Dates For 2018 Affordable Care Act Enrollment ................................ </a:t>
            </a:r>
            <a:r>
              <a:rPr lang="en-US" sz="5500" dirty="0" smtClean="0"/>
              <a:t>50</a:t>
            </a:r>
            <a:endParaRPr lang="en-US" sz="5500" dirty="0"/>
          </a:p>
          <a:p>
            <a:pPr marL="0" indent="0" algn="ctr">
              <a:buNone/>
            </a:pPr>
            <a:r>
              <a:rPr lang="en-US" sz="5500" dirty="0"/>
              <a:t>Special Enrollment Period (Sep) ……………………………………………………………………… </a:t>
            </a:r>
            <a:r>
              <a:rPr lang="en-US" sz="5500" dirty="0" smtClean="0"/>
              <a:t>51</a:t>
            </a:r>
            <a:endParaRPr lang="en-US" sz="5500" dirty="0"/>
          </a:p>
          <a:p>
            <a:pPr marL="0" indent="0" algn="ctr">
              <a:buNone/>
            </a:pPr>
            <a:r>
              <a:rPr lang="en-US" sz="5500" dirty="0"/>
              <a:t>Flexible Spending Account (FSA) - Definition ………………………………………………….. </a:t>
            </a:r>
            <a:r>
              <a:rPr lang="en-US" sz="5500" dirty="0" smtClean="0"/>
              <a:t>52</a:t>
            </a:r>
            <a:endParaRPr lang="en-US" sz="5500" dirty="0"/>
          </a:p>
          <a:p>
            <a:pPr marL="0" indent="0" algn="ctr">
              <a:buNone/>
            </a:pPr>
            <a:r>
              <a:rPr lang="en-US" sz="5500" dirty="0"/>
              <a:t>Flexible Spending Account (FSA) - Qualified Medical Expenses ………………………. </a:t>
            </a:r>
            <a:r>
              <a:rPr lang="en-US" sz="5500" dirty="0" smtClean="0"/>
              <a:t>53</a:t>
            </a:r>
            <a:endParaRPr lang="en-US" sz="5500" dirty="0"/>
          </a:p>
          <a:p>
            <a:pPr marL="0" indent="0" algn="ctr">
              <a:buNone/>
            </a:pPr>
            <a:r>
              <a:rPr lang="en-US" sz="5500" dirty="0"/>
              <a:t>Flexible Spending Account (FSA) Plans - Use It Or Lose It Policy </a:t>
            </a:r>
            <a:r>
              <a:rPr lang="en-US" sz="5500" dirty="0" smtClean="0"/>
              <a:t>……………………… 54</a:t>
            </a:r>
            <a:endParaRPr lang="en-US" sz="5500" dirty="0"/>
          </a:p>
          <a:p>
            <a:pPr marL="0" indent="0" algn="ctr">
              <a:buNone/>
            </a:pPr>
            <a:r>
              <a:rPr lang="en-US" sz="5500" dirty="0"/>
              <a:t>Why Are Unemployment Benefit Payments Taxable? </a:t>
            </a:r>
            <a:r>
              <a:rPr lang="en-US" sz="5500" dirty="0" smtClean="0"/>
              <a:t>…………………………………….. 55</a:t>
            </a:r>
            <a:endParaRPr lang="en-US" sz="5500" dirty="0"/>
          </a:p>
          <a:p>
            <a:pPr marL="0" indent="0" algn="ctr">
              <a:buNone/>
            </a:pPr>
            <a:r>
              <a:rPr lang="en-US" sz="5500" dirty="0"/>
              <a:t>Unemployment Benefits For 501(C)(3) (Non-Profit) Employees </a:t>
            </a:r>
            <a:r>
              <a:rPr lang="en-US" sz="5500" dirty="0" smtClean="0"/>
              <a:t>……………………... 56</a:t>
            </a:r>
            <a:endParaRPr lang="en-US" sz="5500" dirty="0"/>
          </a:p>
          <a:p>
            <a:pPr marL="0" indent="0" algn="ctr">
              <a:buNone/>
            </a:pPr>
            <a:r>
              <a:rPr lang="en-US" sz="5500" dirty="0"/>
              <a:t>401(k) Financial Questions </a:t>
            </a:r>
            <a:r>
              <a:rPr lang="en-US" sz="5500" dirty="0" smtClean="0"/>
              <a:t>……………………………………………………………………………... 57</a:t>
            </a:r>
            <a:endParaRPr lang="en-US" sz="5500" dirty="0"/>
          </a:p>
          <a:p>
            <a:pPr marL="0" indent="0" algn="ctr">
              <a:buNone/>
            </a:pPr>
            <a:r>
              <a:rPr lang="en-US" sz="5500" dirty="0"/>
              <a:t>Conclusion </a:t>
            </a:r>
            <a:r>
              <a:rPr lang="en-US" sz="5500" dirty="0" smtClean="0"/>
              <a:t>……………………………………………………………………………………………………... 58</a:t>
            </a:r>
            <a:endParaRPr lang="en-US" sz="5500" dirty="0"/>
          </a:p>
        </p:txBody>
      </p:sp>
      <p:sp>
        <p:nvSpPr>
          <p:cNvPr id="4" name="Slide Number Placeholder 3"/>
          <p:cNvSpPr>
            <a:spLocks noGrp="1"/>
          </p:cNvSpPr>
          <p:nvPr>
            <p:ph type="sldNum" sz="quarter" idx="12"/>
          </p:nvPr>
        </p:nvSpPr>
        <p:spPr/>
        <p:txBody>
          <a:bodyPr/>
          <a:lstStyle/>
          <a:p>
            <a:fld id="{DE70C7B1-09E1-4780-88D9-9F486AEC4F9F}" type="slidenum">
              <a:rPr lang="en-US" smtClean="0"/>
              <a:t>4</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871523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76200" y="762000"/>
            <a:ext cx="9067800" cy="6019800"/>
          </a:xfrm>
        </p:spPr>
        <p:txBody>
          <a:bodyPr>
            <a:normAutofit/>
          </a:bodyPr>
          <a:lstStyle/>
          <a:p>
            <a:pPr marL="0" indent="0" algn="ctr">
              <a:buNone/>
            </a:pPr>
            <a:r>
              <a:rPr lang="en-US" sz="2300" b="1" u="sng" dirty="0" smtClean="0"/>
              <a:t>EMPLOYEE BUSINESS EXPENSES - FORM 2106</a:t>
            </a:r>
            <a:endParaRPr lang="en-US" sz="2300" b="1" dirty="0" smtClean="0"/>
          </a:p>
          <a:p>
            <a:pPr marL="0" indent="0">
              <a:buNone/>
            </a:pPr>
            <a:r>
              <a:rPr lang="en-US" sz="1900" dirty="0" smtClean="0"/>
              <a:t>Starting 2018, The </a:t>
            </a:r>
            <a:r>
              <a:rPr lang="en-US" sz="1900" u="sng" dirty="0" smtClean="0"/>
              <a:t>Tax Cuts and Jobs Act</a:t>
            </a:r>
            <a:r>
              <a:rPr lang="en-US" sz="1900" dirty="0" smtClean="0"/>
              <a:t> (TCJA) </a:t>
            </a:r>
            <a:r>
              <a:rPr lang="en-US" sz="1900" i="1" dirty="0" smtClean="0"/>
              <a:t>Suspended</a:t>
            </a:r>
            <a:r>
              <a:rPr lang="en-US" sz="1900" dirty="0" smtClean="0"/>
              <a:t> Itemized Deductions, Schedule A., Miscellaneous Itemized Deductions - Employee Business Expenses and </a:t>
            </a:r>
            <a:r>
              <a:rPr lang="en-US" sz="1900" dirty="0"/>
              <a:t>Form 2106 </a:t>
            </a:r>
            <a:r>
              <a:rPr lang="en-US" sz="1900" dirty="0" smtClean="0"/>
              <a:t>is </a:t>
            </a:r>
            <a:r>
              <a:rPr lang="en-US" sz="1900" i="1" dirty="0" smtClean="0"/>
              <a:t>Limited</a:t>
            </a:r>
            <a:r>
              <a:rPr lang="en-US" sz="1900" dirty="0" smtClean="0"/>
              <a:t> to be only </a:t>
            </a:r>
            <a:r>
              <a:rPr lang="en-US" sz="1900" dirty="0"/>
              <a:t>be filed </a:t>
            </a:r>
            <a:r>
              <a:rPr lang="en-US" sz="1900" dirty="0" smtClean="0"/>
              <a:t>by:</a:t>
            </a:r>
          </a:p>
          <a:p>
            <a:pPr marL="0" indent="0">
              <a:buNone/>
            </a:pPr>
            <a:r>
              <a:rPr lang="en-US" sz="1800" dirty="0" smtClean="0">
                <a:sym typeface="Wingdings"/>
              </a:rPr>
              <a:t> </a:t>
            </a:r>
            <a:r>
              <a:rPr lang="en-US" sz="1800" dirty="0" smtClean="0"/>
              <a:t>Armed Forces Reservists</a:t>
            </a:r>
            <a:r>
              <a:rPr lang="en-US" sz="1800" dirty="0"/>
              <a:t>, </a:t>
            </a:r>
          </a:p>
          <a:p>
            <a:pPr marL="0" indent="0">
              <a:buNone/>
            </a:pPr>
            <a:r>
              <a:rPr lang="en-US" sz="1800" dirty="0">
                <a:sym typeface="Wingdings"/>
              </a:rPr>
              <a:t> </a:t>
            </a:r>
            <a:r>
              <a:rPr lang="en-US" sz="1800" dirty="0" smtClean="0"/>
              <a:t>Employees </a:t>
            </a:r>
            <a:r>
              <a:rPr lang="en-US" sz="1800" dirty="0"/>
              <a:t>with impairment-related work expenses, </a:t>
            </a:r>
          </a:p>
          <a:p>
            <a:pPr marL="0" indent="0">
              <a:buNone/>
            </a:pPr>
            <a:r>
              <a:rPr lang="en-US" sz="1800" dirty="0">
                <a:sym typeface="Wingdings"/>
              </a:rPr>
              <a:t> </a:t>
            </a:r>
            <a:r>
              <a:rPr lang="en-US" sz="1800" dirty="0" smtClean="0"/>
              <a:t>Employees </a:t>
            </a:r>
            <a:r>
              <a:rPr lang="en-US" sz="1800" dirty="0"/>
              <a:t>who received employer reimbursements,</a:t>
            </a:r>
          </a:p>
          <a:p>
            <a:pPr marL="0" indent="0">
              <a:buNone/>
            </a:pPr>
            <a:r>
              <a:rPr lang="en-US" sz="1800" dirty="0">
                <a:sym typeface="Wingdings"/>
              </a:rPr>
              <a:t> </a:t>
            </a:r>
            <a:r>
              <a:rPr lang="en-US" sz="1800" dirty="0" smtClean="0"/>
              <a:t>Qualified </a:t>
            </a:r>
            <a:r>
              <a:rPr lang="en-US" sz="1800" dirty="0"/>
              <a:t>performing artists, and</a:t>
            </a:r>
          </a:p>
          <a:p>
            <a:pPr marL="0" indent="0">
              <a:buNone/>
            </a:pPr>
            <a:r>
              <a:rPr lang="en-US" sz="1800" dirty="0">
                <a:sym typeface="Wingdings"/>
              </a:rPr>
              <a:t> </a:t>
            </a:r>
            <a:r>
              <a:rPr lang="en-US" sz="1800" dirty="0" smtClean="0"/>
              <a:t>Fee-basis </a:t>
            </a:r>
            <a:r>
              <a:rPr lang="en-US" sz="1800" dirty="0"/>
              <a:t>state or local government officials</a:t>
            </a:r>
          </a:p>
          <a:p>
            <a:endParaRPr lang="en-US" sz="2800" dirty="0"/>
          </a:p>
          <a:p>
            <a:pPr marL="0" indent="0">
              <a:buNone/>
            </a:pPr>
            <a:endParaRPr lang="en-US" sz="2800" dirty="0"/>
          </a:p>
          <a:p>
            <a:pPr marL="0" indent="0" algn="ctr">
              <a:buNone/>
            </a:pPr>
            <a:endParaRPr lang="en-US" sz="9600" i="1" u="sng" dirty="0"/>
          </a:p>
          <a:p>
            <a:pPr marL="0" indent="0" algn="ctr">
              <a:buNone/>
            </a:pPr>
            <a:endParaRPr lang="en-US" sz="6400" i="1" u="sng" dirty="0" smtClean="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smtClean="0"/>
          </a:p>
          <a:p>
            <a:pPr marL="0" indent="0" algn="ctr">
              <a:buNone/>
            </a:pPr>
            <a:endParaRPr lang="en-US" sz="1600" dirty="0"/>
          </a:p>
          <a:p>
            <a:pPr marL="0" indent="0" algn="ctr">
              <a:buNone/>
            </a:pP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40</a:t>
            </a:fld>
            <a:endParaRPr lang="en-US" dirty="0" smtClean="0"/>
          </a:p>
          <a:p>
            <a:r>
              <a:rPr lang="en-US" u="sng" dirty="0" smtClean="0"/>
              <a:t>JohnGoldhamer.com</a:t>
            </a:r>
            <a:endParaRPr lang="en-US" dirty="0"/>
          </a:p>
        </p:txBody>
      </p:sp>
      <p:pic>
        <p:nvPicPr>
          <p:cNvPr id="1026" name="Picture 2" descr="C:\Users\John B. Goldhamer.JohnBGoldhamer\Documents\23 Individual Income Tax\2018 Individual Income Tax Workshop\2018 Forms\2018 Form 2106, Employee Business Expenses_Pag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0997" y="1828800"/>
            <a:ext cx="3943003"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1219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152400" y="914400"/>
            <a:ext cx="8839200" cy="5867400"/>
          </a:xfrm>
        </p:spPr>
        <p:txBody>
          <a:bodyPr>
            <a:normAutofit fontScale="62500" lnSpcReduction="20000"/>
          </a:bodyPr>
          <a:lstStyle/>
          <a:p>
            <a:pPr marL="0" indent="0" algn="ctr">
              <a:buNone/>
            </a:pPr>
            <a:r>
              <a:rPr lang="en-US" sz="3700" b="1" u="sng" dirty="0" smtClean="0"/>
              <a:t>SUGGESTIONS</a:t>
            </a:r>
          </a:p>
          <a:p>
            <a:pPr marL="0" indent="0">
              <a:buNone/>
            </a:pPr>
            <a:r>
              <a:rPr lang="en-US" u="sng" dirty="0" smtClean="0"/>
              <a:t>Question</a:t>
            </a:r>
            <a:r>
              <a:rPr lang="en-US" dirty="0"/>
              <a:t>:</a:t>
            </a:r>
          </a:p>
          <a:p>
            <a:pPr marL="0" indent="0" algn="just">
              <a:buNone/>
            </a:pPr>
            <a:r>
              <a:rPr lang="en-US" dirty="0" smtClean="0"/>
              <a:t>If I take </a:t>
            </a:r>
            <a:r>
              <a:rPr lang="en-US" dirty="0"/>
              <a:t>the Standard Deduction this year, can I pay for some things the next year?</a:t>
            </a:r>
          </a:p>
          <a:p>
            <a:pPr marL="0" indent="0" algn="just">
              <a:buNone/>
            </a:pPr>
            <a:endParaRPr lang="en-US" sz="1600" u="sng" dirty="0" smtClean="0"/>
          </a:p>
          <a:p>
            <a:pPr marL="0" indent="0" algn="just">
              <a:buNone/>
            </a:pPr>
            <a:r>
              <a:rPr lang="en-US" u="sng" dirty="0" smtClean="0"/>
              <a:t>Answer</a:t>
            </a:r>
            <a:r>
              <a:rPr lang="en-US" dirty="0" smtClean="0"/>
              <a:t>:</a:t>
            </a:r>
            <a:endParaRPr lang="en-US" dirty="0"/>
          </a:p>
          <a:p>
            <a:pPr marL="0" indent="0">
              <a:buNone/>
            </a:pPr>
            <a:r>
              <a:rPr lang="en-US" i="1" dirty="0"/>
              <a:t>For </a:t>
            </a:r>
            <a:r>
              <a:rPr lang="en-US" i="1" dirty="0" smtClean="0"/>
              <a:t>2018 and many following years, </a:t>
            </a:r>
            <a:r>
              <a:rPr lang="en-US" dirty="0" smtClean="0"/>
              <a:t>because of the </a:t>
            </a:r>
            <a:r>
              <a:rPr lang="en-US" u="sng" dirty="0"/>
              <a:t>Tax Cuts and Jobs Act</a:t>
            </a:r>
            <a:r>
              <a:rPr lang="en-US" dirty="0"/>
              <a:t> (</a:t>
            </a:r>
            <a:r>
              <a:rPr lang="en-US" dirty="0" smtClean="0"/>
              <a:t>TCJA) </a:t>
            </a:r>
            <a:r>
              <a:rPr lang="en-US" dirty="0"/>
              <a:t>Standard Deduction </a:t>
            </a:r>
            <a:r>
              <a:rPr lang="en-US" dirty="0" smtClean="0"/>
              <a:t>increases, </a:t>
            </a:r>
            <a:r>
              <a:rPr lang="en-US" i="1" u="sng" dirty="0" smtClean="0"/>
              <a:t>Most </a:t>
            </a:r>
            <a:r>
              <a:rPr lang="en-US" i="1" u="sng" dirty="0"/>
              <a:t>Taxpayers</a:t>
            </a:r>
            <a:r>
              <a:rPr lang="en-US" i="1" dirty="0"/>
              <a:t> will be </a:t>
            </a:r>
            <a:r>
              <a:rPr lang="en-US" i="1" u="sng" dirty="0"/>
              <a:t>Filing a Standard Deduction</a:t>
            </a:r>
            <a:r>
              <a:rPr lang="en-US" i="1" dirty="0"/>
              <a:t> and </a:t>
            </a:r>
            <a:r>
              <a:rPr lang="en-US" i="1" u="sng" dirty="0"/>
              <a:t>Not</a:t>
            </a:r>
            <a:r>
              <a:rPr lang="en-US" i="1" dirty="0"/>
              <a:t> </a:t>
            </a:r>
            <a:r>
              <a:rPr lang="en-US" i="1" u="sng" dirty="0" smtClean="0"/>
              <a:t>Itemizing</a:t>
            </a:r>
            <a:r>
              <a:rPr lang="en-US" i="1" dirty="0" smtClean="0"/>
              <a:t>.</a:t>
            </a:r>
            <a:endParaRPr lang="en-US" dirty="0" smtClean="0"/>
          </a:p>
          <a:p>
            <a:pPr marL="0" indent="0" algn="just">
              <a:buNone/>
            </a:pPr>
            <a:endParaRPr lang="en-US" sz="1900" dirty="0" smtClean="0"/>
          </a:p>
          <a:p>
            <a:pPr marL="0" indent="0" algn="just">
              <a:buNone/>
            </a:pPr>
            <a:r>
              <a:rPr lang="en-US" dirty="0" smtClean="0"/>
              <a:t>When </a:t>
            </a:r>
            <a:r>
              <a:rPr lang="en-US" dirty="0"/>
              <a:t>you have to take the Standard Deduction because you do not have enough expenses to itemize in </a:t>
            </a:r>
            <a:r>
              <a:rPr lang="en-US" dirty="0" smtClean="0"/>
              <a:t>2018, </a:t>
            </a:r>
            <a:r>
              <a:rPr lang="en-US" dirty="0"/>
              <a:t>you can </a:t>
            </a:r>
            <a:r>
              <a:rPr lang="en-US" i="1" dirty="0"/>
              <a:t>“Defer”</a:t>
            </a:r>
            <a:r>
              <a:rPr lang="en-US" dirty="0"/>
              <a:t> or </a:t>
            </a:r>
            <a:r>
              <a:rPr lang="en-US" i="1" dirty="0"/>
              <a:t>“Put off”</a:t>
            </a:r>
            <a:r>
              <a:rPr lang="en-US" dirty="0"/>
              <a:t> paying some things to </a:t>
            </a:r>
            <a:r>
              <a:rPr lang="en-US" dirty="0" smtClean="0"/>
              <a:t>2018; </a:t>
            </a:r>
            <a:r>
              <a:rPr lang="en-US" i="1" dirty="0" smtClean="0"/>
              <a:t>as long as the </a:t>
            </a:r>
            <a:r>
              <a:rPr lang="en-US" i="1" u="sng" dirty="0" smtClean="0"/>
              <a:t>Bank does not charge any additional penalties or interest</a:t>
            </a:r>
            <a:r>
              <a:rPr lang="en-US" i="1" dirty="0" smtClean="0"/>
              <a:t>.</a:t>
            </a:r>
            <a:r>
              <a:rPr lang="en-US" dirty="0" smtClean="0"/>
              <a:t>  </a:t>
            </a:r>
          </a:p>
          <a:p>
            <a:pPr algn="just"/>
            <a:r>
              <a:rPr lang="en-US" dirty="0" smtClean="0"/>
              <a:t>If your Mortgage is </a:t>
            </a:r>
            <a:r>
              <a:rPr lang="en-US" i="1" dirty="0" smtClean="0"/>
              <a:t>better than up to date</a:t>
            </a:r>
            <a:r>
              <a:rPr lang="en-US" dirty="0" smtClean="0"/>
              <a:t>, perhaps you could put off making that extra payment until the following year.</a:t>
            </a:r>
          </a:p>
          <a:p>
            <a:pPr lvl="0"/>
            <a:r>
              <a:rPr lang="en-US" dirty="0" smtClean="0"/>
              <a:t>If your current Itemized Deductions are close to the Standard Deduction amount, if </a:t>
            </a:r>
            <a:r>
              <a:rPr lang="en-US" dirty="0"/>
              <a:t>you </a:t>
            </a:r>
            <a:r>
              <a:rPr lang="en-US" dirty="0" smtClean="0"/>
              <a:t>have just a </a:t>
            </a:r>
            <a:r>
              <a:rPr lang="en-US" i="1" dirty="0" smtClean="0"/>
              <a:t>“</a:t>
            </a:r>
            <a:r>
              <a:rPr lang="en-US" i="1" u="sng" dirty="0" smtClean="0"/>
              <a:t>Little Extra Funds</a:t>
            </a:r>
            <a:r>
              <a:rPr lang="en-US" i="1" dirty="0" smtClean="0"/>
              <a:t>,”</a:t>
            </a:r>
            <a:r>
              <a:rPr lang="en-US" dirty="0" smtClean="0"/>
              <a:t> think </a:t>
            </a:r>
            <a:r>
              <a:rPr lang="en-US" dirty="0"/>
              <a:t>about making an extra payment on your Mortgage before the end of the year to increase your Mortgage Interest Deduction.</a:t>
            </a:r>
          </a:p>
          <a:p>
            <a:r>
              <a:rPr lang="en-US" dirty="0"/>
              <a:t>If you have a </a:t>
            </a:r>
            <a:r>
              <a:rPr lang="en-US" i="1" dirty="0"/>
              <a:t>“</a:t>
            </a:r>
            <a:r>
              <a:rPr lang="en-US" i="1" u="sng" dirty="0"/>
              <a:t>Larger Amount of Extra Funds</a:t>
            </a:r>
            <a:r>
              <a:rPr lang="en-US" i="1" dirty="0"/>
              <a:t>,”</a:t>
            </a:r>
            <a:r>
              <a:rPr lang="en-US" dirty="0"/>
              <a:t> consider making a payment on your Mortgage </a:t>
            </a:r>
            <a:r>
              <a:rPr lang="en-US" i="1" dirty="0"/>
              <a:t>“To Principle Only,”</a:t>
            </a:r>
            <a:r>
              <a:rPr lang="en-US" dirty="0"/>
              <a:t> which will eventually decrease the total Interest, the number of Mortgage payments, and you will pay off your Mortgage earlier.</a:t>
            </a:r>
          </a:p>
        </p:txBody>
      </p:sp>
      <p:sp>
        <p:nvSpPr>
          <p:cNvPr id="4" name="Slide Number Placeholder 3"/>
          <p:cNvSpPr>
            <a:spLocks noGrp="1"/>
          </p:cNvSpPr>
          <p:nvPr>
            <p:ph type="sldNum" sz="quarter" idx="12"/>
          </p:nvPr>
        </p:nvSpPr>
        <p:spPr/>
        <p:txBody>
          <a:bodyPr/>
          <a:lstStyle/>
          <a:p>
            <a:fld id="{DE70C7B1-09E1-4780-88D9-9F486AEC4F9F}" type="slidenum">
              <a:rPr lang="en-US" smtClean="0"/>
              <a:t>41</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22556318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762000"/>
            <a:ext cx="8229600" cy="6019800"/>
          </a:xfrm>
        </p:spPr>
        <p:txBody>
          <a:bodyPr>
            <a:normAutofit lnSpcReduction="10000"/>
          </a:bodyPr>
          <a:lstStyle/>
          <a:p>
            <a:pPr marL="0" indent="0" algn="ctr">
              <a:buNone/>
            </a:pPr>
            <a:r>
              <a:rPr lang="en-US" sz="2300" b="1" u="sng" dirty="0" smtClean="0"/>
              <a:t>TAX BRACKETS AND FILING STATUS</a:t>
            </a:r>
            <a:endParaRPr lang="en-US" sz="2300" dirty="0" smtClean="0"/>
          </a:p>
          <a:p>
            <a:pPr marL="0" indent="0">
              <a:buNone/>
            </a:pPr>
            <a:r>
              <a:rPr lang="en-US" sz="2100" dirty="0" smtClean="0"/>
              <a:t>The Federal Income Tax owed depends on Income Level and Filing Status.</a:t>
            </a:r>
          </a:p>
          <a:p>
            <a:pPr marL="3086100" lvl="7" indent="0">
              <a:buNone/>
            </a:pPr>
            <a:r>
              <a:rPr lang="en-US" sz="2100" dirty="0" smtClean="0"/>
              <a:t>0-</a:t>
            </a:r>
            <a:r>
              <a:rPr lang="en-US" sz="2100" dirty="0"/>
              <a:t>$9,525</a:t>
            </a:r>
          </a:p>
          <a:p>
            <a:pPr marL="3086100" lvl="7" indent="0">
              <a:buNone/>
            </a:pPr>
            <a:r>
              <a:rPr lang="en-US" sz="2100" dirty="0"/>
              <a:t>$9,526 - $38,700</a:t>
            </a:r>
          </a:p>
          <a:p>
            <a:pPr marL="3086100" lvl="7" indent="0">
              <a:buNone/>
            </a:pPr>
            <a:r>
              <a:rPr lang="en-US" sz="2100" dirty="0"/>
              <a:t>$38,701 - $82,500</a:t>
            </a:r>
          </a:p>
          <a:p>
            <a:pPr marL="3086100" lvl="7" indent="0">
              <a:buNone/>
            </a:pPr>
            <a:r>
              <a:rPr lang="en-US" sz="2100" dirty="0"/>
              <a:t>$82,501 - $157,500</a:t>
            </a:r>
          </a:p>
          <a:p>
            <a:pPr marL="3086100" lvl="7" indent="0">
              <a:buNone/>
            </a:pPr>
            <a:r>
              <a:rPr lang="en-US" sz="2100" dirty="0"/>
              <a:t>$157,501 - $200,000</a:t>
            </a:r>
          </a:p>
          <a:p>
            <a:pPr marL="3086100" lvl="7" indent="0">
              <a:buNone/>
            </a:pPr>
            <a:r>
              <a:rPr lang="en-US" sz="2100" dirty="0"/>
              <a:t>$200,001 - $500,000</a:t>
            </a:r>
          </a:p>
          <a:p>
            <a:pPr marL="3086100" lvl="7" indent="0">
              <a:buNone/>
            </a:pPr>
            <a:r>
              <a:rPr lang="en-US" sz="2100" dirty="0"/>
              <a:t>$500,001 +</a:t>
            </a:r>
          </a:p>
          <a:p>
            <a:pPr marL="0" indent="0">
              <a:buNone/>
            </a:pPr>
            <a:r>
              <a:rPr lang="en-US" sz="2100" i="1" dirty="0" smtClean="0"/>
              <a:t>Filing Status</a:t>
            </a:r>
            <a:r>
              <a:rPr lang="en-US" sz="2100" i="1" dirty="0"/>
              <a:t> is based on marital status and family situation</a:t>
            </a:r>
            <a:r>
              <a:rPr lang="en-US" sz="2100" i="1" dirty="0" smtClean="0"/>
              <a:t>.</a:t>
            </a:r>
          </a:p>
          <a:p>
            <a:pPr marL="0" indent="0">
              <a:buNone/>
            </a:pPr>
            <a:r>
              <a:rPr lang="en-US" sz="2100" dirty="0" smtClean="0"/>
              <a:t>There </a:t>
            </a:r>
            <a:r>
              <a:rPr lang="en-US" sz="2100" dirty="0"/>
              <a:t>are </a:t>
            </a:r>
            <a:r>
              <a:rPr lang="en-US" sz="2100" i="1" u="sng" dirty="0" smtClean="0"/>
              <a:t>Five Possible Filing Status Categories</a:t>
            </a:r>
            <a:r>
              <a:rPr lang="en-US" sz="2100" dirty="0" smtClean="0"/>
              <a:t>:</a:t>
            </a:r>
          </a:p>
          <a:p>
            <a:pPr marL="0" indent="0">
              <a:buNone/>
            </a:pPr>
            <a:endParaRPr lang="en-US" sz="600" dirty="0" smtClean="0"/>
          </a:p>
          <a:p>
            <a:pPr lvl="6" indent="-342900"/>
            <a:r>
              <a:rPr lang="en-US" sz="2100" dirty="0"/>
              <a:t>Single.</a:t>
            </a:r>
          </a:p>
          <a:p>
            <a:pPr lvl="6" indent="-342900"/>
            <a:r>
              <a:rPr lang="en-US" sz="2100" dirty="0"/>
              <a:t>Married filing jointly.</a:t>
            </a:r>
          </a:p>
          <a:p>
            <a:pPr lvl="6" indent="-342900"/>
            <a:r>
              <a:rPr lang="en-US" sz="2100" dirty="0"/>
              <a:t>Married filing separately.</a:t>
            </a:r>
          </a:p>
          <a:p>
            <a:pPr lvl="6" indent="-342900"/>
            <a:r>
              <a:rPr lang="en-US" sz="2100" dirty="0"/>
              <a:t>Head of household.</a:t>
            </a:r>
          </a:p>
          <a:p>
            <a:pPr lvl="6" indent="-342900"/>
            <a:r>
              <a:rPr lang="en-US" sz="2100" dirty="0"/>
              <a:t>Qualifying widow(er) with dependent child.</a:t>
            </a:r>
          </a:p>
          <a:p>
            <a:pPr marL="0" indent="0">
              <a:buNone/>
            </a:pPr>
            <a:endParaRPr lang="en-US" sz="2300" dirty="0"/>
          </a:p>
          <a:p>
            <a:pPr marL="0" indent="0">
              <a:buNone/>
            </a:pPr>
            <a:endParaRPr lang="en-US" sz="2300" dirty="0"/>
          </a:p>
        </p:txBody>
      </p:sp>
      <p:sp>
        <p:nvSpPr>
          <p:cNvPr id="4" name="Slide Number Placeholder 3"/>
          <p:cNvSpPr>
            <a:spLocks noGrp="1"/>
          </p:cNvSpPr>
          <p:nvPr>
            <p:ph type="sldNum" sz="quarter" idx="12"/>
          </p:nvPr>
        </p:nvSpPr>
        <p:spPr/>
        <p:txBody>
          <a:bodyPr/>
          <a:lstStyle/>
          <a:p>
            <a:fld id="{DE70C7B1-09E1-4780-88D9-9F486AEC4F9F}" type="slidenum">
              <a:rPr lang="en-US" smtClean="0"/>
              <a:t>42</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1312082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762000"/>
            <a:ext cx="8229600" cy="6019800"/>
          </a:xfrm>
        </p:spPr>
        <p:txBody>
          <a:bodyPr>
            <a:normAutofit/>
          </a:bodyPr>
          <a:lstStyle/>
          <a:p>
            <a:pPr marL="0" indent="0" algn="ctr">
              <a:buNone/>
            </a:pPr>
            <a:r>
              <a:rPr lang="en-US" sz="2300" b="1" u="sng" dirty="0" smtClean="0"/>
              <a:t>TAX RATES</a:t>
            </a:r>
          </a:p>
          <a:p>
            <a:pPr marL="0" indent="0">
              <a:buNone/>
            </a:pPr>
            <a:r>
              <a:rPr lang="en-US" sz="2300" dirty="0" smtClean="0"/>
              <a:t>For 2017 , the tax rates in seven (7) Tax Brackets was:</a:t>
            </a:r>
          </a:p>
          <a:p>
            <a:pPr marL="0" indent="0" algn="ctr">
              <a:buNone/>
            </a:pPr>
            <a:r>
              <a:rPr lang="en-US" sz="2300" dirty="0" smtClean="0"/>
              <a:t>10%, 15%, 25%, 28%, 33%, 35%, and 39.6%.</a:t>
            </a:r>
          </a:p>
          <a:p>
            <a:pPr marL="0" indent="0">
              <a:buNone/>
            </a:pPr>
            <a:endParaRPr lang="en-US" sz="2300" dirty="0" smtClean="0"/>
          </a:p>
          <a:p>
            <a:pPr marL="0" indent="0">
              <a:buNone/>
            </a:pPr>
            <a:r>
              <a:rPr lang="en-US" sz="2300" dirty="0" smtClean="0"/>
              <a:t>For </a:t>
            </a:r>
            <a:r>
              <a:rPr lang="en-US" sz="2300" u="sng" dirty="0"/>
              <a:t>2018</a:t>
            </a:r>
            <a:r>
              <a:rPr lang="en-US" sz="2300" dirty="0"/>
              <a:t>, the </a:t>
            </a:r>
            <a:r>
              <a:rPr lang="en-US" sz="2300" u="sng" dirty="0"/>
              <a:t>Tax Cuts and Jobs Act</a:t>
            </a:r>
            <a:r>
              <a:rPr lang="en-US" sz="2300" dirty="0"/>
              <a:t> </a:t>
            </a:r>
            <a:r>
              <a:rPr lang="en-US" sz="2300" dirty="0" smtClean="0"/>
              <a:t>(</a:t>
            </a:r>
            <a:r>
              <a:rPr lang="en-US" sz="2300" dirty="0"/>
              <a:t>TCJA) the seven (7</a:t>
            </a:r>
            <a:r>
              <a:rPr lang="en-US" sz="2300" dirty="0" smtClean="0"/>
              <a:t>)                </a:t>
            </a:r>
            <a:r>
              <a:rPr lang="en-US" sz="2300" dirty="0"/>
              <a:t>Tax Brackets remained, but </a:t>
            </a:r>
            <a:r>
              <a:rPr lang="en-US" sz="2300" dirty="0" smtClean="0"/>
              <a:t>the </a:t>
            </a:r>
            <a:r>
              <a:rPr lang="en-US" sz="2300" dirty="0"/>
              <a:t>Tax </a:t>
            </a:r>
            <a:r>
              <a:rPr lang="en-US" sz="2300" dirty="0" smtClean="0"/>
              <a:t>Rates were </a:t>
            </a:r>
            <a:r>
              <a:rPr lang="en-US" sz="2300" i="1" dirty="0" smtClean="0"/>
              <a:t>lowered:</a:t>
            </a:r>
            <a:endParaRPr lang="en-US" sz="2300" i="1" dirty="0"/>
          </a:p>
          <a:p>
            <a:pPr marL="0" indent="0">
              <a:buNone/>
            </a:pPr>
            <a:r>
              <a:rPr lang="en-US" sz="2300" dirty="0"/>
              <a:t>The new Tax Rates are</a:t>
            </a:r>
            <a:r>
              <a:rPr lang="en-US" sz="2300" dirty="0" smtClean="0"/>
              <a:t>:</a:t>
            </a:r>
          </a:p>
          <a:p>
            <a:pPr marL="0" indent="0">
              <a:buNone/>
            </a:pPr>
            <a:endParaRPr lang="en-US" sz="1200" dirty="0"/>
          </a:p>
          <a:p>
            <a:pPr marL="0" indent="0" algn="ctr">
              <a:buNone/>
            </a:pPr>
            <a:r>
              <a:rPr lang="en-US" sz="2300" dirty="0"/>
              <a:t>10%, 12%, 22%, 24%, 32%, 35%, and 37</a:t>
            </a:r>
            <a:r>
              <a:rPr lang="en-US" sz="2300" dirty="0" smtClean="0"/>
              <a:t>%</a:t>
            </a:r>
            <a:endParaRPr lang="en-US" sz="2300" b="1" u="sng" dirty="0" smtClean="0"/>
          </a:p>
        </p:txBody>
      </p:sp>
      <p:sp>
        <p:nvSpPr>
          <p:cNvPr id="4" name="Slide Number Placeholder 3"/>
          <p:cNvSpPr>
            <a:spLocks noGrp="1"/>
          </p:cNvSpPr>
          <p:nvPr>
            <p:ph type="sldNum" sz="quarter" idx="12"/>
          </p:nvPr>
        </p:nvSpPr>
        <p:spPr/>
        <p:txBody>
          <a:bodyPr/>
          <a:lstStyle/>
          <a:p>
            <a:fld id="{DE70C7B1-09E1-4780-88D9-9F486AEC4F9F}" type="slidenum">
              <a:rPr lang="en-US" smtClean="0"/>
              <a:t>43</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39785514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304800" y="762000"/>
            <a:ext cx="8610600" cy="6019800"/>
          </a:xfrm>
        </p:spPr>
        <p:txBody>
          <a:bodyPr>
            <a:normAutofit/>
          </a:bodyPr>
          <a:lstStyle/>
          <a:p>
            <a:pPr marL="0" indent="0" algn="ctr">
              <a:buNone/>
            </a:pPr>
            <a:r>
              <a:rPr lang="en-US" sz="2300" b="1" u="sng" dirty="0" smtClean="0"/>
              <a:t>ALTERNATIVE MINIMUM TAX </a:t>
            </a:r>
            <a:r>
              <a:rPr lang="en-US" sz="2300" b="1" dirty="0" smtClean="0"/>
              <a:t>(AMT)- </a:t>
            </a:r>
            <a:r>
              <a:rPr lang="en-US" sz="2300" b="1" u="sng" dirty="0"/>
              <a:t>FORM </a:t>
            </a:r>
            <a:r>
              <a:rPr lang="en-US" sz="2300" b="1" u="sng" dirty="0" smtClean="0"/>
              <a:t>6251</a:t>
            </a:r>
            <a:endParaRPr lang="en-US" sz="2300" b="1" dirty="0" smtClean="0"/>
          </a:p>
          <a:p>
            <a:pPr marL="0" indent="0">
              <a:buNone/>
            </a:pPr>
            <a:r>
              <a:rPr lang="en-US" sz="1600" b="1" dirty="0" smtClean="0"/>
              <a:t>IRS TIP</a:t>
            </a:r>
            <a:r>
              <a:rPr lang="en-US" sz="1600" dirty="0" smtClean="0"/>
              <a:t>-</a:t>
            </a:r>
            <a:r>
              <a:rPr lang="en-US" sz="1600" b="1" dirty="0" smtClean="0"/>
              <a:t> </a:t>
            </a:r>
            <a:r>
              <a:rPr lang="en-US" sz="1600" u="sng" dirty="0" smtClean="0"/>
              <a:t>If </a:t>
            </a:r>
            <a:r>
              <a:rPr lang="en-US" sz="1600" u="sng" dirty="0"/>
              <a:t>you owe AMT</a:t>
            </a:r>
            <a:r>
              <a:rPr lang="en-US" sz="1600" dirty="0"/>
              <a:t>, you may be able to </a:t>
            </a:r>
            <a:r>
              <a:rPr lang="en-US" sz="1600" u="sng" dirty="0"/>
              <a:t>lower your total tax</a:t>
            </a:r>
            <a:r>
              <a:rPr lang="en-US" sz="1600" dirty="0"/>
              <a:t> (regular tax plus AMT) by </a:t>
            </a:r>
            <a:r>
              <a:rPr lang="en-US" sz="1600" i="1" u="sng" dirty="0"/>
              <a:t>claiming </a:t>
            </a:r>
            <a:r>
              <a:rPr lang="en-US" sz="1600" i="1" u="sng" dirty="0" smtClean="0"/>
              <a:t>Itemized </a:t>
            </a:r>
            <a:r>
              <a:rPr lang="en-US" sz="1600" i="1" u="sng" dirty="0"/>
              <a:t>D</a:t>
            </a:r>
            <a:r>
              <a:rPr lang="en-US" sz="1600" i="1" u="sng" dirty="0" smtClean="0"/>
              <a:t>eductions </a:t>
            </a:r>
            <a:r>
              <a:rPr lang="en-US" sz="1600" i="1" u="sng" dirty="0"/>
              <a:t>on Form 1040</a:t>
            </a:r>
            <a:r>
              <a:rPr lang="en-US" sz="1600" dirty="0"/>
              <a:t>, </a:t>
            </a:r>
            <a:r>
              <a:rPr lang="en-US" sz="1600" i="1" u="sng" dirty="0"/>
              <a:t>even if your total </a:t>
            </a:r>
            <a:r>
              <a:rPr lang="en-US" sz="1600" i="1" u="sng" dirty="0" smtClean="0"/>
              <a:t>Itemized </a:t>
            </a:r>
            <a:r>
              <a:rPr lang="en-US" sz="1600" i="1" u="sng" dirty="0"/>
              <a:t>D</a:t>
            </a:r>
            <a:r>
              <a:rPr lang="en-US" sz="1600" i="1" u="sng" dirty="0" smtClean="0"/>
              <a:t>eductions</a:t>
            </a:r>
            <a:r>
              <a:rPr lang="en-US" sz="1600" dirty="0" smtClean="0"/>
              <a:t> </a:t>
            </a:r>
            <a:r>
              <a:rPr lang="en-US" sz="1600" dirty="0"/>
              <a:t>are </a:t>
            </a:r>
            <a:r>
              <a:rPr lang="en-US" sz="1600" i="1" u="sng" dirty="0"/>
              <a:t>less than the </a:t>
            </a:r>
            <a:r>
              <a:rPr lang="en-US" sz="1600" i="1" u="sng" dirty="0" smtClean="0"/>
              <a:t>Standard </a:t>
            </a:r>
            <a:r>
              <a:rPr lang="en-US" sz="1600" i="1" u="sng" dirty="0"/>
              <a:t>D</a:t>
            </a:r>
            <a:r>
              <a:rPr lang="en-US" sz="1600" i="1" u="sng" dirty="0" smtClean="0"/>
              <a:t>eduction</a:t>
            </a:r>
            <a:r>
              <a:rPr lang="en-US" sz="1600" dirty="0"/>
              <a:t>. This is because </a:t>
            </a:r>
            <a:r>
              <a:rPr lang="en-US" sz="1600" i="1" dirty="0"/>
              <a:t>the </a:t>
            </a:r>
            <a:r>
              <a:rPr lang="en-US" sz="1600" i="1" dirty="0" smtClean="0"/>
              <a:t>Standard </a:t>
            </a:r>
            <a:r>
              <a:rPr lang="en-US" sz="1600" i="1" dirty="0"/>
              <a:t>D</a:t>
            </a:r>
            <a:r>
              <a:rPr lang="en-US" sz="1600" i="1" dirty="0" smtClean="0"/>
              <a:t>eduction is not </a:t>
            </a:r>
            <a:r>
              <a:rPr lang="en-US" sz="1600" i="1" dirty="0"/>
              <a:t>allowed for </a:t>
            </a:r>
            <a:r>
              <a:rPr lang="en-US" sz="1600" i="1" dirty="0" smtClean="0"/>
              <a:t>AMT </a:t>
            </a:r>
            <a:r>
              <a:rPr lang="en-US" sz="1600" dirty="0"/>
              <a:t>and, if you claim the </a:t>
            </a:r>
            <a:r>
              <a:rPr lang="en-US" sz="1600" dirty="0" smtClean="0"/>
              <a:t>Standard </a:t>
            </a:r>
            <a:r>
              <a:rPr lang="en-US" sz="1600" dirty="0"/>
              <a:t>D</a:t>
            </a:r>
            <a:r>
              <a:rPr lang="en-US" sz="1600" dirty="0" smtClean="0"/>
              <a:t>eduction </a:t>
            </a:r>
            <a:r>
              <a:rPr lang="en-US" sz="1600" dirty="0"/>
              <a:t>on Form 1040, you </a:t>
            </a:r>
            <a:r>
              <a:rPr lang="en-US" sz="1600" dirty="0" smtClean="0"/>
              <a:t>can not </a:t>
            </a:r>
            <a:r>
              <a:rPr lang="en-US" sz="1600" dirty="0"/>
              <a:t>claim </a:t>
            </a:r>
            <a:r>
              <a:rPr lang="en-US" sz="1600" dirty="0" smtClean="0"/>
              <a:t>Itemized </a:t>
            </a:r>
            <a:r>
              <a:rPr lang="en-US" sz="1600" dirty="0"/>
              <a:t>D</a:t>
            </a:r>
            <a:r>
              <a:rPr lang="en-US" sz="1600" dirty="0" smtClean="0"/>
              <a:t>eductions </a:t>
            </a:r>
            <a:r>
              <a:rPr lang="en-US" sz="1600" dirty="0"/>
              <a:t>for </a:t>
            </a:r>
            <a:r>
              <a:rPr lang="en-US" sz="1600" dirty="0" smtClean="0"/>
              <a:t>AMT</a:t>
            </a:r>
            <a:r>
              <a:rPr lang="en-US" sz="1600" dirty="0"/>
              <a:t>.</a:t>
            </a:r>
          </a:p>
          <a:p>
            <a:pPr marL="0" indent="0" algn="ctr">
              <a:buNone/>
            </a:pPr>
            <a:endParaRPr lang="en-US" sz="2400" b="1" dirty="0"/>
          </a:p>
          <a:p>
            <a:pPr marL="0" indent="0" algn="ctr">
              <a:buNone/>
            </a:pPr>
            <a:endParaRPr lang="en-US" sz="2300" b="1" dirty="0" smtClean="0"/>
          </a:p>
        </p:txBody>
      </p:sp>
      <p:sp>
        <p:nvSpPr>
          <p:cNvPr id="4" name="Slide Number Placeholder 3"/>
          <p:cNvSpPr>
            <a:spLocks noGrp="1"/>
          </p:cNvSpPr>
          <p:nvPr>
            <p:ph type="sldNum" sz="quarter" idx="12"/>
          </p:nvPr>
        </p:nvSpPr>
        <p:spPr/>
        <p:txBody>
          <a:bodyPr/>
          <a:lstStyle/>
          <a:p>
            <a:fld id="{DE70C7B1-09E1-4780-88D9-9F486AEC4F9F}" type="slidenum">
              <a:rPr lang="en-US" smtClean="0"/>
              <a:t>44</a:t>
            </a:fld>
            <a:endParaRPr lang="en-US" dirty="0" smtClean="0"/>
          </a:p>
          <a:p>
            <a:r>
              <a:rPr lang="en-US" u="sng" dirty="0" smtClean="0"/>
              <a:t>JohnGoldhamer.com</a:t>
            </a:r>
            <a:endParaRPr lang="en-US" dirty="0"/>
          </a:p>
        </p:txBody>
      </p:sp>
      <p:pic>
        <p:nvPicPr>
          <p:cNvPr id="1026" name="Picture 2" descr="C:\Users\John B. Goldhamer.JohnBGoldhamer\Documents\23 Individual Income Tax\2018 Individual Income Tax Workshop\2018 Forms\2018 Form 6251, Alternative Minimum Tax_Pag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23" y="2228848"/>
            <a:ext cx="3495297" cy="455294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ohn B. Goldhamer.JohnBGoldhamer\Documents\23 Individual Income Tax\2018 Individual Income Tax Workshop\2018 Forms\2018 Form 6251, Alternative Minimum Tax_Page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2228848"/>
            <a:ext cx="3354529" cy="447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4535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76200" y="762000"/>
            <a:ext cx="8991600" cy="6096000"/>
          </a:xfrm>
        </p:spPr>
        <p:txBody>
          <a:bodyPr>
            <a:normAutofit fontScale="47500" lnSpcReduction="20000"/>
          </a:bodyPr>
          <a:lstStyle/>
          <a:p>
            <a:pPr marL="0" indent="0" algn="ctr">
              <a:buNone/>
            </a:pPr>
            <a:r>
              <a:rPr lang="en-US" sz="4800" b="1" u="sng" dirty="0" smtClean="0"/>
              <a:t>ALTERNATIVE MINIMUM TAX </a:t>
            </a:r>
            <a:r>
              <a:rPr lang="en-US" sz="4800" b="1" dirty="0" smtClean="0"/>
              <a:t>(AMT)- </a:t>
            </a:r>
            <a:r>
              <a:rPr lang="en-US" sz="4800" b="1" u="sng" dirty="0" smtClean="0"/>
              <a:t>INFORMATION</a:t>
            </a:r>
          </a:p>
          <a:p>
            <a:pPr marL="0" indent="0" algn="just">
              <a:buNone/>
            </a:pPr>
            <a:r>
              <a:rPr lang="en-US" sz="3800" u="sng" dirty="0" smtClean="0"/>
              <a:t>Alternative Minimum Tax</a:t>
            </a:r>
            <a:r>
              <a:rPr lang="en-US" sz="3800" dirty="0" smtClean="0"/>
              <a:t> </a:t>
            </a:r>
            <a:r>
              <a:rPr lang="en-US" sz="3800" dirty="0"/>
              <a:t>(AMT</a:t>
            </a:r>
            <a:r>
              <a:rPr lang="en-US" sz="3800" dirty="0" smtClean="0"/>
              <a:t>)- Designed for </a:t>
            </a:r>
            <a:r>
              <a:rPr lang="en-US" sz="3800" u="sng" dirty="0"/>
              <a:t>High Income Earners</a:t>
            </a:r>
            <a:r>
              <a:rPr lang="en-US" sz="3800" dirty="0"/>
              <a:t> and a </a:t>
            </a:r>
            <a:r>
              <a:rPr lang="en-US" sz="3800" i="1" u="sng" dirty="0"/>
              <a:t>Few middle-income </a:t>
            </a:r>
            <a:r>
              <a:rPr lang="en-US" sz="3800" i="1" u="sng" dirty="0" smtClean="0"/>
              <a:t>filers</a:t>
            </a:r>
            <a:r>
              <a:rPr lang="en-US" sz="3800" i="1" dirty="0" smtClean="0"/>
              <a:t> </a:t>
            </a:r>
            <a:r>
              <a:rPr lang="en-US" sz="3800" dirty="0" smtClean="0"/>
              <a:t>to pay </a:t>
            </a:r>
            <a:r>
              <a:rPr lang="en-US" sz="3800" i="1" dirty="0" smtClean="0"/>
              <a:t>more</a:t>
            </a:r>
            <a:r>
              <a:rPr lang="en-US" sz="3800" dirty="0" smtClean="0"/>
              <a:t> </a:t>
            </a:r>
            <a:r>
              <a:rPr lang="en-US" sz="3800" i="1" dirty="0"/>
              <a:t>Individual </a:t>
            </a:r>
            <a:r>
              <a:rPr lang="en-US" sz="3800" i="1" dirty="0" smtClean="0"/>
              <a:t>Income Tax </a:t>
            </a:r>
            <a:r>
              <a:rPr lang="en-US" sz="3800" dirty="0" smtClean="0"/>
              <a:t>by </a:t>
            </a:r>
            <a:r>
              <a:rPr lang="en-US" sz="3800" dirty="0"/>
              <a:t>generally limiting </a:t>
            </a:r>
            <a:r>
              <a:rPr lang="en-US" sz="3800" dirty="0" smtClean="0"/>
              <a:t>deductions claimed.</a:t>
            </a:r>
          </a:p>
          <a:p>
            <a:pPr marL="0" indent="0" algn="ctr">
              <a:buNone/>
            </a:pPr>
            <a:r>
              <a:rPr lang="en-US" sz="3800" b="1" i="1" u="sng" dirty="0" smtClean="0">
                <a:solidFill>
                  <a:srgbClr val="0070C0"/>
                </a:solidFill>
              </a:rPr>
              <a:t>Taxpayer’s </a:t>
            </a:r>
            <a:r>
              <a:rPr lang="en-US" sz="3800" b="1" i="1" u="sng" dirty="0">
                <a:solidFill>
                  <a:srgbClr val="0070C0"/>
                </a:solidFill>
              </a:rPr>
              <a:t>must pay the higher of </a:t>
            </a:r>
            <a:r>
              <a:rPr lang="en-US" sz="3800" b="1" i="1" u="sng" dirty="0" smtClean="0">
                <a:solidFill>
                  <a:srgbClr val="0070C0"/>
                </a:solidFill>
              </a:rPr>
              <a:t>the Regular </a:t>
            </a:r>
            <a:r>
              <a:rPr lang="en-US" sz="3800" b="1" i="1" u="sng" dirty="0">
                <a:solidFill>
                  <a:srgbClr val="0070C0"/>
                </a:solidFill>
              </a:rPr>
              <a:t>Tax </a:t>
            </a:r>
            <a:r>
              <a:rPr lang="en-US" sz="3800" b="1" i="1" u="sng" dirty="0" smtClean="0">
                <a:solidFill>
                  <a:srgbClr val="0070C0"/>
                </a:solidFill>
              </a:rPr>
              <a:t>Calculation or </a:t>
            </a:r>
            <a:r>
              <a:rPr lang="en-US" sz="3800" b="1" i="1" u="sng" dirty="0">
                <a:solidFill>
                  <a:srgbClr val="0070C0"/>
                </a:solidFill>
              </a:rPr>
              <a:t>the AMT </a:t>
            </a:r>
            <a:r>
              <a:rPr lang="en-US" sz="3800" b="1" i="1" u="sng" dirty="0" smtClean="0">
                <a:solidFill>
                  <a:srgbClr val="0070C0"/>
                </a:solidFill>
              </a:rPr>
              <a:t>Calculation</a:t>
            </a:r>
            <a:endParaRPr lang="en-US" sz="3800" b="1" i="1" dirty="0" smtClean="0">
              <a:solidFill>
                <a:srgbClr val="0070C0"/>
              </a:solidFill>
            </a:endParaRPr>
          </a:p>
          <a:p>
            <a:pPr marL="0" indent="0" algn="just">
              <a:buNone/>
            </a:pPr>
            <a:r>
              <a:rPr lang="en-US" sz="3800" u="sng" dirty="0" smtClean="0"/>
              <a:t>Tax Cuts and Jobs Act</a:t>
            </a:r>
            <a:r>
              <a:rPr lang="en-US" sz="3800" dirty="0" smtClean="0"/>
              <a:t> - </a:t>
            </a:r>
            <a:r>
              <a:rPr lang="en-US" sz="3800" i="1" dirty="0"/>
              <a:t>Permanently </a:t>
            </a:r>
            <a:r>
              <a:rPr lang="en-US" sz="3800" dirty="0" smtClean="0"/>
              <a:t>Adjusts Individual AMT limits for inflation.</a:t>
            </a:r>
          </a:p>
          <a:p>
            <a:pPr marL="0" indent="0" algn="just">
              <a:buNone/>
            </a:pPr>
            <a:r>
              <a:rPr lang="en-US" sz="3800" dirty="0"/>
              <a:t>	</a:t>
            </a:r>
            <a:r>
              <a:rPr lang="en-US" sz="3800" dirty="0" smtClean="0"/>
              <a:t>	      </a:t>
            </a:r>
            <a:r>
              <a:rPr lang="en-US" sz="3800" i="1" dirty="0" smtClean="0"/>
              <a:t>Permanently Abolished </a:t>
            </a:r>
            <a:r>
              <a:rPr lang="en-US" sz="3800" i="1" dirty="0"/>
              <a:t>Corporate AMT.</a:t>
            </a:r>
          </a:p>
          <a:p>
            <a:pPr marL="0" indent="0" algn="just">
              <a:buNone/>
            </a:pPr>
            <a:r>
              <a:rPr lang="en-US" sz="3800" u="sng" dirty="0" smtClean="0"/>
              <a:t>Alternative </a:t>
            </a:r>
            <a:r>
              <a:rPr lang="en-US" sz="3800" u="sng" dirty="0"/>
              <a:t>Minimum Tax Income</a:t>
            </a:r>
            <a:r>
              <a:rPr lang="en-US" sz="3800" dirty="0"/>
              <a:t> (</a:t>
            </a:r>
            <a:r>
              <a:rPr lang="en-US" sz="3800" b="1" dirty="0" smtClean="0"/>
              <a:t>AMTI</a:t>
            </a:r>
            <a:r>
              <a:rPr lang="en-US" sz="3800" dirty="0" smtClean="0"/>
              <a:t>) - The starting point is Form 1040, </a:t>
            </a:r>
            <a:r>
              <a:rPr lang="en-US" sz="3800" dirty="0"/>
              <a:t>Line 10 </a:t>
            </a:r>
            <a:r>
              <a:rPr lang="en-US" sz="3800" i="1" u="sng" dirty="0"/>
              <a:t>Taxable </a:t>
            </a:r>
            <a:r>
              <a:rPr lang="en-US" sz="3800" i="1" u="sng" dirty="0" smtClean="0"/>
              <a:t>Income</a:t>
            </a:r>
            <a:r>
              <a:rPr lang="en-US" sz="3800" dirty="0" smtClean="0"/>
              <a:t>, which is calculated by adding Line 7, </a:t>
            </a:r>
            <a:r>
              <a:rPr lang="en-US" sz="3800" i="1" u="sng" dirty="0" smtClean="0"/>
              <a:t>Adjusted </a:t>
            </a:r>
            <a:r>
              <a:rPr lang="en-US" sz="3800" i="1" u="sng" dirty="0"/>
              <a:t>Gross Income</a:t>
            </a:r>
            <a:r>
              <a:rPr lang="en-US" sz="3800" dirty="0"/>
              <a:t>, </a:t>
            </a:r>
            <a:r>
              <a:rPr lang="en-US" sz="3800" i="1" dirty="0"/>
              <a:t>less</a:t>
            </a:r>
            <a:r>
              <a:rPr lang="en-US" sz="3800" dirty="0"/>
              <a:t> </a:t>
            </a:r>
            <a:r>
              <a:rPr lang="en-US" sz="3800" dirty="0" smtClean="0"/>
              <a:t>Line 8, </a:t>
            </a:r>
            <a:r>
              <a:rPr lang="en-US" sz="3800" u="sng" dirty="0"/>
              <a:t>Standard </a:t>
            </a:r>
            <a:r>
              <a:rPr lang="en-US" sz="3800" u="sng" dirty="0" smtClean="0"/>
              <a:t>or </a:t>
            </a:r>
            <a:r>
              <a:rPr lang="en-US" sz="3800" u="sng" dirty="0"/>
              <a:t>Itemized Deduction</a:t>
            </a:r>
            <a:r>
              <a:rPr lang="en-US" sz="3800" dirty="0"/>
              <a:t> and </a:t>
            </a:r>
            <a:r>
              <a:rPr lang="en-US" sz="3800" i="1" dirty="0" smtClean="0"/>
              <a:t>less</a:t>
            </a:r>
            <a:r>
              <a:rPr lang="en-US" sz="3800" dirty="0" smtClean="0"/>
              <a:t> Line 9, Qualified </a:t>
            </a:r>
            <a:r>
              <a:rPr lang="en-US" sz="3800" dirty="0"/>
              <a:t>Business Income </a:t>
            </a:r>
            <a:r>
              <a:rPr lang="en-US" sz="3800" dirty="0" smtClean="0"/>
              <a:t>Deductions.  Next, certain </a:t>
            </a:r>
            <a:r>
              <a:rPr lang="en-US" sz="3800" i="1" dirty="0" smtClean="0"/>
              <a:t>Tax Exclusions and Deferrals are added back.</a:t>
            </a:r>
          </a:p>
          <a:p>
            <a:pPr marL="0" indent="0" algn="ctr">
              <a:buNone/>
            </a:pPr>
            <a:r>
              <a:rPr lang="en-US" sz="3800" b="1" u="sng" dirty="0" smtClean="0"/>
              <a:t>AMT Exemptions Amounts</a:t>
            </a:r>
          </a:p>
          <a:p>
            <a:pPr marL="0" indent="0">
              <a:buNone/>
            </a:pPr>
            <a:r>
              <a:rPr lang="en-US" sz="3800" u="sng" dirty="0" smtClean="0"/>
              <a:t>IF Filing Status is </a:t>
            </a:r>
            <a:r>
              <a:rPr lang="en-US" sz="3800" u="sng" dirty="0"/>
              <a:t>. . </a:t>
            </a:r>
            <a:r>
              <a:rPr lang="en-US" sz="3800" u="sng" dirty="0" smtClean="0"/>
              <a:t>.</a:t>
            </a:r>
            <a:r>
              <a:rPr lang="en-US" sz="3800" u="sng" dirty="0"/>
              <a:t> . </a:t>
            </a:r>
            <a:r>
              <a:rPr lang="en-US" sz="3800" u="sng" dirty="0" smtClean="0"/>
              <a:t>. . . . . . . . . AND </a:t>
            </a:r>
            <a:r>
              <a:rPr lang="en-US" sz="3800" b="1" u="sng" dirty="0" smtClean="0"/>
              <a:t>AMTI </a:t>
            </a:r>
            <a:r>
              <a:rPr lang="en-US" sz="3800" u="sng" dirty="0" smtClean="0"/>
              <a:t>is </a:t>
            </a:r>
            <a:r>
              <a:rPr lang="en-US" sz="3800" i="1" u="sng" dirty="0"/>
              <a:t>not</a:t>
            </a:r>
            <a:r>
              <a:rPr lang="en-US" sz="3800" u="sng" dirty="0"/>
              <a:t> over . . </a:t>
            </a:r>
            <a:r>
              <a:rPr lang="en-US" sz="3800" u="sng" dirty="0" smtClean="0"/>
              <a:t>. THEN </a:t>
            </a:r>
            <a:r>
              <a:rPr lang="en-US" sz="3800" u="sng" dirty="0"/>
              <a:t>Exemption Amount</a:t>
            </a:r>
          </a:p>
          <a:p>
            <a:pPr marL="0" indent="0">
              <a:buNone/>
            </a:pPr>
            <a:r>
              <a:rPr lang="en-US" sz="3800" dirty="0" smtClean="0"/>
              <a:t>Single </a:t>
            </a:r>
            <a:r>
              <a:rPr lang="en-US" sz="3800" dirty="0"/>
              <a:t>or head of </a:t>
            </a:r>
            <a:r>
              <a:rPr lang="en-US" sz="3800" dirty="0" smtClean="0"/>
              <a:t>household . . . . </a:t>
            </a:r>
            <a:r>
              <a:rPr lang="en-US" sz="3800" dirty="0"/>
              <a:t> </a:t>
            </a:r>
            <a:r>
              <a:rPr lang="en-US" sz="3800" dirty="0" smtClean="0"/>
              <a:t>$500,000 </a:t>
            </a:r>
            <a:r>
              <a:rPr lang="en-US" sz="3800" dirty="0"/>
              <a:t>. . . . . . . </a:t>
            </a:r>
            <a:r>
              <a:rPr lang="en-US" sz="3800" dirty="0" smtClean="0"/>
              <a:t>. . . . . . .  $70,300</a:t>
            </a:r>
          </a:p>
          <a:p>
            <a:pPr marL="0" indent="0">
              <a:buNone/>
            </a:pPr>
            <a:r>
              <a:rPr lang="en-US" sz="3800" dirty="0" smtClean="0"/>
              <a:t>Married </a:t>
            </a:r>
            <a:r>
              <a:rPr lang="en-US" sz="3800" dirty="0"/>
              <a:t>filing </a:t>
            </a:r>
            <a:r>
              <a:rPr lang="en-US" sz="3800" dirty="0" smtClean="0"/>
              <a:t>jointly or</a:t>
            </a:r>
          </a:p>
          <a:p>
            <a:pPr marL="0" indent="0">
              <a:buNone/>
            </a:pPr>
            <a:r>
              <a:rPr lang="en-US" sz="3800" dirty="0" smtClean="0"/>
              <a:t>Qualifying widow(er)</a:t>
            </a:r>
            <a:r>
              <a:rPr lang="en-US" sz="3800" dirty="0"/>
              <a:t> . . . . . . . </a:t>
            </a:r>
            <a:r>
              <a:rPr lang="en-US" sz="3800" dirty="0" smtClean="0"/>
              <a:t>. </a:t>
            </a:r>
            <a:r>
              <a:rPr lang="en-US" sz="3800" dirty="0"/>
              <a:t> </a:t>
            </a:r>
            <a:r>
              <a:rPr lang="en-US" sz="3800" dirty="0" smtClean="0"/>
              <a:t>$1,000,000 </a:t>
            </a:r>
            <a:r>
              <a:rPr lang="en-US" sz="3800" dirty="0"/>
              <a:t>. . . . </a:t>
            </a:r>
            <a:r>
              <a:rPr lang="en-US" sz="3800" dirty="0" smtClean="0"/>
              <a:t>.</a:t>
            </a:r>
            <a:r>
              <a:rPr lang="en-US" sz="3800" dirty="0"/>
              <a:t> . </a:t>
            </a:r>
            <a:r>
              <a:rPr lang="en-US" sz="3800" dirty="0" smtClean="0"/>
              <a:t>. . . . . . . . . $109,400</a:t>
            </a:r>
          </a:p>
          <a:p>
            <a:pPr marL="0" indent="0">
              <a:buNone/>
            </a:pPr>
            <a:r>
              <a:rPr lang="en-US" sz="3800" dirty="0" smtClean="0"/>
              <a:t>Married </a:t>
            </a:r>
            <a:r>
              <a:rPr lang="en-US" sz="3800" dirty="0"/>
              <a:t>filing separately. . . . . . . . </a:t>
            </a:r>
            <a:r>
              <a:rPr lang="en-US" sz="3800" dirty="0" smtClean="0"/>
              <a:t>$500,000 </a:t>
            </a:r>
            <a:r>
              <a:rPr lang="en-US" sz="3800" dirty="0"/>
              <a:t>. . . . </a:t>
            </a:r>
            <a:r>
              <a:rPr lang="en-US" sz="3800" dirty="0" smtClean="0"/>
              <a:t>.</a:t>
            </a:r>
            <a:r>
              <a:rPr lang="en-US" sz="3800" dirty="0"/>
              <a:t> . . . </a:t>
            </a:r>
            <a:r>
              <a:rPr lang="en-US" sz="3800" dirty="0" smtClean="0"/>
              <a:t>. . . . . . . $54,700</a:t>
            </a:r>
          </a:p>
          <a:p>
            <a:pPr marL="0" indent="0" algn="ctr">
              <a:buNone/>
            </a:pPr>
            <a:r>
              <a:rPr lang="en-US" sz="3800" b="1" u="sng" dirty="0" smtClean="0"/>
              <a:t>2018</a:t>
            </a:r>
            <a:r>
              <a:rPr lang="en-US" sz="3800" b="1" u="sng" dirty="0"/>
              <a:t>, </a:t>
            </a:r>
            <a:r>
              <a:rPr lang="en-US" sz="3800" b="1" u="sng" dirty="0" smtClean="0"/>
              <a:t>Alternative </a:t>
            </a:r>
            <a:r>
              <a:rPr lang="en-US" sz="3800" b="1" u="sng" dirty="0"/>
              <a:t>Minimum Tax Income (AMTI) Brackets</a:t>
            </a:r>
          </a:p>
          <a:p>
            <a:pPr marL="0" indent="0">
              <a:buNone/>
            </a:pPr>
            <a:r>
              <a:rPr lang="en-US" sz="3800" dirty="0" smtClean="0"/>
              <a:t>While </a:t>
            </a:r>
            <a:r>
              <a:rPr lang="en-US" sz="3800" dirty="0"/>
              <a:t>there are seven tax brackets in the </a:t>
            </a:r>
            <a:r>
              <a:rPr lang="en-US" sz="3800" dirty="0" smtClean="0"/>
              <a:t>Standard Income Tax Calculation Method, </a:t>
            </a:r>
            <a:r>
              <a:rPr lang="en-US" sz="3800" dirty="0"/>
              <a:t>the AMT has only two</a:t>
            </a:r>
            <a:r>
              <a:rPr lang="en-US" sz="3800" dirty="0" smtClean="0"/>
              <a:t>: 26</a:t>
            </a:r>
            <a:r>
              <a:rPr lang="en-US" sz="3800" dirty="0"/>
              <a:t>% and 28</a:t>
            </a:r>
            <a:r>
              <a:rPr lang="en-US" sz="3800" dirty="0" smtClean="0"/>
              <a:t>%.</a:t>
            </a:r>
          </a:p>
          <a:p>
            <a:pPr marL="0" indent="0">
              <a:buNone/>
            </a:pPr>
            <a:r>
              <a:rPr lang="en-US" sz="3800" u="sng" dirty="0" smtClean="0"/>
              <a:t>Filing Status		   26</a:t>
            </a:r>
            <a:r>
              <a:rPr lang="en-US" sz="3800" u="sng" dirty="0"/>
              <a:t>% AMT Tax </a:t>
            </a:r>
            <a:r>
              <a:rPr lang="en-US" sz="3800" u="sng" dirty="0" smtClean="0"/>
              <a:t>Rate	28</a:t>
            </a:r>
            <a:r>
              <a:rPr lang="en-US" sz="3800" u="sng" dirty="0"/>
              <a:t>% AMT Tax Rate</a:t>
            </a:r>
          </a:p>
          <a:p>
            <a:pPr marL="0" indent="0">
              <a:buNone/>
            </a:pPr>
            <a:r>
              <a:rPr lang="en-US" sz="3800" dirty="0"/>
              <a:t>Married filing </a:t>
            </a:r>
            <a:r>
              <a:rPr lang="en-US" sz="3800" dirty="0" smtClean="0"/>
              <a:t>separately 	AMTI </a:t>
            </a:r>
            <a:r>
              <a:rPr lang="en-US" sz="3800" dirty="0"/>
              <a:t>up to $</a:t>
            </a:r>
            <a:r>
              <a:rPr lang="en-US" sz="3800" dirty="0" smtClean="0"/>
              <a:t>95,750	AMTI </a:t>
            </a:r>
            <a:r>
              <a:rPr lang="en-US" sz="3800" dirty="0"/>
              <a:t>above $95,750</a:t>
            </a:r>
          </a:p>
          <a:p>
            <a:pPr marL="0" indent="0">
              <a:buNone/>
            </a:pPr>
            <a:r>
              <a:rPr lang="en-US" sz="3800" dirty="0"/>
              <a:t>All other </a:t>
            </a:r>
            <a:r>
              <a:rPr lang="en-US" sz="3800" dirty="0" smtClean="0"/>
              <a:t>filers	</a:t>
            </a:r>
            <a:r>
              <a:rPr lang="en-US" sz="3800" dirty="0"/>
              <a:t>	</a:t>
            </a:r>
            <a:r>
              <a:rPr lang="en-US" sz="3800" dirty="0" smtClean="0"/>
              <a:t>AMTI </a:t>
            </a:r>
            <a:r>
              <a:rPr lang="en-US" sz="3800" dirty="0"/>
              <a:t>up to $</a:t>
            </a:r>
            <a:r>
              <a:rPr lang="en-US" sz="3800" dirty="0" smtClean="0"/>
              <a:t>191,500 	AMTI </a:t>
            </a:r>
            <a:r>
              <a:rPr lang="en-US" sz="3800" dirty="0"/>
              <a:t>above </a:t>
            </a:r>
            <a:r>
              <a:rPr lang="en-US" sz="3800" dirty="0" smtClean="0"/>
              <a:t>191,500</a:t>
            </a:r>
          </a:p>
        </p:txBody>
      </p:sp>
      <p:sp>
        <p:nvSpPr>
          <p:cNvPr id="4" name="Slide Number Placeholder 3"/>
          <p:cNvSpPr>
            <a:spLocks noGrp="1"/>
          </p:cNvSpPr>
          <p:nvPr>
            <p:ph type="sldNum" sz="quarter" idx="12"/>
          </p:nvPr>
        </p:nvSpPr>
        <p:spPr/>
        <p:txBody>
          <a:bodyPr/>
          <a:lstStyle/>
          <a:p>
            <a:fld id="{DE70C7B1-09E1-4780-88D9-9F486AEC4F9F}" type="slidenum">
              <a:rPr lang="en-US" smtClean="0"/>
              <a:t>45</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10393838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152400" y="762000"/>
            <a:ext cx="8839200" cy="6019800"/>
          </a:xfrm>
        </p:spPr>
        <p:txBody>
          <a:bodyPr>
            <a:normAutofit/>
          </a:bodyPr>
          <a:lstStyle/>
          <a:p>
            <a:pPr marL="0" indent="0" algn="ctr">
              <a:buNone/>
            </a:pPr>
            <a:r>
              <a:rPr lang="en-US" sz="2300" b="1" u="sng" dirty="0"/>
              <a:t>SCHEDULE C, PROFIT OR LOSS FROM BUSINESS- SOLE PROPRIETORSHIP</a:t>
            </a:r>
            <a:endParaRPr lang="en-US" sz="2300" dirty="0"/>
          </a:p>
        </p:txBody>
      </p:sp>
      <p:sp>
        <p:nvSpPr>
          <p:cNvPr id="4" name="Slide Number Placeholder 3"/>
          <p:cNvSpPr>
            <a:spLocks noGrp="1"/>
          </p:cNvSpPr>
          <p:nvPr>
            <p:ph type="sldNum" sz="quarter" idx="12"/>
          </p:nvPr>
        </p:nvSpPr>
        <p:spPr/>
        <p:txBody>
          <a:bodyPr/>
          <a:lstStyle/>
          <a:p>
            <a:fld id="{DE70C7B1-09E1-4780-88D9-9F486AEC4F9F}" type="slidenum">
              <a:rPr lang="en-US" smtClean="0"/>
              <a:t>46</a:t>
            </a:fld>
            <a:endParaRPr lang="en-US" dirty="0" smtClean="0"/>
          </a:p>
          <a:p>
            <a:r>
              <a:rPr lang="en-US" u="sng" dirty="0" smtClean="0"/>
              <a:t>JohnGoldhamer.com</a:t>
            </a:r>
            <a:endParaRPr lang="en-US" dirty="0"/>
          </a:p>
        </p:txBody>
      </p:sp>
      <p:pic>
        <p:nvPicPr>
          <p:cNvPr id="3074" name="Picture 2" descr="C:\Users\John B. Goldhamer.JohnBGoldhamer\Documents\23 Individual Income Tax\2018 Individual Income Tax Workshop\2018 Forms\2018 Schedule C, Profit or Loss From Business- Sole Proprietorship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19200"/>
            <a:ext cx="4119427" cy="54102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ohn B. Goldhamer.JohnBGoldhamer\Documents\23 Individual Income Tax\2018 Individual Income Tax Workshop\2018 Forms\2018 Schedule C, Profit or Loss From Business- Sole Proprietorship_Page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219200"/>
            <a:ext cx="3851014"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6865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76200" y="685800"/>
            <a:ext cx="9067800" cy="6096000"/>
          </a:xfrm>
        </p:spPr>
        <p:txBody>
          <a:bodyPr>
            <a:normAutofit fontScale="62500" lnSpcReduction="20000"/>
          </a:bodyPr>
          <a:lstStyle/>
          <a:p>
            <a:pPr marL="0" indent="0" algn="ctr">
              <a:buNone/>
            </a:pPr>
            <a:r>
              <a:rPr lang="en-US" sz="3000" b="1" u="sng" dirty="0"/>
              <a:t>PASS-THROUGH ENTITIES - DEDUCTION UP TO 20% OF QUALIFIED BUSINESS INCOME </a:t>
            </a:r>
            <a:endParaRPr lang="en-US" sz="3000" dirty="0"/>
          </a:p>
          <a:p>
            <a:pPr marL="0" indent="0" algn="ctr">
              <a:buNone/>
            </a:pPr>
            <a:r>
              <a:rPr lang="en-US" sz="1600" dirty="0" smtClean="0">
                <a:hlinkClick r:id="rId2"/>
              </a:rPr>
              <a:t>https</a:t>
            </a:r>
            <a:r>
              <a:rPr lang="en-US" sz="1600" dirty="0">
                <a:hlinkClick r:id="rId2"/>
              </a:rPr>
              <a:t>://www.irs.gov/newsroom/tax-cuts-and-jobs-act-provision-11011-section-199a-qualified-business-income-deduction-faqs</a:t>
            </a:r>
            <a:endParaRPr lang="en-US" sz="1600" dirty="0"/>
          </a:p>
          <a:p>
            <a:pPr marL="0" indent="0">
              <a:buNone/>
            </a:pPr>
            <a:r>
              <a:rPr lang="en-US" dirty="0"/>
              <a:t>A </a:t>
            </a:r>
            <a:r>
              <a:rPr lang="en-US" u="sng" dirty="0"/>
              <a:t>Pass-through Entity</a:t>
            </a:r>
            <a:r>
              <a:rPr lang="en-US" dirty="0"/>
              <a:t> is a </a:t>
            </a:r>
            <a:r>
              <a:rPr lang="en-US" i="1" dirty="0"/>
              <a:t>domestic business </a:t>
            </a:r>
            <a:r>
              <a:rPr lang="en-US" dirty="0"/>
              <a:t>operated as a </a:t>
            </a:r>
            <a:r>
              <a:rPr lang="en-US" i="1" dirty="0"/>
              <a:t>Sole Proprietorship or Through a Partnership, S Corporation, Trust or Estate</a:t>
            </a:r>
            <a:r>
              <a:rPr lang="en-US" dirty="0"/>
              <a:t> and </a:t>
            </a:r>
            <a:r>
              <a:rPr lang="en-US" i="1" dirty="0"/>
              <a:t>recognized as a separate entity for federal income tax purposes.</a:t>
            </a:r>
          </a:p>
          <a:p>
            <a:pPr marL="0" indent="0">
              <a:buNone/>
            </a:pPr>
            <a:r>
              <a:rPr lang="en-US" dirty="0" smtClean="0"/>
              <a:t>Starting </a:t>
            </a:r>
            <a:r>
              <a:rPr lang="en-US" dirty="0"/>
              <a:t>2018, The </a:t>
            </a:r>
            <a:r>
              <a:rPr lang="en-US" u="sng" dirty="0"/>
              <a:t>Tax Cuts and Jobs </a:t>
            </a:r>
            <a:r>
              <a:rPr lang="en-US" u="sng" dirty="0" smtClean="0"/>
              <a:t>Act</a:t>
            </a:r>
            <a:r>
              <a:rPr lang="en-US" dirty="0"/>
              <a:t> </a:t>
            </a:r>
            <a:r>
              <a:rPr lang="en-US" dirty="0" smtClean="0"/>
              <a:t>(TCJA) created a Sec</a:t>
            </a:r>
            <a:r>
              <a:rPr lang="en-US" dirty="0"/>
              <a:t>. 199A Deduction </a:t>
            </a:r>
            <a:r>
              <a:rPr lang="en-US" dirty="0" smtClean="0"/>
              <a:t>for up </a:t>
            </a:r>
            <a:r>
              <a:rPr lang="en-US" dirty="0"/>
              <a:t>to 20% of </a:t>
            </a:r>
            <a:r>
              <a:rPr lang="en-US" i="1" dirty="0"/>
              <a:t>Qualified Business Income</a:t>
            </a:r>
            <a:r>
              <a:rPr lang="en-US" dirty="0"/>
              <a:t> (QBI</a:t>
            </a:r>
            <a:r>
              <a:rPr lang="en-US" dirty="0" smtClean="0"/>
              <a:t>) for entities </a:t>
            </a:r>
            <a:r>
              <a:rPr lang="en-US" dirty="0"/>
              <a:t>where income is </a:t>
            </a:r>
            <a:r>
              <a:rPr lang="en-US" dirty="0" smtClean="0"/>
              <a:t>              </a:t>
            </a:r>
            <a:r>
              <a:rPr lang="en-US" i="1" dirty="0" smtClean="0"/>
              <a:t>“</a:t>
            </a:r>
            <a:r>
              <a:rPr lang="en-US" i="1" dirty="0"/>
              <a:t>Passed </a:t>
            </a:r>
            <a:r>
              <a:rPr lang="en-US" i="1" dirty="0" smtClean="0"/>
              <a:t>through.</a:t>
            </a:r>
            <a:r>
              <a:rPr lang="en-US" dirty="0" smtClean="0"/>
              <a:t>” </a:t>
            </a:r>
            <a:r>
              <a:rPr lang="en-US" dirty="0"/>
              <a:t>Individuals, trusts and estates with </a:t>
            </a:r>
            <a:r>
              <a:rPr lang="en-US" i="1" dirty="0"/>
              <a:t>Qualified Business Income</a:t>
            </a:r>
            <a:r>
              <a:rPr lang="en-US" dirty="0"/>
              <a:t> (QBI)</a:t>
            </a:r>
            <a:r>
              <a:rPr lang="en-US" dirty="0" smtClean="0"/>
              <a:t>, Qualified </a:t>
            </a:r>
            <a:r>
              <a:rPr lang="en-US" dirty="0"/>
              <a:t>REIT </a:t>
            </a:r>
            <a:r>
              <a:rPr lang="en-US" dirty="0" smtClean="0"/>
              <a:t>Dividends </a:t>
            </a:r>
            <a:r>
              <a:rPr lang="en-US" dirty="0"/>
              <a:t>or </a:t>
            </a:r>
            <a:r>
              <a:rPr lang="en-US" dirty="0" smtClean="0"/>
              <a:t>Qualified </a:t>
            </a:r>
            <a:r>
              <a:rPr lang="en-US" dirty="0"/>
              <a:t>PTP </a:t>
            </a:r>
            <a:r>
              <a:rPr lang="en-US" dirty="0" smtClean="0"/>
              <a:t>Income </a:t>
            </a:r>
            <a:r>
              <a:rPr lang="en-US" dirty="0"/>
              <a:t>may qualify for the deduction.</a:t>
            </a:r>
            <a:endParaRPr lang="en-US" dirty="0" smtClean="0"/>
          </a:p>
          <a:p>
            <a:pPr marL="0" indent="0">
              <a:buNone/>
            </a:pPr>
            <a:r>
              <a:rPr lang="en-US" dirty="0" smtClean="0"/>
              <a:t>Eligible </a:t>
            </a:r>
            <a:r>
              <a:rPr lang="en-US" dirty="0"/>
              <a:t>taxpayers may be entitled to a deduction of up to 20 </a:t>
            </a:r>
            <a:r>
              <a:rPr lang="en-US" dirty="0" smtClean="0"/>
              <a:t>% of </a:t>
            </a:r>
            <a:r>
              <a:rPr lang="en-US" i="1" dirty="0" smtClean="0"/>
              <a:t>Qualified Business Income </a:t>
            </a:r>
            <a:r>
              <a:rPr lang="en-US" dirty="0"/>
              <a:t>(QBI) from a domestic business operated </a:t>
            </a:r>
            <a:r>
              <a:rPr lang="en-US" dirty="0" smtClean="0"/>
              <a:t>as:</a:t>
            </a:r>
          </a:p>
          <a:p>
            <a:pPr marL="0" indent="0" algn="ctr">
              <a:buNone/>
            </a:pPr>
            <a:r>
              <a:rPr lang="en-US" i="1" u="sng" dirty="0" smtClean="0"/>
              <a:t>Sole Proprietorship </a:t>
            </a:r>
            <a:r>
              <a:rPr lang="en-US" i="1" u="sng" dirty="0"/>
              <a:t>(Form Schedule </a:t>
            </a:r>
            <a:r>
              <a:rPr lang="en-US" i="1" u="sng" dirty="0" smtClean="0"/>
              <a:t>C</a:t>
            </a:r>
            <a:r>
              <a:rPr lang="en-US" i="1" dirty="0" smtClean="0"/>
              <a:t>) </a:t>
            </a:r>
            <a:r>
              <a:rPr lang="en-US" i="1" u="sng" dirty="0" smtClean="0"/>
              <a:t>Partnership</a:t>
            </a:r>
            <a:r>
              <a:rPr lang="en-US" i="1" dirty="0"/>
              <a:t>, </a:t>
            </a:r>
            <a:r>
              <a:rPr lang="en-US" i="1" u="sng" dirty="0" smtClean="0"/>
              <a:t>S-Corporation</a:t>
            </a:r>
            <a:r>
              <a:rPr lang="en-US" i="1" dirty="0"/>
              <a:t>, </a:t>
            </a:r>
            <a:r>
              <a:rPr lang="en-US" i="1" u="sng" dirty="0" smtClean="0"/>
              <a:t>Trust </a:t>
            </a:r>
            <a:r>
              <a:rPr lang="en-US" i="1" u="sng" dirty="0"/>
              <a:t>or </a:t>
            </a:r>
            <a:r>
              <a:rPr lang="en-US" i="1" u="sng" dirty="0" smtClean="0"/>
              <a:t>Estate</a:t>
            </a:r>
            <a:endParaRPr lang="en-US" i="1" dirty="0" smtClean="0"/>
          </a:p>
          <a:p>
            <a:pPr marL="0" indent="0">
              <a:buNone/>
            </a:pPr>
            <a:r>
              <a:rPr lang="en-US" dirty="0" smtClean="0"/>
              <a:t>The deduction is </a:t>
            </a:r>
            <a:r>
              <a:rPr lang="en-US" i="1" u="sng" dirty="0" smtClean="0"/>
              <a:t>not available </a:t>
            </a:r>
            <a:r>
              <a:rPr lang="en-US" dirty="0"/>
              <a:t>if a taxpayer’s taxable income exceeds $315,000 for a married couple filing a joint return, or $157,500 for all other </a:t>
            </a:r>
            <a:r>
              <a:rPr lang="en-US" dirty="0" smtClean="0"/>
              <a:t>taxpayers for       </a:t>
            </a:r>
            <a:r>
              <a:rPr lang="en-US" i="1" dirty="0" smtClean="0"/>
              <a:t>Specified Service Trade </a:t>
            </a:r>
            <a:r>
              <a:rPr lang="en-US" i="1" dirty="0"/>
              <a:t>or </a:t>
            </a:r>
            <a:r>
              <a:rPr lang="en-US" i="1" dirty="0" smtClean="0"/>
              <a:t>Business </a:t>
            </a:r>
            <a:r>
              <a:rPr lang="en-US" dirty="0"/>
              <a:t>(SSTB), which includes a trade or business involving the </a:t>
            </a:r>
            <a:r>
              <a:rPr lang="en-US" i="1" dirty="0"/>
              <a:t>performance of services </a:t>
            </a:r>
            <a:r>
              <a:rPr lang="en-US" dirty="0"/>
              <a:t>in the fields </a:t>
            </a:r>
            <a:r>
              <a:rPr lang="en-US" dirty="0" smtClean="0"/>
              <a:t>of:</a:t>
            </a:r>
          </a:p>
          <a:p>
            <a:pPr marL="0" indent="0" algn="ctr">
              <a:buNone/>
            </a:pPr>
            <a:r>
              <a:rPr lang="en-US" i="1" dirty="0"/>
              <a:t>Health, Law, Accounting, Actuarial Science, Performing Arts, Consulting, Athletics, Financial Services, Investing </a:t>
            </a:r>
            <a:r>
              <a:rPr lang="en-US" i="1" dirty="0" smtClean="0"/>
              <a:t>and </a:t>
            </a:r>
            <a:r>
              <a:rPr lang="en-US" i="1" dirty="0"/>
              <a:t>Investment </a:t>
            </a:r>
            <a:r>
              <a:rPr lang="en-US" i="1" dirty="0" smtClean="0"/>
              <a:t>Management</a:t>
            </a:r>
          </a:p>
          <a:p>
            <a:pPr marL="0" indent="0">
              <a:buNone/>
            </a:pPr>
            <a:r>
              <a:rPr lang="en-US" i="1" dirty="0" smtClean="0"/>
              <a:t>Trading</a:t>
            </a:r>
            <a:r>
              <a:rPr lang="en-US" i="1" dirty="0"/>
              <a:t>, </a:t>
            </a:r>
            <a:r>
              <a:rPr lang="en-US" i="1" dirty="0" smtClean="0"/>
              <a:t>dealing </a:t>
            </a:r>
            <a:r>
              <a:rPr lang="en-US" i="1" dirty="0"/>
              <a:t>in certain assets or any trade or business where the </a:t>
            </a:r>
            <a:r>
              <a:rPr lang="en-US" i="1" u="sng" dirty="0"/>
              <a:t>principal asset is the reputation or </a:t>
            </a:r>
            <a:r>
              <a:rPr lang="en-US" i="1" u="sng" dirty="0" smtClean="0"/>
              <a:t>skill</a:t>
            </a:r>
            <a:r>
              <a:rPr lang="en-US" i="1" dirty="0" smtClean="0"/>
              <a:t> of </a:t>
            </a:r>
            <a:r>
              <a:rPr lang="en-US" i="1" dirty="0"/>
              <a:t>one or more of its employees</a:t>
            </a:r>
            <a:r>
              <a:rPr lang="en-US" dirty="0"/>
              <a:t>. </a:t>
            </a:r>
            <a:endParaRPr lang="en-US" dirty="0" smtClean="0"/>
          </a:p>
          <a:p>
            <a:pPr marL="0" indent="0">
              <a:buNone/>
            </a:pPr>
            <a:r>
              <a:rPr lang="en-US" i="1" dirty="0" smtClean="0"/>
              <a:t>1040 Instructions page 37</a:t>
            </a:r>
            <a:r>
              <a:rPr lang="en-US" sz="2200" i="1" dirty="0" smtClean="0"/>
              <a:t>, </a:t>
            </a:r>
            <a:r>
              <a:rPr lang="en-US" u="sng" dirty="0" smtClean="0"/>
              <a:t>Qualified </a:t>
            </a:r>
            <a:r>
              <a:rPr lang="en-US" u="sng" dirty="0"/>
              <a:t>Business Income </a:t>
            </a:r>
            <a:r>
              <a:rPr lang="en-US" u="sng" dirty="0" smtClean="0"/>
              <a:t>Deduction</a:t>
            </a:r>
            <a:r>
              <a:rPr lang="en-US" sz="2200" u="sng" dirty="0" smtClean="0"/>
              <a:t>-</a:t>
            </a:r>
            <a:r>
              <a:rPr lang="en-US" u="sng" dirty="0" smtClean="0"/>
              <a:t>Simplified Worksheet</a:t>
            </a:r>
            <a:r>
              <a:rPr lang="en-US" dirty="0" smtClean="0"/>
              <a:t>   Line 15</a:t>
            </a:r>
            <a:r>
              <a:rPr lang="en-US" sz="2200" dirty="0" smtClean="0"/>
              <a:t>. </a:t>
            </a:r>
            <a:r>
              <a:rPr lang="en-US" dirty="0"/>
              <a:t>Qualified </a:t>
            </a:r>
            <a:r>
              <a:rPr lang="en-US" dirty="0" smtClean="0"/>
              <a:t>Business Income Deduction</a:t>
            </a:r>
            <a:r>
              <a:rPr lang="en-US" sz="2200" dirty="0" smtClean="0"/>
              <a:t>, </a:t>
            </a:r>
            <a:r>
              <a:rPr lang="en-US" dirty="0" smtClean="0"/>
              <a:t>enter amount on </a:t>
            </a:r>
            <a:r>
              <a:rPr lang="en-US" dirty="0"/>
              <a:t>Form 1040, line 9</a:t>
            </a:r>
            <a:r>
              <a:rPr lang="en-US" dirty="0" smtClean="0"/>
              <a:t>.</a:t>
            </a: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47</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7811193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rmAutofit/>
          </a:bodyPr>
          <a:lstStyle/>
          <a:p>
            <a:r>
              <a:rPr lang="en-US" sz="2700" b="1" u="sng" dirty="0"/>
              <a:t>2018 INDIVIDUAL INCOME TAX WORKSHOP</a:t>
            </a:r>
            <a:endParaRPr lang="en-US" sz="2700" dirty="0"/>
          </a:p>
        </p:txBody>
      </p:sp>
      <p:sp>
        <p:nvSpPr>
          <p:cNvPr id="3" name="Content Placeholder 2"/>
          <p:cNvSpPr>
            <a:spLocks noGrp="1"/>
          </p:cNvSpPr>
          <p:nvPr>
            <p:ph idx="1"/>
          </p:nvPr>
        </p:nvSpPr>
        <p:spPr>
          <a:xfrm>
            <a:off x="76200" y="762000"/>
            <a:ext cx="8991600" cy="6019800"/>
          </a:xfrm>
        </p:spPr>
        <p:txBody>
          <a:bodyPr>
            <a:normAutofit fontScale="47500" lnSpcReduction="20000"/>
          </a:bodyPr>
          <a:lstStyle/>
          <a:p>
            <a:pPr marL="0" indent="0" algn="ctr">
              <a:buNone/>
            </a:pPr>
            <a:r>
              <a:rPr lang="en-US" sz="4800" b="1" u="sng" dirty="0" smtClean="0"/>
              <a:t>Tax Year 2019, Withholding Tax - Form W-4</a:t>
            </a:r>
          </a:p>
          <a:p>
            <a:pPr marL="0" indent="0" algn="ctr">
              <a:buNone/>
            </a:pPr>
            <a:r>
              <a:rPr lang="en-US" sz="4200" dirty="0" smtClean="0"/>
              <a:t>For the IRS Withholding Calculator go to  </a:t>
            </a:r>
            <a:r>
              <a:rPr lang="en-US" sz="4200" b="1" i="1" dirty="0" smtClean="0">
                <a:hlinkClick r:id="rId2"/>
              </a:rPr>
              <a:t>www.irs.gov/W4App</a:t>
            </a:r>
            <a:endParaRPr lang="en-US" sz="4200" b="1" i="1" dirty="0" smtClean="0"/>
          </a:p>
          <a:p>
            <a:pPr marL="0" indent="0" algn="ctr">
              <a:buNone/>
            </a:pPr>
            <a:endParaRPr lang="en-US" sz="2300" dirty="0" smtClean="0"/>
          </a:p>
          <a:p>
            <a:pPr marL="0" indent="0" algn="ctr">
              <a:buNone/>
            </a:pPr>
            <a:endParaRPr lang="en-US" sz="2300" dirty="0" smtClean="0"/>
          </a:p>
          <a:p>
            <a:pPr marL="0" indent="0" algn="ctr">
              <a:buNone/>
            </a:pPr>
            <a:endParaRPr lang="en-US" sz="2300" dirty="0" smtClean="0"/>
          </a:p>
          <a:p>
            <a:pPr marL="0" indent="0" algn="ctr">
              <a:buNone/>
            </a:pPr>
            <a:endParaRPr lang="en-US" sz="2300" dirty="0"/>
          </a:p>
          <a:p>
            <a:pPr marL="0" indent="0">
              <a:buNone/>
            </a:pPr>
            <a:endParaRPr lang="en-US" sz="2200" dirty="0" smtClean="0"/>
          </a:p>
          <a:p>
            <a:pPr marL="0" indent="0">
              <a:buNone/>
            </a:pPr>
            <a:endParaRPr lang="en-US" sz="2200" dirty="0" smtClean="0"/>
          </a:p>
          <a:p>
            <a:pPr marL="0" indent="0">
              <a:buNone/>
            </a:pPr>
            <a:endParaRPr lang="en-US" sz="2400" dirty="0" smtClean="0"/>
          </a:p>
          <a:p>
            <a:pPr marL="0" indent="0">
              <a:buNone/>
            </a:pPr>
            <a:endParaRPr lang="en-US" sz="2400" dirty="0"/>
          </a:p>
          <a:p>
            <a:pPr marL="0" indent="0">
              <a:buNone/>
            </a:pPr>
            <a:endParaRPr lang="en-US" sz="2700" dirty="0" smtClean="0"/>
          </a:p>
          <a:p>
            <a:pPr marL="0" indent="0">
              <a:buNone/>
            </a:pPr>
            <a:endParaRPr lang="en-US" sz="2700" dirty="0" smtClean="0"/>
          </a:p>
          <a:p>
            <a:pPr marL="0" indent="0">
              <a:buNone/>
            </a:pPr>
            <a:endParaRPr lang="en-US" sz="2800" dirty="0" smtClean="0"/>
          </a:p>
          <a:p>
            <a:pPr marL="0" indent="0">
              <a:buNone/>
            </a:pPr>
            <a:endParaRPr lang="en-US" sz="2800" dirty="0" smtClean="0"/>
          </a:p>
          <a:p>
            <a:pPr marL="0" indent="0">
              <a:buNone/>
            </a:pPr>
            <a:endParaRPr lang="en-US" sz="2800" dirty="0"/>
          </a:p>
          <a:p>
            <a:pPr marL="0" indent="0">
              <a:buNone/>
            </a:pPr>
            <a:endParaRPr lang="en-US" sz="2800" dirty="0" smtClean="0"/>
          </a:p>
          <a:p>
            <a:pPr marL="0" indent="0">
              <a:buNone/>
            </a:pPr>
            <a:endParaRPr lang="en-US" sz="2800" dirty="0"/>
          </a:p>
          <a:p>
            <a:pPr marL="0" indent="0">
              <a:buNone/>
            </a:pPr>
            <a:endParaRPr lang="en-US" sz="3800" dirty="0" smtClean="0"/>
          </a:p>
          <a:p>
            <a:pPr marL="0" indent="0">
              <a:buNone/>
            </a:pPr>
            <a:endParaRPr lang="en-US" sz="4200" dirty="0" smtClean="0"/>
          </a:p>
          <a:p>
            <a:pPr marL="0" indent="0">
              <a:buNone/>
            </a:pPr>
            <a:endParaRPr lang="en-US" sz="4200" dirty="0"/>
          </a:p>
          <a:p>
            <a:pPr marL="0" indent="0">
              <a:buNone/>
            </a:pPr>
            <a:r>
              <a:rPr lang="en-US" sz="4600" dirty="0" smtClean="0"/>
              <a:t>Although starting </a:t>
            </a:r>
            <a:r>
              <a:rPr lang="en-US" sz="4600" dirty="0"/>
              <a:t>in </a:t>
            </a:r>
            <a:r>
              <a:rPr lang="en-US" sz="4600" dirty="0" smtClean="0"/>
              <a:t>2018, </a:t>
            </a:r>
            <a:r>
              <a:rPr lang="en-US" sz="4600" dirty="0"/>
              <a:t>the </a:t>
            </a:r>
            <a:r>
              <a:rPr lang="en-US" sz="4600" u="sng" dirty="0"/>
              <a:t>Tax Cuts and Jobs Act</a:t>
            </a:r>
            <a:r>
              <a:rPr lang="en-US" sz="4600" dirty="0"/>
              <a:t> (TCJA) </a:t>
            </a:r>
            <a:r>
              <a:rPr lang="en-US" sz="4600" i="1" dirty="0"/>
              <a:t>suspended the </a:t>
            </a:r>
            <a:r>
              <a:rPr lang="en-US" sz="4600" i="1" u="sng" dirty="0"/>
              <a:t>Personal Exemption</a:t>
            </a:r>
            <a:r>
              <a:rPr lang="en-US" sz="4600" i="1" dirty="0"/>
              <a:t> </a:t>
            </a:r>
            <a:r>
              <a:rPr lang="en-US" sz="4600" i="1" dirty="0" smtClean="0"/>
              <a:t>(People) for </a:t>
            </a:r>
            <a:r>
              <a:rPr lang="en-US" sz="4600" i="1" u="sng" dirty="0"/>
              <a:t>Individual Income Tax </a:t>
            </a:r>
            <a:r>
              <a:rPr lang="en-US" sz="4600" i="1" u="sng" dirty="0" smtClean="0"/>
              <a:t>Returns</a:t>
            </a:r>
            <a:r>
              <a:rPr lang="en-US" sz="4600" dirty="0" smtClean="0"/>
              <a:t>, but left the </a:t>
            </a:r>
            <a:r>
              <a:rPr lang="en-US" sz="4600" i="1" u="sng" dirty="0" smtClean="0"/>
              <a:t>Personal Allowance</a:t>
            </a:r>
            <a:r>
              <a:rPr lang="en-US" sz="4600" i="1" dirty="0" smtClean="0"/>
              <a:t> (People) for </a:t>
            </a:r>
            <a:r>
              <a:rPr lang="en-US" sz="4600" i="1" u="sng" dirty="0" smtClean="0"/>
              <a:t>Withholding Tax Calculations</a:t>
            </a:r>
            <a:r>
              <a:rPr lang="en-US" sz="4600" dirty="0" smtClean="0"/>
              <a:t>, which is $4,200 per Person.  The Act also </a:t>
            </a:r>
            <a:r>
              <a:rPr lang="en-US" sz="4600" i="1" dirty="0" smtClean="0"/>
              <a:t>lowered</a:t>
            </a:r>
            <a:r>
              <a:rPr lang="en-US" sz="4600" dirty="0" smtClean="0"/>
              <a:t> the </a:t>
            </a:r>
            <a:r>
              <a:rPr lang="en-US" sz="4600" i="1" dirty="0" smtClean="0"/>
              <a:t>Employee Withholding Tax Tables </a:t>
            </a:r>
            <a:r>
              <a:rPr lang="en-US" sz="4600" dirty="0" smtClean="0"/>
              <a:t>so that employees received more in their paychecks, but it results in </a:t>
            </a:r>
            <a:r>
              <a:rPr lang="en-US" sz="4600" i="1" dirty="0"/>
              <a:t>S</a:t>
            </a:r>
            <a:r>
              <a:rPr lang="en-US" sz="4600" i="1" dirty="0" smtClean="0"/>
              <a:t>maller </a:t>
            </a:r>
            <a:r>
              <a:rPr lang="en-US" sz="4600" i="1" dirty="0"/>
              <a:t>T</a:t>
            </a:r>
            <a:r>
              <a:rPr lang="en-US" sz="4600" i="1" dirty="0" smtClean="0"/>
              <a:t>ax Refunds </a:t>
            </a:r>
            <a:r>
              <a:rPr lang="en-US" sz="4600" dirty="0" smtClean="0"/>
              <a:t>when Individual Income Tax Returns are filed. </a:t>
            </a:r>
            <a:endParaRPr lang="en-US" sz="4600" dirty="0"/>
          </a:p>
        </p:txBody>
      </p:sp>
      <p:sp>
        <p:nvSpPr>
          <p:cNvPr id="4" name="Slide Number Placeholder 3"/>
          <p:cNvSpPr>
            <a:spLocks noGrp="1"/>
          </p:cNvSpPr>
          <p:nvPr>
            <p:ph type="sldNum" sz="quarter" idx="12"/>
          </p:nvPr>
        </p:nvSpPr>
        <p:spPr/>
        <p:txBody>
          <a:bodyPr/>
          <a:lstStyle/>
          <a:p>
            <a:fld id="{DE70C7B1-09E1-4780-88D9-9F486AEC4F9F}" type="slidenum">
              <a:rPr lang="en-US" smtClean="0"/>
              <a:pPr/>
              <a:t>48</a:t>
            </a:fld>
            <a:endParaRPr lang="en-US" dirty="0" smtClean="0"/>
          </a:p>
          <a:p>
            <a:r>
              <a:rPr lang="en-US" u="sng" dirty="0" smtClean="0"/>
              <a:t>JohnGoldhamer.com</a:t>
            </a:r>
            <a:endParaRPr lang="en-US" dirty="0"/>
          </a:p>
        </p:txBody>
      </p:sp>
      <p:pic>
        <p:nvPicPr>
          <p:cNvPr id="1026" name="Picture 2" descr="C:\Users\John B. Goldhamer.JohnBGoldhamer\Documents\23 Individual Income Tax\2018 Individual Income Tax Workshop\2018 Forms\2018 W-4\2019 Form W-4, Employee’s Withholding Allowance Certificate_Page_1.jpg"/>
          <p:cNvPicPr>
            <a:picLocks noChangeAspect="1" noChangeArrowheads="1"/>
          </p:cNvPicPr>
          <p:nvPr/>
        </p:nvPicPr>
        <p:blipFill rotWithShape="1">
          <a:blip r:embed="rId3">
            <a:extLst>
              <a:ext uri="{28A0092B-C50C-407E-A947-70E740481C1C}">
                <a14:useLocalDpi xmlns:a14="http://schemas.microsoft.com/office/drawing/2010/main" val="0"/>
              </a:ext>
            </a:extLst>
          </a:blip>
          <a:srcRect l="4657" t="61175" r="4412" b="2841"/>
          <a:stretch/>
        </p:blipFill>
        <p:spPr bwMode="auto">
          <a:xfrm>
            <a:off x="1066800" y="1419225"/>
            <a:ext cx="7048500" cy="360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275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03238"/>
          </a:xfrm>
        </p:spPr>
        <p:txBody>
          <a:bodyPr>
            <a:normAutofit/>
          </a:bodyPr>
          <a:lstStyle/>
          <a:p>
            <a:r>
              <a:rPr lang="en-US" sz="2700" b="1" u="sng" dirty="0" smtClean="0"/>
              <a:t>2018 INDIVIDUAL INCOME TAX WORKSHOP</a:t>
            </a:r>
            <a:endParaRPr lang="en-US" sz="2700" dirty="0"/>
          </a:p>
        </p:txBody>
      </p:sp>
      <p:sp>
        <p:nvSpPr>
          <p:cNvPr id="4" name="Slide Number Placeholder 3"/>
          <p:cNvSpPr>
            <a:spLocks noGrp="1"/>
          </p:cNvSpPr>
          <p:nvPr>
            <p:ph type="sldNum" sz="quarter" idx="12"/>
          </p:nvPr>
        </p:nvSpPr>
        <p:spPr/>
        <p:txBody>
          <a:bodyPr/>
          <a:lstStyle/>
          <a:p>
            <a:fld id="{DE70C7B1-09E1-4780-88D9-9F486AEC4F9F}" type="slidenum">
              <a:rPr lang="en-US" smtClean="0"/>
              <a:pPr/>
              <a:t>49</a:t>
            </a:fld>
            <a:endParaRPr lang="en-US" dirty="0" smtClean="0"/>
          </a:p>
          <a:p>
            <a:r>
              <a:rPr lang="en-US" u="sng" dirty="0" smtClean="0"/>
              <a:t>JohnGoldhamer.com</a:t>
            </a:r>
            <a:endParaRPr lang="en-US" dirty="0"/>
          </a:p>
        </p:txBody>
      </p:sp>
      <p:sp>
        <p:nvSpPr>
          <p:cNvPr id="6" name="Content Placeholder 5"/>
          <p:cNvSpPr>
            <a:spLocks noGrp="1"/>
          </p:cNvSpPr>
          <p:nvPr>
            <p:ph idx="1"/>
          </p:nvPr>
        </p:nvSpPr>
        <p:spPr>
          <a:xfrm>
            <a:off x="457200" y="838200"/>
            <a:ext cx="8229600" cy="5943600"/>
          </a:xfrm>
        </p:spPr>
        <p:txBody>
          <a:bodyPr>
            <a:normAutofit/>
          </a:bodyPr>
          <a:lstStyle/>
          <a:p>
            <a:pPr marL="0" indent="0" algn="ctr">
              <a:buNone/>
            </a:pPr>
            <a:r>
              <a:rPr lang="en-US" sz="2300" b="1" u="sng" dirty="0"/>
              <a:t>AFFORDABLE CARE ACT (ACA) – HEALTHCARE COVERAGE</a:t>
            </a:r>
            <a:endParaRPr lang="en-US" sz="2300" dirty="0"/>
          </a:p>
          <a:p>
            <a:pPr marL="0" indent="0">
              <a:buNone/>
            </a:pPr>
            <a:endParaRPr lang="en-US" sz="1200" dirty="0" smtClean="0"/>
          </a:p>
          <a:p>
            <a:pPr marL="0" indent="0">
              <a:buNone/>
            </a:pPr>
            <a:r>
              <a:rPr lang="en-US" sz="2300" dirty="0" smtClean="0"/>
              <a:t>Starting 2018, The </a:t>
            </a:r>
            <a:r>
              <a:rPr lang="en-US" sz="2300" u="sng" dirty="0" smtClean="0"/>
              <a:t>Tax Cuts and Jobs Act</a:t>
            </a:r>
            <a:r>
              <a:rPr lang="en-US" sz="2300" dirty="0"/>
              <a:t> </a:t>
            </a:r>
            <a:r>
              <a:rPr lang="en-US" sz="2300" dirty="0" smtClean="0"/>
              <a:t>(TCJA) </a:t>
            </a:r>
            <a:r>
              <a:rPr lang="en-US" sz="2300" i="1" dirty="0" smtClean="0"/>
              <a:t>Eliminated</a:t>
            </a:r>
            <a:r>
              <a:rPr lang="en-US" sz="2300" dirty="0" smtClean="0"/>
              <a:t> the Affordable Care Act (ACA) </a:t>
            </a:r>
            <a:r>
              <a:rPr lang="en-US" sz="2300" i="1" dirty="0" smtClean="0"/>
              <a:t>Individual Mandate Penalty, </a:t>
            </a:r>
            <a:r>
              <a:rPr lang="en-US" sz="2300" dirty="0" smtClean="0"/>
              <a:t>which required all U.S. Citizens to have Health Care Coverage.</a:t>
            </a:r>
          </a:p>
          <a:p>
            <a:pPr marL="0" indent="0">
              <a:buNone/>
            </a:pPr>
            <a:endParaRPr lang="en-US" sz="1200" dirty="0" smtClean="0"/>
          </a:p>
          <a:p>
            <a:pPr marL="0" indent="0" algn="ctr">
              <a:buNone/>
            </a:pPr>
            <a:r>
              <a:rPr lang="en-US" sz="2300" dirty="0" smtClean="0"/>
              <a:t>Currently, in the U.S. there are five types of Healthcare Insurance:</a:t>
            </a:r>
          </a:p>
          <a:p>
            <a:pPr marL="0" indent="0" algn="ctr">
              <a:buNone/>
            </a:pPr>
            <a:r>
              <a:rPr lang="en-US" sz="2300" i="1" dirty="0" smtClean="0"/>
              <a:t>Private, Through an Employer, Medicare, Medicaid,</a:t>
            </a:r>
          </a:p>
          <a:p>
            <a:pPr marL="0" indent="0" algn="ctr">
              <a:buNone/>
            </a:pPr>
            <a:r>
              <a:rPr lang="en-US" sz="2300" i="1" dirty="0" smtClean="0"/>
              <a:t>Obamacare, and VA (Veterans Administration)</a:t>
            </a:r>
            <a:endParaRPr lang="en-US" sz="2300" dirty="0" smtClean="0"/>
          </a:p>
          <a:p>
            <a:pPr marL="0" indent="0">
              <a:buNone/>
            </a:pPr>
            <a:r>
              <a:rPr lang="en-US" sz="2300" dirty="0" smtClean="0"/>
              <a:t>If all five Healthcare Insurers merged into one National Healthcare policy, then since there would be a greater number of insurers in the “Insurance Pool” to adsorb the risks, the premiums should be less, and yet provide better coverage.</a:t>
            </a:r>
            <a:endParaRPr lang="en-US" sz="2300" dirty="0"/>
          </a:p>
        </p:txBody>
      </p:sp>
    </p:spTree>
    <p:extLst>
      <p:ext uri="{BB962C8B-B14F-4D97-AF65-F5344CB8AC3E}">
        <p14:creationId xmlns:p14="http://schemas.microsoft.com/office/powerpoint/2010/main" val="3489621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867400"/>
          </a:xfrm>
        </p:spPr>
        <p:txBody>
          <a:bodyPr>
            <a:normAutofit fontScale="70000" lnSpcReduction="20000"/>
          </a:bodyPr>
          <a:lstStyle/>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ctr">
              <a:buNone/>
            </a:pPr>
            <a:r>
              <a:rPr lang="en-US" b="1" i="1" u="sng" dirty="0"/>
              <a:t>Why should you listen to John B. Goldhamer</a:t>
            </a:r>
            <a:r>
              <a:rPr lang="en-US" b="1" i="1" dirty="0"/>
              <a:t>?</a:t>
            </a:r>
          </a:p>
          <a:p>
            <a:pPr marL="0" indent="0" algn="ctr">
              <a:buNone/>
            </a:pPr>
            <a:endParaRPr lang="en-US" sz="800" i="1" dirty="0"/>
          </a:p>
          <a:p>
            <a:pPr marL="0" indent="0" algn="ctr">
              <a:buNone/>
            </a:pPr>
            <a:endParaRPr lang="en-US" sz="1100" b="1" i="1" u="sng" dirty="0" smtClean="0"/>
          </a:p>
          <a:p>
            <a:pPr marL="0" indent="0" algn="ctr">
              <a:buNone/>
            </a:pPr>
            <a:r>
              <a:rPr lang="en-US" b="1" i="1" u="sng" dirty="0" smtClean="0"/>
              <a:t>Why </a:t>
            </a:r>
            <a:r>
              <a:rPr lang="en-US" b="1" i="1" u="sng" dirty="0"/>
              <a:t>should you listen to John B. Goldhamer</a:t>
            </a:r>
            <a:r>
              <a:rPr lang="en-US" b="1" i="1" dirty="0" smtClean="0"/>
              <a:t>?</a:t>
            </a:r>
          </a:p>
          <a:p>
            <a:pPr marL="0" indent="0" algn="ctr">
              <a:buNone/>
            </a:pPr>
            <a:endParaRPr lang="en-US" sz="1300" b="1" i="1" dirty="0"/>
          </a:p>
          <a:p>
            <a:pPr marL="0" indent="0" algn="just">
              <a:buNone/>
            </a:pPr>
            <a:r>
              <a:rPr lang="en-US" dirty="0" smtClean="0"/>
              <a:t>John </a:t>
            </a:r>
            <a:r>
              <a:rPr lang="en-US" dirty="0"/>
              <a:t>B. Goldhamer is an Authored Tax </a:t>
            </a:r>
            <a:r>
              <a:rPr lang="en-US" dirty="0" smtClean="0"/>
              <a:t>Law Expert with </a:t>
            </a:r>
            <a:r>
              <a:rPr lang="en-US" i="1" u="sng" dirty="0" smtClean="0"/>
              <a:t>Education </a:t>
            </a:r>
            <a:r>
              <a:rPr lang="en-US" i="1" u="sng" dirty="0"/>
              <a:t>and Experience</a:t>
            </a:r>
            <a:r>
              <a:rPr lang="en-US" i="1" dirty="0"/>
              <a:t> </a:t>
            </a:r>
            <a:r>
              <a:rPr lang="en-US" i="1" u="sng" dirty="0"/>
              <a:t>in all Business </a:t>
            </a:r>
            <a:r>
              <a:rPr lang="en-US" u="sng" dirty="0"/>
              <a:t>Disciplines</a:t>
            </a:r>
            <a:r>
              <a:rPr lang="en-US" dirty="0"/>
              <a:t>, including:</a:t>
            </a:r>
          </a:p>
          <a:p>
            <a:pPr marL="0" indent="0" algn="just">
              <a:buNone/>
            </a:pPr>
            <a:endParaRPr lang="en-US" sz="100" b="1" i="1" dirty="0"/>
          </a:p>
          <a:p>
            <a:pPr marL="0" indent="0" algn="ctr">
              <a:buNone/>
            </a:pPr>
            <a:r>
              <a:rPr lang="en-US" b="1" i="1" dirty="0"/>
              <a:t>	 </a:t>
            </a:r>
            <a:r>
              <a:rPr lang="en-US" b="1" i="1" dirty="0" smtClean="0"/>
              <a:t>J.D. - Juris Doctorate Equivalent </a:t>
            </a:r>
            <a:r>
              <a:rPr lang="en-US" b="1" i="1" dirty="0"/>
              <a:t>Legal Education, Finance, Marketing, MBA, Accounting, and Information Systems.</a:t>
            </a:r>
          </a:p>
          <a:p>
            <a:pPr marL="0" indent="0" algn="just">
              <a:buNone/>
            </a:pPr>
            <a:endParaRPr lang="en-US" sz="100" dirty="0"/>
          </a:p>
          <a:p>
            <a:pPr marL="0" indent="0" algn="just">
              <a:buNone/>
            </a:pPr>
            <a:r>
              <a:rPr lang="en-US" dirty="0" smtClean="0"/>
              <a:t>He </a:t>
            </a:r>
            <a:r>
              <a:rPr lang="en-US" dirty="0"/>
              <a:t>has been essentially a </a:t>
            </a:r>
            <a:r>
              <a:rPr lang="en-US" i="1" dirty="0"/>
              <a:t>Tax Attorney </a:t>
            </a:r>
            <a:r>
              <a:rPr lang="en-US" dirty="0"/>
              <a:t>for organizations for numerous </a:t>
            </a:r>
            <a:r>
              <a:rPr lang="en-US" dirty="0" smtClean="0"/>
              <a:t>years; researching</a:t>
            </a:r>
            <a:r>
              <a:rPr lang="en-US" dirty="0"/>
              <a:t>, </a:t>
            </a:r>
            <a:r>
              <a:rPr lang="en-US" dirty="0" smtClean="0"/>
              <a:t>composing, </a:t>
            </a:r>
            <a:r>
              <a:rPr lang="en-US" dirty="0"/>
              <a:t>and presenting </a:t>
            </a:r>
            <a:r>
              <a:rPr lang="en-US" i="1" dirty="0" smtClean="0"/>
              <a:t>Impact Statements on new law, Position Papers on current law, </a:t>
            </a:r>
            <a:r>
              <a:rPr lang="en-US" i="1" dirty="0"/>
              <a:t>and Tax Appeals </a:t>
            </a:r>
            <a:r>
              <a:rPr lang="en-US" dirty="0"/>
              <a:t>to </a:t>
            </a:r>
            <a:r>
              <a:rPr lang="en-US" dirty="0" smtClean="0"/>
              <a:t>Administrators, Jurisdictions, and Management</a:t>
            </a:r>
            <a:r>
              <a:rPr lang="en-US" i="1" dirty="0" smtClean="0"/>
              <a:t>.</a:t>
            </a:r>
            <a:endParaRPr lang="en-US" i="1" dirty="0"/>
          </a:p>
          <a:p>
            <a:pPr marL="0" indent="0" algn="just">
              <a:buNone/>
            </a:pPr>
            <a:endParaRPr lang="en-US" sz="100" dirty="0"/>
          </a:p>
          <a:p>
            <a:pPr marL="0" indent="0" algn="just">
              <a:buNone/>
            </a:pPr>
            <a:r>
              <a:rPr lang="en-US" dirty="0" smtClean="0"/>
              <a:t>John compiled </a:t>
            </a:r>
            <a:r>
              <a:rPr lang="en-US" i="1" dirty="0"/>
              <a:t>“Thirty Tax Tools” </a:t>
            </a:r>
            <a:r>
              <a:rPr lang="en-US" dirty="0"/>
              <a:t>to assist with                                </a:t>
            </a:r>
            <a:r>
              <a:rPr lang="en-US" i="1" dirty="0"/>
              <a:t>Business, Legal, and Tax Research, which are on his website</a:t>
            </a:r>
            <a:r>
              <a:rPr lang="en-US" i="1" dirty="0" smtClean="0"/>
              <a:t>.</a:t>
            </a: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5</a:t>
            </a:fld>
            <a:endParaRPr lang="en-US" dirty="0" smtClean="0"/>
          </a:p>
          <a:p>
            <a:r>
              <a:rPr lang="en-US" u="sng" dirty="0" smtClean="0"/>
              <a:t>JohnGoldhamer.com</a:t>
            </a:r>
            <a:endParaRPr lang="en-US" dirty="0"/>
          </a:p>
        </p:txBody>
      </p:sp>
      <p:sp>
        <p:nvSpPr>
          <p:cNvPr id="5" name="Title 1"/>
          <p:cNvSpPr>
            <a:spLocks noGrp="1"/>
          </p:cNvSpPr>
          <p:nvPr>
            <p:ph type="title"/>
          </p:nvPr>
        </p:nvSpPr>
        <p:spPr>
          <a:xfrm>
            <a:off x="457200" y="304800"/>
            <a:ext cx="8229600" cy="503238"/>
          </a:xfrm>
        </p:spPr>
        <p:txBody>
          <a:bodyPr>
            <a:noAutofit/>
          </a:bodyPr>
          <a:lstStyle/>
          <a:p>
            <a:r>
              <a:rPr lang="en-US" sz="2700" b="1" u="sng" dirty="0" smtClean="0"/>
              <a:t>2018 INDIVIDUAL INCOME TAX WORKSHOP</a:t>
            </a:r>
            <a:endParaRPr lang="en-US" sz="2700" dirty="0"/>
          </a:p>
        </p:txBody>
      </p:sp>
      <p:pic>
        <p:nvPicPr>
          <p:cNvPr id="6" name="Picture 5" descr="C:\Users\John B. Goldhamer.JohnBGoldhamer\AppData\Local\Microsoft\Windows\Temporary Internet Files\Content.Word\IMG_2212.jpg"/>
          <p:cNvPicPr/>
          <p:nvPr/>
        </p:nvPicPr>
        <p:blipFill rotWithShape="1">
          <a:blip r:embed="rId2" cstate="print">
            <a:extLst>
              <a:ext uri="{28A0092B-C50C-407E-A947-70E740481C1C}">
                <a14:useLocalDpi xmlns:a14="http://schemas.microsoft.com/office/drawing/2010/main" val="0"/>
              </a:ext>
            </a:extLst>
          </a:blip>
          <a:srcRect l="10015" t="12117" r="3157" b="44891"/>
          <a:stretch/>
        </p:blipFill>
        <p:spPr bwMode="auto">
          <a:xfrm>
            <a:off x="990600" y="990600"/>
            <a:ext cx="7162800" cy="19097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86297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55638"/>
          </a:xfrm>
        </p:spPr>
        <p:txBody>
          <a:bodyPr>
            <a:norm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838200"/>
            <a:ext cx="8229600" cy="6019800"/>
          </a:xfrm>
        </p:spPr>
        <p:txBody>
          <a:bodyPr>
            <a:normAutofit fontScale="25000" lnSpcReduction="20000"/>
          </a:bodyPr>
          <a:lstStyle/>
          <a:p>
            <a:pPr marL="0" indent="0" algn="ctr">
              <a:buNone/>
            </a:pPr>
            <a:r>
              <a:rPr lang="en-US" sz="8800" b="1" u="sng" dirty="0" smtClean="0"/>
              <a:t>IMPORTANT DATES FOR 2018 AFFORDABLE CARE ACT ENROLLMENT</a:t>
            </a:r>
          </a:p>
          <a:p>
            <a:pPr marL="0" indent="0" algn="ctr">
              <a:buNone/>
            </a:pPr>
            <a:r>
              <a:rPr lang="en-US" sz="7200" dirty="0" smtClean="0">
                <a:hlinkClick r:id="rId2"/>
              </a:rPr>
              <a:t>https</a:t>
            </a:r>
            <a:r>
              <a:rPr lang="en-US" sz="7200" dirty="0">
                <a:hlinkClick r:id="rId2"/>
              </a:rPr>
              <a:t>://</a:t>
            </a:r>
            <a:r>
              <a:rPr lang="en-US" sz="7200" dirty="0" smtClean="0">
                <a:hlinkClick r:id="rId2"/>
              </a:rPr>
              <a:t>www.healthcare.gov/quick-guide/dates-and-deadlines</a:t>
            </a:r>
            <a:endParaRPr lang="en-US" sz="7200" dirty="0" smtClean="0"/>
          </a:p>
          <a:p>
            <a:pPr marL="0" indent="0" algn="ctr">
              <a:buNone/>
            </a:pPr>
            <a:endParaRPr lang="en-US" sz="2400" dirty="0" smtClean="0"/>
          </a:p>
          <a:p>
            <a:pPr marL="0" indent="0" algn="just">
              <a:buNone/>
            </a:pPr>
            <a:r>
              <a:rPr lang="en-US" sz="8000" dirty="0"/>
              <a:t>If you </a:t>
            </a:r>
            <a:r>
              <a:rPr lang="en-US" sz="8000" u="sng" dirty="0"/>
              <a:t>don’t</a:t>
            </a:r>
            <a:r>
              <a:rPr lang="en-US" sz="8000" dirty="0"/>
              <a:t> have health insurance through a </a:t>
            </a:r>
            <a:r>
              <a:rPr lang="en-US" sz="8000" i="1" u="sng" dirty="0"/>
              <a:t>J</a:t>
            </a:r>
            <a:r>
              <a:rPr lang="en-US" sz="8000" i="1" u="sng" dirty="0" smtClean="0"/>
              <a:t>ob</a:t>
            </a:r>
            <a:r>
              <a:rPr lang="en-US" sz="8000" i="1" dirty="0"/>
              <a:t>, </a:t>
            </a:r>
            <a:r>
              <a:rPr lang="en-US" sz="8000" i="1" u="sng" dirty="0"/>
              <a:t>Medicare</a:t>
            </a:r>
            <a:r>
              <a:rPr lang="en-US" sz="8000" i="1" dirty="0"/>
              <a:t>, </a:t>
            </a:r>
            <a:r>
              <a:rPr lang="en-US" sz="8000" i="1" u="sng" dirty="0"/>
              <a:t>Medicaid</a:t>
            </a:r>
            <a:r>
              <a:rPr lang="en-US" sz="8000" i="1" dirty="0"/>
              <a:t>, the </a:t>
            </a:r>
            <a:r>
              <a:rPr lang="en-US" sz="8000" i="1" u="sng" dirty="0"/>
              <a:t>Children’s Health Insurance Program (CHIP</a:t>
            </a:r>
            <a:r>
              <a:rPr lang="en-US" sz="8000" i="1" dirty="0"/>
              <a:t>), or </a:t>
            </a:r>
            <a:r>
              <a:rPr lang="en-US" sz="8000" i="1" u="sng" dirty="0"/>
              <a:t>another source</a:t>
            </a:r>
            <a:r>
              <a:rPr lang="en-US" sz="8000" i="1" dirty="0"/>
              <a:t> </a:t>
            </a:r>
            <a:r>
              <a:rPr lang="en-US" sz="8000" dirty="0"/>
              <a:t>that provides qualifying coverage, the </a:t>
            </a:r>
            <a:r>
              <a:rPr lang="en-US" sz="8000" i="1" u="sng" dirty="0"/>
              <a:t>Health Insurance Marketplace</a:t>
            </a:r>
            <a:r>
              <a:rPr lang="en-US" sz="8000" i="1" dirty="0"/>
              <a:t> </a:t>
            </a:r>
            <a:r>
              <a:rPr lang="en-US" sz="8000" dirty="0"/>
              <a:t>can provide you with coverage</a:t>
            </a:r>
            <a:r>
              <a:rPr lang="en-US" sz="8000" dirty="0" smtClean="0"/>
              <a:t>.</a:t>
            </a:r>
          </a:p>
          <a:p>
            <a:pPr marL="0" indent="0" algn="just">
              <a:buNone/>
            </a:pPr>
            <a:endParaRPr lang="en-US" sz="2000" dirty="0" smtClean="0"/>
          </a:p>
          <a:p>
            <a:pPr marL="0" indent="0" algn="just">
              <a:buNone/>
            </a:pPr>
            <a:r>
              <a:rPr lang="en-US" sz="8000" dirty="0" smtClean="0"/>
              <a:t>For 2018, the </a:t>
            </a:r>
            <a:r>
              <a:rPr lang="en-US" sz="8000" u="sng" dirty="0" smtClean="0"/>
              <a:t>Open </a:t>
            </a:r>
            <a:r>
              <a:rPr lang="en-US" sz="8000" u="sng" dirty="0"/>
              <a:t>Enrollment Period</a:t>
            </a:r>
            <a:r>
              <a:rPr lang="en-US" sz="8000" dirty="0"/>
              <a:t> </a:t>
            </a:r>
            <a:r>
              <a:rPr lang="en-US" sz="8000" dirty="0" smtClean="0"/>
              <a:t>was </a:t>
            </a:r>
            <a:r>
              <a:rPr lang="en-US" sz="8000" i="1" dirty="0" smtClean="0"/>
              <a:t>reduced</a:t>
            </a:r>
            <a:r>
              <a:rPr lang="en-US" sz="8000" dirty="0" smtClean="0"/>
              <a:t> to run from                </a:t>
            </a:r>
            <a:r>
              <a:rPr lang="en-US" sz="8000" u="sng" dirty="0" smtClean="0"/>
              <a:t>November </a:t>
            </a:r>
            <a:r>
              <a:rPr lang="en-US" sz="8000" u="sng" dirty="0"/>
              <a:t>1, </a:t>
            </a:r>
            <a:r>
              <a:rPr lang="en-US" sz="8000" u="sng" dirty="0" smtClean="0"/>
              <a:t>2018</a:t>
            </a:r>
            <a:r>
              <a:rPr lang="en-US" sz="8000" dirty="0" smtClean="0"/>
              <a:t> </a:t>
            </a:r>
            <a:r>
              <a:rPr lang="en-US" sz="8000" dirty="0"/>
              <a:t>to </a:t>
            </a:r>
            <a:r>
              <a:rPr lang="en-US" sz="8000" u="sng" dirty="0"/>
              <a:t>December 15, </a:t>
            </a:r>
            <a:r>
              <a:rPr lang="en-US" sz="8000" u="sng" dirty="0" smtClean="0"/>
              <a:t>2018</a:t>
            </a:r>
            <a:r>
              <a:rPr lang="en-US" sz="8000" dirty="0" smtClean="0"/>
              <a:t>.</a:t>
            </a:r>
          </a:p>
          <a:p>
            <a:pPr marL="0" indent="0" algn="just">
              <a:buNone/>
            </a:pPr>
            <a:r>
              <a:rPr lang="en-US" sz="8000" dirty="0" smtClean="0"/>
              <a:t>If you did not enroll </a:t>
            </a:r>
            <a:r>
              <a:rPr lang="en-US" sz="8000" dirty="0"/>
              <a:t>in a health insurance plan for </a:t>
            </a:r>
            <a:r>
              <a:rPr lang="en-US" sz="8000" dirty="0" smtClean="0"/>
              <a:t>2018 you </a:t>
            </a:r>
            <a:r>
              <a:rPr lang="en-US" sz="8000" i="1" dirty="0" smtClean="0"/>
              <a:t>may</a:t>
            </a:r>
            <a:r>
              <a:rPr lang="en-US" sz="8000" dirty="0" smtClean="0"/>
              <a:t> qualify </a:t>
            </a:r>
            <a:r>
              <a:rPr lang="en-US" sz="8000" dirty="0"/>
              <a:t>for </a:t>
            </a:r>
            <a:r>
              <a:rPr lang="en-US" sz="8000" dirty="0" smtClean="0"/>
              <a:t>a </a:t>
            </a:r>
            <a:r>
              <a:rPr lang="en-US" sz="8000" i="1" u="sng" dirty="0" smtClean="0"/>
              <a:t>Special </a:t>
            </a:r>
            <a:r>
              <a:rPr lang="en-US" sz="8000" i="1" u="sng" dirty="0"/>
              <a:t>Enrollment Period</a:t>
            </a:r>
            <a:r>
              <a:rPr lang="en-US" sz="8000" dirty="0" smtClean="0"/>
              <a:t>.</a:t>
            </a:r>
          </a:p>
          <a:p>
            <a:pPr marL="0" indent="0" algn="just">
              <a:buNone/>
            </a:pPr>
            <a:endParaRPr lang="en-US" sz="1600" u="sng" dirty="0" smtClean="0"/>
          </a:p>
          <a:p>
            <a:pPr marL="0" indent="0" algn="ctr">
              <a:buNone/>
            </a:pPr>
            <a:r>
              <a:rPr lang="en-US" sz="8000" b="1" u="sng" dirty="0" smtClean="0"/>
              <a:t>Current Dates, Unless </a:t>
            </a:r>
            <a:r>
              <a:rPr lang="en-US" sz="8000" b="1" u="sng" dirty="0"/>
              <a:t>Congress Changes the </a:t>
            </a:r>
            <a:r>
              <a:rPr lang="en-US" sz="8000" b="1" u="sng" dirty="0" smtClean="0"/>
              <a:t>Laws</a:t>
            </a:r>
            <a:r>
              <a:rPr lang="en-US" sz="8000" b="1" dirty="0" smtClean="0"/>
              <a:t>:</a:t>
            </a:r>
            <a:endParaRPr lang="en-US" sz="8000" b="1" u="sng" dirty="0" smtClean="0"/>
          </a:p>
          <a:p>
            <a:pPr marL="0" indent="0" algn="ctr">
              <a:buNone/>
            </a:pPr>
            <a:endParaRPr lang="en-US" sz="2400" u="sng" dirty="0" smtClean="0"/>
          </a:p>
          <a:p>
            <a:pPr algn="just"/>
            <a:r>
              <a:rPr lang="en-US" sz="8000" u="sng" dirty="0" smtClean="0"/>
              <a:t>November </a:t>
            </a:r>
            <a:r>
              <a:rPr lang="en-US" sz="8000" u="sng" dirty="0"/>
              <a:t>1, </a:t>
            </a:r>
            <a:r>
              <a:rPr lang="en-US" sz="8000" u="sng" dirty="0" smtClean="0"/>
              <a:t>2018</a:t>
            </a:r>
            <a:r>
              <a:rPr lang="en-US" sz="8000" dirty="0" smtClean="0"/>
              <a:t>: </a:t>
            </a:r>
            <a:r>
              <a:rPr lang="en-US" sz="8000" dirty="0"/>
              <a:t>Open Enrollment started — first day to enroll, </a:t>
            </a:r>
            <a:r>
              <a:rPr lang="en-US" sz="8000" dirty="0" smtClean="0"/>
              <a:t>            re-enroll</a:t>
            </a:r>
            <a:r>
              <a:rPr lang="en-US" sz="8000" dirty="0"/>
              <a:t>, or change a </a:t>
            </a:r>
            <a:r>
              <a:rPr lang="en-US" sz="8000" dirty="0" smtClean="0"/>
              <a:t>2019 </a:t>
            </a:r>
            <a:r>
              <a:rPr lang="en-US" sz="8000" dirty="0"/>
              <a:t>insurance plan through the Health Insurance Marketplace</a:t>
            </a:r>
            <a:r>
              <a:rPr lang="en-US" sz="8000" dirty="0" smtClean="0"/>
              <a:t>.</a:t>
            </a:r>
          </a:p>
          <a:p>
            <a:pPr algn="just"/>
            <a:r>
              <a:rPr lang="en-US" sz="8000" u="sng" dirty="0" smtClean="0"/>
              <a:t>December </a:t>
            </a:r>
            <a:r>
              <a:rPr lang="en-US" sz="8000" u="sng" dirty="0"/>
              <a:t>15, </a:t>
            </a:r>
            <a:r>
              <a:rPr lang="en-US" sz="8000" u="sng" dirty="0" smtClean="0"/>
              <a:t>2018</a:t>
            </a:r>
            <a:r>
              <a:rPr lang="en-US" sz="8000" dirty="0" smtClean="0"/>
              <a:t>: </a:t>
            </a:r>
            <a:r>
              <a:rPr lang="en-US" sz="8000" dirty="0"/>
              <a:t>Last day to enroll in or change plans for coverage to start January 1, </a:t>
            </a:r>
            <a:r>
              <a:rPr lang="en-US" sz="8000" dirty="0" smtClean="0"/>
              <a:t>2019.</a:t>
            </a:r>
            <a:endParaRPr lang="en-US" sz="8000" dirty="0"/>
          </a:p>
          <a:p>
            <a:pPr algn="just"/>
            <a:r>
              <a:rPr lang="en-US" sz="8000" u="sng" dirty="0" smtClean="0"/>
              <a:t>January </a:t>
            </a:r>
            <a:r>
              <a:rPr lang="en-US" sz="8000" u="sng" dirty="0"/>
              <a:t>1, </a:t>
            </a:r>
            <a:r>
              <a:rPr lang="en-US" sz="8000" u="sng" dirty="0" smtClean="0"/>
              <a:t>2019</a:t>
            </a:r>
            <a:r>
              <a:rPr lang="en-US" sz="8000" dirty="0" smtClean="0"/>
              <a:t>: 2019 </a:t>
            </a:r>
            <a:r>
              <a:rPr lang="en-US" sz="8000" dirty="0"/>
              <a:t>coverage </a:t>
            </a:r>
            <a:r>
              <a:rPr lang="en-US" sz="8000" dirty="0" smtClean="0"/>
              <a:t>starts </a:t>
            </a:r>
            <a:r>
              <a:rPr lang="en-US" sz="8000" dirty="0"/>
              <a:t>for those who enrolled or changed plans by December 15</a:t>
            </a:r>
            <a:r>
              <a:rPr lang="en-US" sz="8000" dirty="0" smtClean="0"/>
              <a:t>.</a:t>
            </a:r>
          </a:p>
          <a:p>
            <a:pPr algn="just"/>
            <a:r>
              <a:rPr lang="en-US" sz="8000" u="sng" dirty="0" smtClean="0"/>
              <a:t>January 29, 2019</a:t>
            </a:r>
            <a:r>
              <a:rPr lang="en-US" sz="8000" dirty="0" smtClean="0"/>
              <a:t> to </a:t>
            </a:r>
            <a:r>
              <a:rPr lang="en-US" sz="8000" u="sng" dirty="0" smtClean="0"/>
              <a:t>April 15, 2019</a:t>
            </a:r>
            <a:r>
              <a:rPr lang="en-US" sz="8000" dirty="0" smtClean="0"/>
              <a:t>: </a:t>
            </a:r>
            <a:r>
              <a:rPr lang="en-US" sz="8000" i="1" dirty="0" smtClean="0"/>
              <a:t>IRS Tax Season </a:t>
            </a:r>
            <a:r>
              <a:rPr lang="en-US" sz="8000" dirty="0" smtClean="0"/>
              <a:t>for filing 2018 Individual Income Tax Return, unless extension </a:t>
            </a:r>
            <a:r>
              <a:rPr lang="en-US" sz="8000" dirty="0"/>
              <a:t>is </a:t>
            </a:r>
            <a:r>
              <a:rPr lang="en-US" sz="8000" dirty="0" smtClean="0"/>
              <a:t>filed, then due </a:t>
            </a:r>
            <a:r>
              <a:rPr lang="en-US" sz="8000" i="1" dirty="0" smtClean="0"/>
              <a:t>October </a:t>
            </a:r>
            <a:r>
              <a:rPr lang="en-US" sz="8000" i="1" dirty="0"/>
              <a:t>15, </a:t>
            </a:r>
            <a:r>
              <a:rPr lang="en-US" sz="8000" i="1" dirty="0" smtClean="0"/>
              <a:t>2019</a:t>
            </a:r>
            <a:r>
              <a:rPr lang="en-US" sz="8000" dirty="0" smtClean="0"/>
              <a:t>.</a:t>
            </a:r>
          </a:p>
        </p:txBody>
      </p:sp>
      <p:sp>
        <p:nvSpPr>
          <p:cNvPr id="4" name="Slide Number Placeholder 3"/>
          <p:cNvSpPr>
            <a:spLocks noGrp="1"/>
          </p:cNvSpPr>
          <p:nvPr>
            <p:ph type="sldNum" sz="quarter" idx="12"/>
          </p:nvPr>
        </p:nvSpPr>
        <p:spPr/>
        <p:txBody>
          <a:bodyPr/>
          <a:lstStyle/>
          <a:p>
            <a:fld id="{DE70C7B1-09E1-4780-88D9-9F486AEC4F9F}" type="slidenum">
              <a:rPr lang="en-US" smtClean="0"/>
              <a:t>50</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19143955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381000"/>
          </a:xfrm>
        </p:spPr>
        <p:txBody>
          <a:bodyPr>
            <a:noAutofit/>
          </a:bodyPr>
          <a:lstStyle/>
          <a:p>
            <a:r>
              <a:rPr lang="en-US" sz="2700" b="1" u="sng" dirty="0" smtClean="0">
                <a:solidFill>
                  <a:prstClr val="black"/>
                </a:solidFill>
              </a:rPr>
              <a:t>2018 INDIVIDUAL INCOME TAX WORKSHOP</a:t>
            </a:r>
            <a:endParaRPr lang="en-US" sz="2700" dirty="0"/>
          </a:p>
        </p:txBody>
      </p:sp>
      <p:sp>
        <p:nvSpPr>
          <p:cNvPr id="3" name="Content Placeholder 2"/>
          <p:cNvSpPr>
            <a:spLocks noGrp="1"/>
          </p:cNvSpPr>
          <p:nvPr>
            <p:ph idx="1"/>
          </p:nvPr>
        </p:nvSpPr>
        <p:spPr>
          <a:xfrm>
            <a:off x="457200" y="838199"/>
            <a:ext cx="8229600" cy="5942965"/>
          </a:xfrm>
        </p:spPr>
        <p:txBody>
          <a:bodyPr>
            <a:normAutofit/>
          </a:bodyPr>
          <a:lstStyle/>
          <a:p>
            <a:pPr marL="0" indent="0" algn="ctr">
              <a:buNone/>
            </a:pPr>
            <a:r>
              <a:rPr lang="en-US" sz="2200" b="1" u="sng" dirty="0" smtClean="0"/>
              <a:t>SPECIAL ENROLLMENT PERIOD (SEP</a:t>
            </a:r>
            <a:r>
              <a:rPr lang="en-US" sz="2200" b="1" dirty="0" smtClean="0"/>
              <a:t>)</a:t>
            </a:r>
          </a:p>
          <a:p>
            <a:pPr marL="0" indent="0" algn="just">
              <a:buNone/>
            </a:pPr>
            <a:r>
              <a:rPr lang="en-US" sz="1600" u="sng" dirty="0"/>
              <a:t>Special Enrollment </a:t>
            </a:r>
            <a:r>
              <a:rPr lang="en-US" sz="1600" u="sng" dirty="0" smtClean="0"/>
              <a:t>Period</a:t>
            </a:r>
            <a:r>
              <a:rPr lang="en-US" sz="1600" dirty="0" smtClean="0"/>
              <a:t> is a </a:t>
            </a:r>
            <a:r>
              <a:rPr lang="en-US" sz="1600" dirty="0"/>
              <a:t>time </a:t>
            </a:r>
            <a:r>
              <a:rPr lang="en-US" sz="1600" i="1" dirty="0"/>
              <a:t>outside the yearly Open Enrollment Period </a:t>
            </a:r>
            <a:r>
              <a:rPr lang="en-US" sz="1600" dirty="0"/>
              <a:t>when you can sign up for health insurance. You qualify for a Special Enrollment Period if you’ve had certain </a:t>
            </a:r>
            <a:r>
              <a:rPr lang="en-US" sz="1600" dirty="0" smtClean="0"/>
              <a:t>            </a:t>
            </a:r>
            <a:r>
              <a:rPr lang="en-US" sz="1600" i="1" dirty="0" smtClean="0"/>
              <a:t>Life Events</a:t>
            </a:r>
            <a:r>
              <a:rPr lang="en-US" sz="1600" dirty="0"/>
              <a:t>, including losing health coverage, moving, getting married, having a baby, or adopting a child. </a:t>
            </a:r>
            <a:r>
              <a:rPr lang="en-US" sz="1600" dirty="0" smtClean="0">
                <a:hlinkClick r:id="rId2"/>
              </a:rPr>
              <a:t>https</a:t>
            </a:r>
            <a:r>
              <a:rPr lang="en-US" sz="1600" dirty="0">
                <a:hlinkClick r:id="rId2"/>
              </a:rPr>
              <a:t>://</a:t>
            </a:r>
            <a:r>
              <a:rPr lang="en-US" sz="1600" dirty="0" smtClean="0">
                <a:hlinkClick r:id="rId2"/>
              </a:rPr>
              <a:t>www.healthcare.gov/glossary/special-enrollment-period</a:t>
            </a:r>
            <a:endParaRPr lang="en-US" sz="1600" dirty="0" smtClean="0"/>
          </a:p>
          <a:p>
            <a:pPr marL="0" indent="0" algn="just">
              <a:buNone/>
            </a:pPr>
            <a:r>
              <a:rPr lang="en-US" sz="1600" dirty="0" smtClean="0"/>
              <a:t>Generally, </a:t>
            </a:r>
            <a:r>
              <a:rPr lang="en-US" sz="1600" i="1" dirty="0"/>
              <a:t>Special Enrollment </a:t>
            </a:r>
            <a:r>
              <a:rPr lang="en-US" sz="1600" i="1" dirty="0" smtClean="0"/>
              <a:t>Periods </a:t>
            </a:r>
            <a:r>
              <a:rPr lang="en-US" sz="1600" dirty="0" smtClean="0"/>
              <a:t>apply to all health </a:t>
            </a:r>
            <a:r>
              <a:rPr lang="en-US" sz="1600" dirty="0"/>
              <a:t>insurance </a:t>
            </a:r>
            <a:r>
              <a:rPr lang="en-US" sz="1600" dirty="0" smtClean="0"/>
              <a:t>plans through a </a:t>
            </a:r>
            <a:r>
              <a:rPr lang="en-US" sz="1600" i="1" u="sng" dirty="0" smtClean="0"/>
              <a:t>Job</a:t>
            </a:r>
            <a:r>
              <a:rPr lang="en-US" sz="1600" i="1" dirty="0"/>
              <a:t>, </a:t>
            </a:r>
            <a:r>
              <a:rPr lang="en-US" sz="1600" i="1" u="sng" dirty="0"/>
              <a:t>Medicare</a:t>
            </a:r>
            <a:r>
              <a:rPr lang="en-US" sz="1600" i="1" dirty="0"/>
              <a:t>, </a:t>
            </a:r>
            <a:r>
              <a:rPr lang="en-US" sz="1600" i="1" u="sng" dirty="0"/>
              <a:t>Medicaid</a:t>
            </a:r>
            <a:r>
              <a:rPr lang="en-US" sz="1600" i="1" dirty="0"/>
              <a:t>, the </a:t>
            </a:r>
            <a:r>
              <a:rPr lang="en-US" sz="1600" i="1" u="sng" dirty="0"/>
              <a:t>Children’s Health Insurance Program (CHIP</a:t>
            </a:r>
            <a:r>
              <a:rPr lang="en-US" sz="1600" i="1" dirty="0"/>
              <a:t>), or </a:t>
            </a:r>
            <a:r>
              <a:rPr lang="en-US" sz="1600" i="1" u="sng" dirty="0"/>
              <a:t>another source</a:t>
            </a:r>
            <a:r>
              <a:rPr lang="en-US" sz="1600" i="1" dirty="0"/>
              <a:t> </a:t>
            </a:r>
            <a:r>
              <a:rPr lang="en-US" sz="1600" dirty="0"/>
              <a:t>that provides qualifying </a:t>
            </a:r>
            <a:r>
              <a:rPr lang="en-US" sz="1600" dirty="0" smtClean="0"/>
              <a:t>coverage, but paying too much for health care does not  qualify for the enrollment.</a:t>
            </a:r>
          </a:p>
          <a:p>
            <a:pPr marL="0" indent="0" algn="just">
              <a:buNone/>
            </a:pPr>
            <a:r>
              <a:rPr lang="en-US" sz="1600" dirty="0" smtClean="0"/>
              <a:t>The </a:t>
            </a:r>
            <a:r>
              <a:rPr lang="en-US" sz="1600" dirty="0"/>
              <a:t>following are </a:t>
            </a:r>
            <a:r>
              <a:rPr lang="en-US" sz="1600" i="1" dirty="0" smtClean="0"/>
              <a:t>Life Events or </a:t>
            </a:r>
            <a:r>
              <a:rPr lang="en-US" sz="1600" i="1" dirty="0"/>
              <a:t>Qualifying Events</a:t>
            </a:r>
            <a:r>
              <a:rPr lang="en-US" sz="1600" dirty="0" smtClean="0"/>
              <a:t> </a:t>
            </a:r>
            <a:r>
              <a:rPr lang="en-US" sz="1600" dirty="0"/>
              <a:t>that would trigger a </a:t>
            </a:r>
            <a:r>
              <a:rPr lang="en-US" sz="1600" i="1" dirty="0" smtClean="0"/>
              <a:t>Special </a:t>
            </a:r>
            <a:r>
              <a:rPr lang="en-US" sz="1600" i="1" dirty="0"/>
              <a:t>Enrollment Period</a:t>
            </a:r>
            <a:r>
              <a:rPr lang="en-US" sz="1600" dirty="0"/>
              <a:t>, and the documentation needed for each</a:t>
            </a:r>
            <a:r>
              <a:rPr lang="en-US" sz="1600" dirty="0" smtClean="0"/>
              <a:t>: </a:t>
            </a:r>
          </a:p>
          <a:p>
            <a:pPr marL="0" indent="0" algn="ctr">
              <a:buNone/>
            </a:pPr>
            <a:r>
              <a:rPr lang="en-US" sz="950" dirty="0" smtClean="0">
                <a:hlinkClick r:id="rId3"/>
              </a:rPr>
              <a:t>https</a:t>
            </a:r>
            <a:r>
              <a:rPr lang="en-US" sz="950" dirty="0">
                <a:hlinkClick r:id="rId3"/>
              </a:rPr>
              <a:t>://</a:t>
            </a:r>
            <a:r>
              <a:rPr lang="en-US" sz="950" dirty="0" smtClean="0">
                <a:hlinkClick r:id="rId3"/>
              </a:rPr>
              <a:t>www.healthcare.gov/coverage-outside-open-enrollment/special-enrollment-period</a:t>
            </a:r>
            <a:endParaRPr lang="en-US" sz="950" dirty="0" smtClean="0"/>
          </a:p>
          <a:p>
            <a:pPr marL="0" indent="0" algn="just">
              <a:buNone/>
            </a:pPr>
            <a:endParaRPr lang="en-US" sz="1600" dirty="0" smtClean="0"/>
          </a:p>
          <a:p>
            <a:pPr marL="0" indent="0">
              <a:buNone/>
            </a:pPr>
            <a:endParaRPr lang="en-US" sz="1800" dirty="0"/>
          </a:p>
          <a:p>
            <a:pPr marL="0" indent="0">
              <a:buNone/>
            </a:pPr>
            <a:endParaRPr lang="en-US" sz="1800" dirty="0"/>
          </a:p>
          <a:p>
            <a:pPr marL="0" indent="0">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51</a:t>
            </a:fld>
            <a:endParaRPr lang="en-US" dirty="0" smtClean="0"/>
          </a:p>
          <a:p>
            <a:r>
              <a:rPr lang="en-US" u="sng" dirty="0" smtClean="0"/>
              <a:t>JohnGoldhamer.com</a:t>
            </a:r>
            <a:endParaRPr lang="en-US" dirty="0"/>
          </a:p>
        </p:txBody>
      </p:sp>
      <p:pic>
        <p:nvPicPr>
          <p:cNvPr id="10" name="Picture 9" descr="C:\Users\John B. Goldhamer.JohnBGoldhamer\Documents\23 End of Year Tax and Finance Workshop\2016 End of the Year Tax and Finance Workshop\Forms\Qualifying events that would trigger a special enrollment period.jpg"/>
          <p:cNvPicPr/>
          <p:nvPr/>
        </p:nvPicPr>
        <p:blipFill rotWithShape="1">
          <a:blip r:embed="rId4" cstate="print">
            <a:extLst>
              <a:ext uri="{28A0092B-C50C-407E-A947-70E740481C1C}">
                <a14:useLocalDpi xmlns:a14="http://schemas.microsoft.com/office/drawing/2010/main" val="0"/>
              </a:ext>
            </a:extLst>
          </a:blip>
          <a:srcRect t="4925" b="41145"/>
          <a:stretch/>
        </p:blipFill>
        <p:spPr bwMode="auto">
          <a:xfrm>
            <a:off x="2438400" y="3758565"/>
            <a:ext cx="4400550" cy="30708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6556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11162"/>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838200"/>
            <a:ext cx="8229600" cy="5867400"/>
          </a:xfrm>
        </p:spPr>
        <p:txBody>
          <a:bodyPr>
            <a:normAutofit lnSpcReduction="10000"/>
          </a:bodyPr>
          <a:lstStyle/>
          <a:p>
            <a:pPr marL="0" indent="0" algn="ctr">
              <a:buNone/>
            </a:pPr>
            <a:r>
              <a:rPr lang="en-US" sz="2500" b="1" u="sng" dirty="0"/>
              <a:t>FLEXIBLE SPENDING </a:t>
            </a:r>
            <a:r>
              <a:rPr lang="en-US" sz="2500" b="1" u="sng" dirty="0" smtClean="0"/>
              <a:t>ACCOUNT (FSA) - DEFINITION</a:t>
            </a:r>
          </a:p>
          <a:p>
            <a:pPr marL="0" indent="0" algn="just">
              <a:buNone/>
            </a:pPr>
            <a:r>
              <a:rPr lang="en-US" sz="2200" dirty="0"/>
              <a:t>A </a:t>
            </a:r>
            <a:r>
              <a:rPr lang="en-US" sz="2200" u="sng" dirty="0" smtClean="0"/>
              <a:t>Flexible Spending Account</a:t>
            </a:r>
            <a:r>
              <a:rPr lang="en-US" sz="2200" dirty="0"/>
              <a:t> </a:t>
            </a:r>
            <a:r>
              <a:rPr lang="en-US" sz="2200" dirty="0" smtClean="0"/>
              <a:t> </a:t>
            </a:r>
            <a:r>
              <a:rPr lang="en-US" sz="2200" u="sng" dirty="0" smtClean="0"/>
              <a:t>allows </a:t>
            </a:r>
            <a:r>
              <a:rPr lang="en-US" sz="2200" u="sng" dirty="0"/>
              <a:t>an employee to set aside a </a:t>
            </a:r>
            <a:r>
              <a:rPr lang="en-US" sz="2200" i="1" u="sng" dirty="0"/>
              <a:t>portion of earnings</a:t>
            </a:r>
            <a:r>
              <a:rPr lang="en-US" sz="2200" i="1" dirty="0"/>
              <a:t> </a:t>
            </a:r>
            <a:r>
              <a:rPr lang="en-US" sz="2200" i="1" u="sng" dirty="0"/>
              <a:t>to pay for qualified expenses</a:t>
            </a:r>
            <a:r>
              <a:rPr lang="en-US" sz="2200" i="1" dirty="0"/>
              <a:t> </a:t>
            </a:r>
            <a:r>
              <a:rPr lang="en-US" sz="2200" dirty="0"/>
              <a:t>as established in the cafeteria plan, most commonly for </a:t>
            </a:r>
            <a:r>
              <a:rPr lang="en-US" sz="2200" i="1" dirty="0"/>
              <a:t>medical </a:t>
            </a:r>
            <a:r>
              <a:rPr lang="en-US" sz="2200" i="1" dirty="0" smtClean="0"/>
              <a:t>expenses, </a:t>
            </a:r>
            <a:r>
              <a:rPr lang="en-US" sz="2200" dirty="0"/>
              <a:t>but often for </a:t>
            </a:r>
            <a:r>
              <a:rPr lang="en-US" sz="2200" i="1" dirty="0"/>
              <a:t>dependent care </a:t>
            </a:r>
            <a:r>
              <a:rPr lang="en-US" sz="2200" dirty="0"/>
              <a:t>or other expenses. </a:t>
            </a:r>
            <a:r>
              <a:rPr lang="en-US" sz="2200" u="sng" dirty="0"/>
              <a:t>Money deducted from an employee's pay</a:t>
            </a:r>
            <a:r>
              <a:rPr lang="en-US" sz="2200" dirty="0"/>
              <a:t> into an FSA is </a:t>
            </a:r>
            <a:r>
              <a:rPr lang="en-US" sz="2200" u="sng" dirty="0"/>
              <a:t>not</a:t>
            </a:r>
            <a:r>
              <a:rPr lang="en-US" sz="2200" dirty="0"/>
              <a:t> </a:t>
            </a:r>
            <a:r>
              <a:rPr lang="en-US" sz="2200" u="sng" dirty="0"/>
              <a:t>subject to payroll taxes</a:t>
            </a:r>
            <a:r>
              <a:rPr lang="en-US" sz="2200" dirty="0"/>
              <a:t>, </a:t>
            </a:r>
            <a:r>
              <a:rPr lang="en-US" sz="2200" i="1" dirty="0"/>
              <a:t>resulting in substantial payroll tax </a:t>
            </a:r>
            <a:r>
              <a:rPr lang="en-US" sz="2200" i="1" dirty="0" smtClean="0"/>
              <a:t>savings.</a:t>
            </a:r>
            <a:r>
              <a:rPr lang="en-US" sz="2200" dirty="0"/>
              <a:t> </a:t>
            </a:r>
            <a:endParaRPr lang="en-US" sz="2200" dirty="0" smtClean="0"/>
          </a:p>
          <a:p>
            <a:pPr marL="0" indent="0" algn="just">
              <a:buNone/>
            </a:pPr>
            <a:r>
              <a:rPr lang="en-US" sz="2200" dirty="0" smtClean="0"/>
              <a:t>Under </a:t>
            </a:r>
            <a:r>
              <a:rPr lang="en-US" sz="2200" dirty="0"/>
              <a:t>the </a:t>
            </a:r>
            <a:r>
              <a:rPr lang="en-US" sz="2200" u="sng" dirty="0" smtClean="0"/>
              <a:t>Affordable </a:t>
            </a:r>
            <a:r>
              <a:rPr lang="en-US" sz="2200" u="sng" dirty="0"/>
              <a:t>Care Act</a:t>
            </a:r>
            <a:r>
              <a:rPr lang="en-US" sz="2200" dirty="0"/>
              <a:t>, a </a:t>
            </a:r>
            <a:r>
              <a:rPr lang="en-US" sz="2200" i="1" dirty="0"/>
              <a:t>plan may permit </a:t>
            </a:r>
            <a:r>
              <a:rPr lang="en-US" sz="2200" dirty="0"/>
              <a:t>an employee to carry over up to $500 into the following year without losing the funds</a:t>
            </a:r>
            <a:r>
              <a:rPr lang="en-US" sz="2200" dirty="0" smtClean="0"/>
              <a:t>.</a:t>
            </a:r>
          </a:p>
          <a:p>
            <a:pPr marL="0" indent="0" algn="ctr">
              <a:buNone/>
            </a:pPr>
            <a:r>
              <a:rPr lang="en-US" sz="1800" u="sng" dirty="0" smtClean="0">
                <a:hlinkClick r:id="rId2"/>
              </a:rPr>
              <a:t>https://en.wikipedia.org/wiki/Flexible_spending_account</a:t>
            </a:r>
            <a:endParaRPr lang="en-US" sz="1800" u="sng" dirty="0" smtClean="0"/>
          </a:p>
          <a:p>
            <a:pPr marL="0" indent="0" algn="just">
              <a:buNone/>
            </a:pPr>
            <a:endParaRPr lang="en-US" sz="1200" dirty="0" smtClean="0"/>
          </a:p>
          <a:p>
            <a:pPr marL="0" indent="0" algn="just">
              <a:buNone/>
            </a:pPr>
            <a:r>
              <a:rPr lang="en-US" sz="2200" dirty="0" smtClean="0"/>
              <a:t>A </a:t>
            </a:r>
            <a:r>
              <a:rPr lang="en-US" sz="2200" u="sng" dirty="0"/>
              <a:t>Flexible Spending Account (FSA</a:t>
            </a:r>
            <a:r>
              <a:rPr lang="en-US" sz="2200" dirty="0"/>
              <a:t>) is simply a savings account offered by an employer to help employees put away </a:t>
            </a:r>
            <a:r>
              <a:rPr lang="en-US" sz="2200" i="1" dirty="0"/>
              <a:t>“Tax-free money”</a:t>
            </a:r>
            <a:r>
              <a:rPr lang="en-US" sz="2200" dirty="0"/>
              <a:t> for </a:t>
            </a:r>
            <a:r>
              <a:rPr lang="en-US" sz="2200" i="1" dirty="0"/>
              <a:t>“Qualified Medical Expenses.”  </a:t>
            </a:r>
          </a:p>
          <a:p>
            <a:pPr marL="0" indent="0" algn="just">
              <a:buNone/>
            </a:pPr>
            <a:r>
              <a:rPr lang="en-US" sz="2200" dirty="0"/>
              <a:t>Generally, by paying medical expenses with </a:t>
            </a:r>
            <a:r>
              <a:rPr lang="en-US" sz="2200" i="1" dirty="0"/>
              <a:t>“Pre-Tax money” </a:t>
            </a:r>
            <a:r>
              <a:rPr lang="en-US" sz="2200" dirty="0"/>
              <a:t>or </a:t>
            </a:r>
            <a:r>
              <a:rPr lang="en-US" sz="2200" dirty="0" smtClean="0"/>
              <a:t>    </a:t>
            </a:r>
            <a:r>
              <a:rPr lang="en-US" sz="2200" i="1" dirty="0" smtClean="0"/>
              <a:t>“</a:t>
            </a:r>
            <a:r>
              <a:rPr lang="en-US" sz="2200" i="1" dirty="0"/>
              <a:t>Tax-free money,” then </a:t>
            </a:r>
            <a:r>
              <a:rPr lang="en-US" sz="2200" dirty="0"/>
              <a:t>if your Tax rate is 25% </a:t>
            </a:r>
            <a:r>
              <a:rPr lang="en-US" sz="2200" i="1" dirty="0"/>
              <a:t>you are saving 25%; </a:t>
            </a:r>
            <a:r>
              <a:rPr lang="en-US" sz="2200" i="1" dirty="0" smtClean="0"/>
              <a:t>   just </a:t>
            </a:r>
            <a:r>
              <a:rPr lang="en-US" sz="2200" i="1" dirty="0"/>
              <a:t>like getting a discount!  </a:t>
            </a:r>
            <a:r>
              <a:rPr lang="en-US" sz="2200" dirty="0"/>
              <a:t>Deductions are easy, they are taken out of your paycheck by your </a:t>
            </a:r>
            <a:r>
              <a:rPr lang="en-US" sz="2200" dirty="0" smtClean="0"/>
              <a:t>employer.</a:t>
            </a:r>
            <a:endParaRPr lang="en-US" sz="2200" u="sng" dirty="0" smtClean="0"/>
          </a:p>
        </p:txBody>
      </p:sp>
      <p:sp>
        <p:nvSpPr>
          <p:cNvPr id="4" name="Slide Number Placeholder 3"/>
          <p:cNvSpPr>
            <a:spLocks noGrp="1"/>
          </p:cNvSpPr>
          <p:nvPr>
            <p:ph type="sldNum" sz="quarter" idx="12"/>
          </p:nvPr>
        </p:nvSpPr>
        <p:spPr/>
        <p:txBody>
          <a:bodyPr/>
          <a:lstStyle/>
          <a:p>
            <a:fld id="{DE70C7B1-09E1-4780-88D9-9F486AEC4F9F}" type="slidenum">
              <a:rPr lang="en-US" smtClean="0"/>
              <a:t>52</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9535478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03238"/>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914400"/>
            <a:ext cx="8229600" cy="5867400"/>
          </a:xfrm>
        </p:spPr>
        <p:txBody>
          <a:bodyPr>
            <a:normAutofit/>
          </a:bodyPr>
          <a:lstStyle/>
          <a:p>
            <a:pPr marL="0" indent="0" algn="ctr">
              <a:buNone/>
            </a:pPr>
            <a:r>
              <a:rPr lang="en-US" sz="2200" b="1" u="sng" dirty="0"/>
              <a:t>FLEXIBLE SPENDING ACCOUNT (FSA) - QUALIFIED MEDICAL EXPENSES </a:t>
            </a:r>
            <a:endParaRPr lang="en-US" sz="2200" dirty="0"/>
          </a:p>
          <a:p>
            <a:pPr marL="0" indent="0" algn="ctr">
              <a:buNone/>
            </a:pPr>
            <a:r>
              <a:rPr lang="en-US" sz="2100" dirty="0" smtClean="0"/>
              <a:t>The IRS is very strict what are considered </a:t>
            </a:r>
            <a:r>
              <a:rPr lang="en-US" sz="2100" i="1" dirty="0"/>
              <a:t>“Qualified Medical Expenses</a:t>
            </a:r>
            <a:r>
              <a:rPr lang="en-US" sz="2100" i="1" dirty="0" smtClean="0"/>
              <a:t>.</a:t>
            </a:r>
            <a:r>
              <a:rPr lang="en-US" sz="2200" i="1" dirty="0" smtClean="0"/>
              <a:t>” </a:t>
            </a:r>
            <a:r>
              <a:rPr lang="en-US" sz="1700" i="1" dirty="0" smtClean="0">
                <a:hlinkClick r:id="rId2"/>
              </a:rPr>
              <a:t>http</a:t>
            </a:r>
            <a:r>
              <a:rPr lang="en-US" sz="1700" i="1" dirty="0">
                <a:hlinkClick r:id="rId2"/>
              </a:rPr>
              <a:t>://</a:t>
            </a:r>
            <a:r>
              <a:rPr lang="en-US" sz="1700" i="1" dirty="0" smtClean="0">
                <a:hlinkClick r:id="rId2"/>
              </a:rPr>
              <a:t>www.hsacenter.com/what-is-an-hsa/qualified-medical-expenses</a:t>
            </a:r>
            <a:endParaRPr lang="en-US" sz="1700" i="1" dirty="0" smtClean="0"/>
          </a:p>
        </p:txBody>
      </p:sp>
      <p:sp>
        <p:nvSpPr>
          <p:cNvPr id="4" name="Slide Number Placeholder 3"/>
          <p:cNvSpPr>
            <a:spLocks noGrp="1"/>
          </p:cNvSpPr>
          <p:nvPr>
            <p:ph type="sldNum" sz="quarter" idx="12"/>
          </p:nvPr>
        </p:nvSpPr>
        <p:spPr/>
        <p:txBody>
          <a:bodyPr/>
          <a:lstStyle/>
          <a:p>
            <a:fld id="{DE70C7B1-09E1-4780-88D9-9F486AEC4F9F}" type="slidenum">
              <a:rPr lang="en-US" smtClean="0"/>
              <a:t>53</a:t>
            </a:fld>
            <a:endParaRPr lang="en-US" dirty="0" smtClean="0"/>
          </a:p>
          <a:p>
            <a:r>
              <a:rPr lang="en-US" u="sng" dirty="0" smtClean="0"/>
              <a:t>JohnGoldhamer.com</a:t>
            </a:r>
            <a:endParaRPr lang="en-US" dirty="0"/>
          </a:p>
        </p:txBody>
      </p:sp>
      <p:pic>
        <p:nvPicPr>
          <p:cNvPr id="7170" name="Picture 2" descr="C:\Users\John B. Goldhamer.JohnBGoldhamer\Documents\23 Individual Income Tax Workshops\2017 Individual Income Tax Workshop\2017 Forms\Qualified Medical Expenses 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620" b="12931"/>
          <a:stretch/>
        </p:blipFill>
        <p:spPr bwMode="auto">
          <a:xfrm>
            <a:off x="723900" y="2009776"/>
            <a:ext cx="7505700" cy="4549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5013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228600" y="838200"/>
            <a:ext cx="8686800" cy="6019800"/>
          </a:xfrm>
        </p:spPr>
        <p:txBody>
          <a:bodyPr>
            <a:normAutofit fontScale="25000" lnSpcReduction="20000"/>
          </a:bodyPr>
          <a:lstStyle/>
          <a:p>
            <a:pPr marL="0" indent="0" algn="ctr">
              <a:buNone/>
            </a:pPr>
            <a:r>
              <a:rPr lang="en-US" sz="9600" b="1" u="sng" dirty="0" smtClean="0"/>
              <a:t>FLEXIBLE SPENDING ACCOUNT (FSA) PLANS</a:t>
            </a:r>
          </a:p>
          <a:p>
            <a:pPr marL="0" indent="0" algn="ctr">
              <a:buNone/>
            </a:pPr>
            <a:r>
              <a:rPr lang="en-US" sz="9200" dirty="0" smtClean="0"/>
              <a:t>Use It or Lose It Policy</a:t>
            </a:r>
          </a:p>
          <a:p>
            <a:pPr marL="0" indent="0" algn="just">
              <a:buNone/>
            </a:pPr>
            <a:endParaRPr lang="en-US" sz="1600" dirty="0" smtClean="0"/>
          </a:p>
          <a:p>
            <a:pPr marL="0" indent="0" algn="just">
              <a:buNone/>
            </a:pPr>
            <a:r>
              <a:rPr lang="en-US" sz="8000" dirty="0" smtClean="0"/>
              <a:t>Generally, some </a:t>
            </a:r>
            <a:r>
              <a:rPr lang="en-US" sz="8000" u="sng" dirty="0" smtClean="0"/>
              <a:t>Flexible Spending Account Plans (FSA</a:t>
            </a:r>
            <a:r>
              <a:rPr lang="en-US" sz="8000" dirty="0" smtClean="0"/>
              <a:t>) still have a </a:t>
            </a:r>
            <a:r>
              <a:rPr lang="en-US" sz="8000" i="1" dirty="0" smtClean="0"/>
              <a:t>“</a:t>
            </a:r>
            <a:r>
              <a:rPr lang="en-US" sz="8000" u="sng" dirty="0" smtClean="0"/>
              <a:t>Use It or Lose It Policy</a:t>
            </a:r>
            <a:r>
              <a:rPr lang="en-US" sz="8000" i="1" dirty="0" smtClean="0"/>
              <a:t>.”  </a:t>
            </a:r>
            <a:r>
              <a:rPr lang="en-US" sz="8000" dirty="0" smtClean="0"/>
              <a:t>This </a:t>
            </a:r>
            <a:r>
              <a:rPr lang="en-US" sz="8000" dirty="0"/>
              <a:t>means that amounts in the account at the end of the plan year </a:t>
            </a:r>
            <a:r>
              <a:rPr lang="en-US" sz="8000" dirty="0" smtClean="0"/>
              <a:t>cannot </a:t>
            </a:r>
            <a:r>
              <a:rPr lang="en-US" sz="8000" dirty="0"/>
              <a:t>be carried over to the next </a:t>
            </a:r>
            <a:r>
              <a:rPr lang="en-US" sz="8000" dirty="0" smtClean="0"/>
              <a:t>year.  If </a:t>
            </a:r>
            <a:r>
              <a:rPr lang="en-US" sz="8000" dirty="0"/>
              <a:t>your plan follows this rule, you should make sure to use all of your funds by the end of the </a:t>
            </a:r>
            <a:r>
              <a:rPr lang="en-US" sz="8000" dirty="0" smtClean="0"/>
              <a:t>plan year, which generally is the end of the calendar year.</a:t>
            </a:r>
          </a:p>
          <a:p>
            <a:pPr marL="0" indent="0" algn="just">
              <a:buNone/>
            </a:pPr>
            <a:r>
              <a:rPr lang="en-US" sz="8000" dirty="0" smtClean="0"/>
              <a:t>As part of the </a:t>
            </a:r>
            <a:r>
              <a:rPr lang="en-US" sz="8000" u="sng" dirty="0" smtClean="0"/>
              <a:t>Affordable Care Act</a:t>
            </a:r>
            <a:r>
              <a:rPr lang="en-US" sz="8000" dirty="0" smtClean="0"/>
              <a:t>, the IRS has changed the rules so that    </a:t>
            </a:r>
            <a:r>
              <a:rPr lang="en-US" sz="8000" u="sng" dirty="0" smtClean="0"/>
              <a:t>Flexible Spending Account Plans</a:t>
            </a:r>
            <a:r>
              <a:rPr lang="en-US" sz="8000" dirty="0" smtClean="0"/>
              <a:t> </a:t>
            </a:r>
            <a:r>
              <a:rPr lang="en-US" sz="8000" i="1" u="sng" dirty="0" smtClean="0"/>
              <a:t>may permit</a:t>
            </a:r>
            <a:r>
              <a:rPr lang="en-US" sz="8000" i="1" dirty="0" smtClean="0"/>
              <a:t> </a:t>
            </a:r>
            <a:r>
              <a:rPr lang="en-US" sz="8000" dirty="0"/>
              <a:t>an employee to carry over up to $500 into the following year without losing the funds, but </a:t>
            </a:r>
            <a:r>
              <a:rPr lang="en-US" sz="8000" dirty="0" smtClean="0"/>
              <a:t>it is not required.</a:t>
            </a:r>
          </a:p>
          <a:p>
            <a:pPr marL="0" indent="0" algn="just">
              <a:buNone/>
            </a:pPr>
            <a:endParaRPr lang="en-US" sz="1600" dirty="0" smtClean="0"/>
          </a:p>
          <a:p>
            <a:pPr marL="0" indent="0">
              <a:buNone/>
            </a:pPr>
            <a:r>
              <a:rPr lang="en-US" sz="8000" u="sng" dirty="0" smtClean="0"/>
              <a:t>Suggestions</a:t>
            </a:r>
            <a:r>
              <a:rPr lang="en-US" sz="8000" dirty="0" smtClean="0"/>
              <a:t>:</a:t>
            </a:r>
          </a:p>
          <a:p>
            <a:pPr algn="just"/>
            <a:r>
              <a:rPr lang="en-US" sz="8000" dirty="0" smtClean="0"/>
              <a:t>Because </a:t>
            </a:r>
            <a:r>
              <a:rPr lang="en-US" sz="8000" dirty="0"/>
              <a:t>of </a:t>
            </a:r>
            <a:r>
              <a:rPr lang="en-US" sz="8000" dirty="0" smtClean="0"/>
              <a:t>some FSA plans have the</a:t>
            </a:r>
            <a:r>
              <a:rPr lang="en-US" sz="8000" i="1" dirty="0" smtClean="0"/>
              <a:t> “</a:t>
            </a:r>
            <a:r>
              <a:rPr lang="en-US" sz="8000" u="sng" dirty="0" smtClean="0"/>
              <a:t>Use It or Lose It Policy</a:t>
            </a:r>
            <a:r>
              <a:rPr lang="en-US" sz="8000" dirty="0" smtClean="0"/>
              <a:t>, </a:t>
            </a:r>
            <a:r>
              <a:rPr lang="en-US" sz="8000" i="1" dirty="0" smtClean="0"/>
              <a:t>”</a:t>
            </a:r>
            <a:r>
              <a:rPr lang="en-US" sz="8000" dirty="0" smtClean="0"/>
              <a:t> </a:t>
            </a:r>
            <a:r>
              <a:rPr lang="en-US" sz="8000" dirty="0"/>
              <a:t>if you do not spend everything in your </a:t>
            </a:r>
            <a:r>
              <a:rPr lang="en-US" sz="8000" dirty="0" smtClean="0"/>
              <a:t>account, </a:t>
            </a:r>
            <a:r>
              <a:rPr lang="en-US" sz="8000" i="1" dirty="0"/>
              <a:t>legally </a:t>
            </a:r>
            <a:r>
              <a:rPr lang="en-US" sz="8000" i="1" dirty="0" smtClean="0"/>
              <a:t>the </a:t>
            </a:r>
            <a:r>
              <a:rPr lang="en-US" sz="8000" i="1" dirty="0"/>
              <a:t>company </a:t>
            </a:r>
            <a:r>
              <a:rPr lang="en-US" sz="8000" i="1" dirty="0" smtClean="0"/>
              <a:t>is not </a:t>
            </a:r>
            <a:r>
              <a:rPr lang="en-US" sz="8000" i="1" dirty="0"/>
              <a:t>responsible </a:t>
            </a:r>
            <a:r>
              <a:rPr lang="en-US" sz="8000" i="1" dirty="0" smtClean="0"/>
              <a:t>to pay you the balance.  </a:t>
            </a:r>
            <a:r>
              <a:rPr lang="en-US" sz="8000" dirty="0" smtClean="0"/>
              <a:t>Before </a:t>
            </a:r>
            <a:r>
              <a:rPr lang="en-US" sz="8000" dirty="0"/>
              <a:t>the end of the year, spend </a:t>
            </a:r>
            <a:r>
              <a:rPr lang="en-US" sz="8000" dirty="0" smtClean="0"/>
              <a:t>your </a:t>
            </a:r>
            <a:r>
              <a:rPr lang="en-US" sz="8000" dirty="0"/>
              <a:t>FSA on </a:t>
            </a:r>
            <a:r>
              <a:rPr lang="en-US" sz="8000" i="1" dirty="0"/>
              <a:t>Qualified Medical Expenses </a:t>
            </a:r>
            <a:r>
              <a:rPr lang="en-US" sz="8000" dirty="0"/>
              <a:t>to </a:t>
            </a:r>
            <a:r>
              <a:rPr lang="en-US" sz="8000" dirty="0" smtClean="0"/>
              <a:t>maximize </a:t>
            </a:r>
            <a:r>
              <a:rPr lang="en-US" sz="8000" dirty="0"/>
              <a:t>your tax </a:t>
            </a:r>
            <a:r>
              <a:rPr lang="en-US" sz="8000" dirty="0" smtClean="0"/>
              <a:t>savings.  </a:t>
            </a:r>
          </a:p>
          <a:p>
            <a:pPr algn="just"/>
            <a:r>
              <a:rPr lang="en-US" sz="8000" i="1" dirty="0"/>
              <a:t>FSA Store </a:t>
            </a:r>
            <a:r>
              <a:rPr lang="en-US" sz="8000" i="1" dirty="0" smtClean="0">
                <a:hlinkClick r:id="rId2"/>
              </a:rPr>
              <a:t>https</a:t>
            </a:r>
            <a:r>
              <a:rPr lang="en-US" sz="8000" i="1" dirty="0">
                <a:hlinkClick r:id="rId2"/>
              </a:rPr>
              <a:t>://</a:t>
            </a:r>
            <a:r>
              <a:rPr lang="en-US" sz="8000" i="1" dirty="0" smtClean="0">
                <a:hlinkClick r:id="rId2"/>
              </a:rPr>
              <a:t>fsastore.com</a:t>
            </a:r>
            <a:r>
              <a:rPr lang="en-US" sz="8000" i="1" dirty="0"/>
              <a:t> </a:t>
            </a:r>
            <a:r>
              <a:rPr lang="en-US" sz="8000" i="1" dirty="0" smtClean="0"/>
              <a:t>offers only FSA-Eligible Products for sale.</a:t>
            </a:r>
          </a:p>
          <a:p>
            <a:pPr algn="just"/>
            <a:r>
              <a:rPr lang="en-US" sz="8000" dirty="0" smtClean="0"/>
              <a:t>Flexible </a:t>
            </a:r>
            <a:r>
              <a:rPr lang="en-US" sz="8000" dirty="0"/>
              <a:t>Spending Accounts </a:t>
            </a:r>
            <a:r>
              <a:rPr lang="en-US" sz="8000" dirty="0" smtClean="0"/>
              <a:t>allows “</a:t>
            </a:r>
            <a:r>
              <a:rPr lang="en-US" sz="8000" u="sng" dirty="0" smtClean="0"/>
              <a:t>Pre-funding</a:t>
            </a:r>
            <a:r>
              <a:rPr lang="en-US" sz="8000" dirty="0" smtClean="0"/>
              <a:t>,” </a:t>
            </a:r>
            <a:r>
              <a:rPr lang="en-US" sz="8000" dirty="0"/>
              <a:t>which means you can spend the money in the account before it’s actually deposited. </a:t>
            </a:r>
            <a:r>
              <a:rPr lang="en-US" sz="8000" dirty="0" smtClean="0"/>
              <a:t>If </a:t>
            </a:r>
            <a:r>
              <a:rPr lang="en-US" sz="8000" dirty="0"/>
              <a:t>you left a company where your </a:t>
            </a:r>
            <a:r>
              <a:rPr lang="en-US" sz="8000" u="sng" dirty="0"/>
              <a:t>Flexible Spending Account</a:t>
            </a:r>
            <a:r>
              <a:rPr lang="en-US" sz="8000" dirty="0"/>
              <a:t> </a:t>
            </a:r>
            <a:r>
              <a:rPr lang="en-US" sz="8000" i="1" u="sng" dirty="0"/>
              <a:t>paid all the Medical Expenses</a:t>
            </a:r>
            <a:r>
              <a:rPr lang="en-US" sz="8000" i="1" dirty="0"/>
              <a:t> </a:t>
            </a:r>
            <a:r>
              <a:rPr lang="en-US" sz="8000" dirty="0"/>
              <a:t>during the year, </a:t>
            </a:r>
            <a:r>
              <a:rPr lang="en-US" sz="8000" i="1" dirty="0"/>
              <a:t>but your </a:t>
            </a:r>
            <a:r>
              <a:rPr lang="en-US" sz="8000" i="1" u="sng" dirty="0" smtClean="0"/>
              <a:t>Payroll </a:t>
            </a:r>
            <a:r>
              <a:rPr lang="en-US" sz="8000" i="1" u="sng" dirty="0"/>
              <a:t>Deductions were less</a:t>
            </a:r>
            <a:r>
              <a:rPr lang="en-US" sz="8000" dirty="0"/>
              <a:t>, </a:t>
            </a:r>
            <a:r>
              <a:rPr lang="en-US" sz="8000" dirty="0" smtClean="0"/>
              <a:t>then </a:t>
            </a:r>
            <a:r>
              <a:rPr lang="en-US" sz="8000" i="1" dirty="0" smtClean="0"/>
              <a:t>you </a:t>
            </a:r>
            <a:r>
              <a:rPr lang="en-US" sz="8000" i="1" dirty="0"/>
              <a:t>are </a:t>
            </a:r>
            <a:r>
              <a:rPr lang="en-US" sz="8000" i="1" u="sng" dirty="0"/>
              <a:t>not</a:t>
            </a:r>
            <a:r>
              <a:rPr lang="en-US" sz="8000" i="1" dirty="0"/>
              <a:t> </a:t>
            </a:r>
            <a:r>
              <a:rPr lang="en-US" sz="8000" i="1" dirty="0" smtClean="0"/>
              <a:t>responsible </a:t>
            </a:r>
            <a:r>
              <a:rPr lang="en-US" sz="8000" i="1" dirty="0"/>
              <a:t>to pay the company the </a:t>
            </a:r>
            <a:r>
              <a:rPr lang="en-US" sz="8000" i="1" dirty="0" smtClean="0"/>
              <a:t>difference. Although, the company </a:t>
            </a:r>
            <a:r>
              <a:rPr lang="en-US" sz="8000" i="1" u="sng" dirty="0" smtClean="0"/>
              <a:t>may</a:t>
            </a:r>
            <a:r>
              <a:rPr lang="en-US" sz="8000" i="1" dirty="0" smtClean="0"/>
              <a:t> take it out of your final paycheck.</a:t>
            </a:r>
            <a:endParaRPr lang="en-US" sz="80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54</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25180956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03238"/>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838200"/>
            <a:ext cx="8229600" cy="6019800"/>
          </a:xfrm>
        </p:spPr>
        <p:txBody>
          <a:bodyPr>
            <a:normAutofit fontScale="25000" lnSpcReduction="20000"/>
          </a:bodyPr>
          <a:lstStyle/>
          <a:p>
            <a:pPr marL="0" indent="0" algn="ctr">
              <a:buNone/>
            </a:pPr>
            <a:r>
              <a:rPr lang="en-US" sz="10000" b="1" u="sng" dirty="0" smtClean="0"/>
              <a:t>WHY ARE UNEMPLOYMENT BENEFIT PAYMENTS TAXABLE?</a:t>
            </a:r>
            <a:endParaRPr lang="en-US" sz="10000" b="1" i="1" dirty="0" smtClean="0"/>
          </a:p>
          <a:p>
            <a:pPr marL="0" indent="0" algn="just">
              <a:buNone/>
            </a:pPr>
            <a:r>
              <a:rPr lang="en-US" sz="8400" dirty="0"/>
              <a:t>Similar to Medical Insurance Benefits, Unemployment Benefits are just another </a:t>
            </a:r>
            <a:r>
              <a:rPr lang="en-US" sz="8400" i="1" dirty="0"/>
              <a:t>“Employee Benefit.”</a:t>
            </a:r>
          </a:p>
          <a:p>
            <a:pPr marL="0" indent="0" algn="just">
              <a:buNone/>
            </a:pPr>
            <a:r>
              <a:rPr lang="en-US" sz="8400" dirty="0" smtClean="0"/>
              <a:t>When you file for Unemployment Benefits, </a:t>
            </a:r>
            <a:r>
              <a:rPr lang="en-US" sz="8400" dirty="0"/>
              <a:t>the state pays you from a </a:t>
            </a:r>
            <a:r>
              <a:rPr lang="en-US" sz="8400" i="1" dirty="0"/>
              <a:t>State Trust </a:t>
            </a:r>
            <a:r>
              <a:rPr lang="en-US" sz="8400" i="1" dirty="0" smtClean="0"/>
              <a:t>Fund, </a:t>
            </a:r>
            <a:r>
              <a:rPr lang="en-US" sz="8400" dirty="0" smtClean="0"/>
              <a:t>which has </a:t>
            </a:r>
            <a:r>
              <a:rPr lang="en-US" sz="8400" i="1" dirty="0" smtClean="0"/>
              <a:t>State Unemployment Taxes </a:t>
            </a:r>
            <a:r>
              <a:rPr lang="en-US" sz="8400" dirty="0" smtClean="0"/>
              <a:t>plus </a:t>
            </a:r>
            <a:r>
              <a:rPr lang="en-US" sz="8400" i="1" dirty="0" smtClean="0"/>
              <a:t>Federal </a:t>
            </a:r>
            <a:r>
              <a:rPr lang="en-US" sz="8400" i="1" dirty="0"/>
              <a:t>Unemployment </a:t>
            </a:r>
            <a:r>
              <a:rPr lang="en-US" sz="8400" i="1" dirty="0" smtClean="0"/>
              <a:t>Taxes; </a:t>
            </a:r>
            <a:r>
              <a:rPr lang="en-US" sz="8400" dirty="0" smtClean="0"/>
              <a:t>both</a:t>
            </a:r>
            <a:r>
              <a:rPr lang="en-US" sz="8400" i="1" dirty="0" smtClean="0"/>
              <a:t> </a:t>
            </a:r>
            <a:r>
              <a:rPr lang="en-US" sz="8400" dirty="0" smtClean="0"/>
              <a:t>paid </a:t>
            </a:r>
            <a:r>
              <a:rPr lang="en-US" sz="8400" dirty="0"/>
              <a:t>by </a:t>
            </a:r>
            <a:r>
              <a:rPr lang="en-US" sz="8400" dirty="0" smtClean="0"/>
              <a:t>organizations.</a:t>
            </a:r>
          </a:p>
          <a:p>
            <a:pPr marL="0" indent="0" algn="just">
              <a:buNone/>
            </a:pPr>
            <a:r>
              <a:rPr lang="en-US" sz="8400" dirty="0" smtClean="0"/>
              <a:t>Generally</a:t>
            </a:r>
            <a:r>
              <a:rPr lang="en-US" sz="8400" dirty="0"/>
              <a:t>, most insurance proceeds or payments are not </a:t>
            </a:r>
            <a:r>
              <a:rPr lang="en-US" sz="8400" dirty="0" smtClean="0"/>
              <a:t>taxable. </a:t>
            </a:r>
            <a:r>
              <a:rPr lang="en-US" sz="8400" dirty="0"/>
              <a:t>Although unemployment is </a:t>
            </a:r>
            <a:r>
              <a:rPr lang="en-US" sz="8400" dirty="0" smtClean="0"/>
              <a:t>an insurance </a:t>
            </a:r>
            <a:r>
              <a:rPr lang="en-US" sz="8400" dirty="0"/>
              <a:t>paid by employers, to protect salaries, starting with </a:t>
            </a:r>
            <a:r>
              <a:rPr lang="en-US" sz="8400" dirty="0" smtClean="0"/>
              <a:t>the </a:t>
            </a:r>
            <a:r>
              <a:rPr lang="en-US" sz="8400" u="sng" dirty="0" smtClean="0"/>
              <a:t>Tax </a:t>
            </a:r>
            <a:r>
              <a:rPr lang="en-US" sz="8400" u="sng" dirty="0"/>
              <a:t>Reform Act of 1986</a:t>
            </a:r>
            <a:r>
              <a:rPr lang="en-US" sz="8400" dirty="0"/>
              <a:t>, unemployment insurance benefits became taxable as a </a:t>
            </a:r>
            <a:r>
              <a:rPr lang="en-US" sz="8400" i="1" dirty="0" smtClean="0"/>
              <a:t>“Substitute </a:t>
            </a:r>
            <a:r>
              <a:rPr lang="en-US" sz="8400" i="1" dirty="0"/>
              <a:t>for </a:t>
            </a:r>
            <a:r>
              <a:rPr lang="en-US" sz="8400" i="1" dirty="0" smtClean="0"/>
              <a:t>Wages.”</a:t>
            </a:r>
          </a:p>
          <a:p>
            <a:pPr marL="0" indent="0" algn="just">
              <a:buNone/>
            </a:pPr>
            <a:r>
              <a:rPr lang="en-US" sz="8400" dirty="0"/>
              <a:t>According to </a:t>
            </a:r>
            <a:r>
              <a:rPr lang="en-US" sz="8400" u="sng" dirty="0"/>
              <a:t>The Tax Foundation</a:t>
            </a:r>
            <a:r>
              <a:rPr lang="en-US" sz="8400" dirty="0"/>
              <a:t>, of the 41 states that tax wage income, </a:t>
            </a:r>
            <a:r>
              <a:rPr lang="en-US" sz="8400" dirty="0" smtClean="0"/>
              <a:t>  5 </a:t>
            </a:r>
            <a:r>
              <a:rPr lang="en-US" sz="8400" dirty="0"/>
              <a:t>states completely </a:t>
            </a:r>
            <a:r>
              <a:rPr lang="en-US" sz="8400" dirty="0" smtClean="0"/>
              <a:t>exempt unemployment </a:t>
            </a:r>
            <a:r>
              <a:rPr lang="en-US" sz="8400" dirty="0"/>
              <a:t>benefits from tax (California, New Jersey, Oregon, Pennsylvania, and </a:t>
            </a:r>
            <a:r>
              <a:rPr lang="en-US" sz="8400" u="sng" dirty="0"/>
              <a:t>Virginia</a:t>
            </a:r>
            <a:r>
              <a:rPr lang="en-US" sz="8400" dirty="0" smtClean="0"/>
              <a:t>). Two </a:t>
            </a:r>
            <a:r>
              <a:rPr lang="en-US" sz="8400" dirty="0"/>
              <a:t>states (Indiana and Wisconsin) partially exempt a fixed dollar amount of unemployment </a:t>
            </a:r>
            <a:r>
              <a:rPr lang="en-US" sz="8400" dirty="0" smtClean="0"/>
              <a:t>benefits from </a:t>
            </a:r>
            <a:r>
              <a:rPr lang="en-US" sz="8400" dirty="0"/>
              <a:t>state income tax but tax the rest, following federal practice from 1982 to 1986. The </a:t>
            </a:r>
            <a:r>
              <a:rPr lang="en-US" sz="8400" dirty="0" smtClean="0"/>
              <a:t>remaining states </a:t>
            </a:r>
            <a:r>
              <a:rPr lang="en-US" sz="8400" dirty="0"/>
              <a:t>fully tax unemployment </a:t>
            </a:r>
            <a:r>
              <a:rPr lang="en-US" sz="8400" dirty="0" smtClean="0"/>
              <a:t>benefits.</a:t>
            </a:r>
            <a:endParaRPr lang="en-US" sz="8400" dirty="0"/>
          </a:p>
          <a:p>
            <a:pPr marL="0" indent="0" algn="just">
              <a:buNone/>
            </a:pPr>
            <a:r>
              <a:rPr lang="en-US" sz="8400" dirty="0" smtClean="0"/>
              <a:t>After </a:t>
            </a:r>
            <a:r>
              <a:rPr lang="en-US" sz="8400" dirty="0"/>
              <a:t>the end of the year, </a:t>
            </a:r>
            <a:r>
              <a:rPr lang="en-US" sz="8400" dirty="0" smtClean="0"/>
              <a:t>the Unemployment Benefits Beneficiary </a:t>
            </a:r>
            <a:r>
              <a:rPr lang="en-US" sz="8400" dirty="0"/>
              <a:t>should </a:t>
            </a:r>
            <a:r>
              <a:rPr lang="en-US" sz="8400" dirty="0" smtClean="0"/>
              <a:t>receive </a:t>
            </a:r>
            <a:r>
              <a:rPr lang="en-US" sz="8400" u="sng" dirty="0" smtClean="0"/>
              <a:t>Federal </a:t>
            </a:r>
            <a:r>
              <a:rPr lang="en-US" sz="8400" u="sng" dirty="0"/>
              <a:t>Form </a:t>
            </a:r>
            <a:r>
              <a:rPr lang="en-US" sz="8400" u="sng" dirty="0" smtClean="0"/>
              <a:t>1099-G</a:t>
            </a:r>
            <a:r>
              <a:rPr lang="en-US" sz="8400" dirty="0" smtClean="0"/>
              <a:t>, </a:t>
            </a:r>
            <a:r>
              <a:rPr lang="en-US" sz="8400" i="1" u="sng" dirty="0" smtClean="0"/>
              <a:t>Certain </a:t>
            </a:r>
            <a:r>
              <a:rPr lang="en-US" sz="8400" i="1" u="sng" dirty="0"/>
              <a:t>Government Payments</a:t>
            </a:r>
            <a:r>
              <a:rPr lang="en-US" sz="8400" dirty="0"/>
              <a:t> listing the </a:t>
            </a:r>
            <a:r>
              <a:rPr lang="en-US" sz="8400" dirty="0" smtClean="0"/>
              <a:t>Unemployment Compensation</a:t>
            </a:r>
            <a:r>
              <a:rPr lang="en-US" sz="8400" dirty="0"/>
              <a:t>, </a:t>
            </a:r>
            <a:r>
              <a:rPr lang="en-US" sz="8400" dirty="0" smtClean="0"/>
              <a:t>Federal Income Tax Withheld</a:t>
            </a:r>
            <a:r>
              <a:rPr lang="en-US" sz="8400" dirty="0"/>
              <a:t>, </a:t>
            </a:r>
            <a:r>
              <a:rPr lang="en-US" sz="8400" dirty="0" smtClean="0"/>
              <a:t>and any State Income Tax Withheld. Generally, </a:t>
            </a:r>
            <a:r>
              <a:rPr lang="en-US" sz="8400" i="1" dirty="0" smtClean="0"/>
              <a:t>Severance </a:t>
            </a:r>
            <a:r>
              <a:rPr lang="en-US" sz="8400" i="1" dirty="0"/>
              <a:t>and Vacation Pay </a:t>
            </a:r>
            <a:r>
              <a:rPr lang="en-US" sz="8400" dirty="0" smtClean="0"/>
              <a:t>will be </a:t>
            </a:r>
            <a:r>
              <a:rPr lang="en-US" sz="8400" dirty="0"/>
              <a:t>allocated to </a:t>
            </a:r>
            <a:r>
              <a:rPr lang="en-US" sz="8400" dirty="0" smtClean="0"/>
              <a:t>the employees last </a:t>
            </a:r>
            <a:r>
              <a:rPr lang="en-US" sz="8400" dirty="0"/>
              <a:t>week at the organization </a:t>
            </a:r>
            <a:r>
              <a:rPr lang="en-US" sz="8400" dirty="0" smtClean="0"/>
              <a:t>and should be included in the W-2 issued by that </a:t>
            </a:r>
            <a:r>
              <a:rPr lang="en-US" sz="8400" dirty="0"/>
              <a:t>organization. </a:t>
            </a:r>
          </a:p>
        </p:txBody>
      </p:sp>
      <p:sp>
        <p:nvSpPr>
          <p:cNvPr id="4" name="Slide Number Placeholder 3"/>
          <p:cNvSpPr>
            <a:spLocks noGrp="1"/>
          </p:cNvSpPr>
          <p:nvPr>
            <p:ph type="sldNum" sz="quarter" idx="12"/>
          </p:nvPr>
        </p:nvSpPr>
        <p:spPr/>
        <p:txBody>
          <a:bodyPr/>
          <a:lstStyle/>
          <a:p>
            <a:endParaRPr lang="en-US" dirty="0" smtClean="0"/>
          </a:p>
          <a:p>
            <a:fld id="{DE70C7B1-09E1-4780-88D9-9F486AEC4F9F}" type="slidenum">
              <a:rPr lang="en-US" smtClean="0"/>
              <a:pPr/>
              <a:t>55</a:t>
            </a:fld>
            <a:endParaRPr lang="en-US" dirty="0" smtClean="0"/>
          </a:p>
          <a:p>
            <a:endParaRPr lang="en-US" dirty="0" smtClean="0"/>
          </a:p>
          <a:p>
            <a:r>
              <a:rPr lang="en-US" u="sng" dirty="0" smtClean="0"/>
              <a:t>JohnGoldhamer.com</a:t>
            </a:r>
            <a:endParaRPr lang="en-US" dirty="0"/>
          </a:p>
          <a:p>
            <a:endParaRPr lang="en-US" dirty="0"/>
          </a:p>
        </p:txBody>
      </p:sp>
    </p:spTree>
    <p:extLst>
      <p:ext uri="{BB962C8B-B14F-4D97-AF65-F5344CB8AC3E}">
        <p14:creationId xmlns:p14="http://schemas.microsoft.com/office/powerpoint/2010/main" val="15626952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700" b="1" u="sng" dirty="0" smtClean="0"/>
              <a:t>2018 </a:t>
            </a:r>
            <a:r>
              <a:rPr lang="en-US" sz="2700" b="1" u="sng" dirty="0"/>
              <a:t>INDIVIDUAL INCOME TAX WORKSHOP</a:t>
            </a:r>
            <a:endParaRPr lang="en-US" sz="2700" dirty="0"/>
          </a:p>
        </p:txBody>
      </p:sp>
      <p:sp>
        <p:nvSpPr>
          <p:cNvPr id="3" name="Content Placeholder 2"/>
          <p:cNvSpPr>
            <a:spLocks noGrp="1"/>
          </p:cNvSpPr>
          <p:nvPr>
            <p:ph idx="1"/>
          </p:nvPr>
        </p:nvSpPr>
        <p:spPr>
          <a:xfrm>
            <a:off x="457200" y="914400"/>
            <a:ext cx="8229600" cy="5791200"/>
          </a:xfrm>
        </p:spPr>
        <p:txBody>
          <a:bodyPr>
            <a:normAutofit fontScale="70000" lnSpcReduction="20000"/>
          </a:bodyPr>
          <a:lstStyle/>
          <a:p>
            <a:pPr marL="0" indent="0" algn="ctr">
              <a:buNone/>
            </a:pPr>
            <a:r>
              <a:rPr lang="en-US" b="1" u="sng" dirty="0"/>
              <a:t>UNEMPLOYMENT BENEFITS FOR 501(C)(3) (NON-PROFIT) EMPLOYEES </a:t>
            </a:r>
          </a:p>
          <a:p>
            <a:pPr marL="0" indent="0" algn="just">
              <a:buNone/>
            </a:pPr>
            <a:endParaRPr lang="en-US" dirty="0" smtClean="0"/>
          </a:p>
          <a:p>
            <a:pPr marL="0" indent="0" algn="just">
              <a:buNone/>
            </a:pPr>
            <a:r>
              <a:rPr lang="en-US" dirty="0" smtClean="0"/>
              <a:t>An</a:t>
            </a:r>
            <a:r>
              <a:rPr lang="en-US" dirty="0"/>
              <a:t> organization that is exempt from income tax under Section 501(c)(3) (Non-profit) of the </a:t>
            </a:r>
            <a:r>
              <a:rPr lang="en-US" u="sng" dirty="0"/>
              <a:t>Internal Revenue Code</a:t>
            </a:r>
            <a:r>
              <a:rPr lang="en-US" dirty="0"/>
              <a:t> is also </a:t>
            </a:r>
            <a:r>
              <a:rPr lang="en-US" u="sng" dirty="0"/>
              <a:t>exempt</a:t>
            </a:r>
            <a:r>
              <a:rPr lang="en-US" dirty="0"/>
              <a:t> from </a:t>
            </a:r>
            <a:r>
              <a:rPr lang="en-US" u="sng" dirty="0"/>
              <a:t>Federal Unemployment Taxes</a:t>
            </a:r>
            <a:r>
              <a:rPr lang="en-US" dirty="0"/>
              <a:t> (FUTA). </a:t>
            </a:r>
            <a:endParaRPr lang="en-US" dirty="0" smtClean="0"/>
          </a:p>
          <a:p>
            <a:pPr marL="0" indent="0" algn="ctr">
              <a:buNone/>
            </a:pPr>
            <a:r>
              <a:rPr lang="en-US" sz="2300" dirty="0" smtClean="0">
                <a:hlinkClick r:id="rId2"/>
              </a:rPr>
              <a:t>https</a:t>
            </a:r>
            <a:r>
              <a:rPr lang="en-US" sz="2300" dirty="0">
                <a:hlinkClick r:id="rId2"/>
              </a:rPr>
              <a:t>://www.irs.gov/charities-non-profits/exempt-organizations-what-are-employment-taxes</a:t>
            </a:r>
            <a:endParaRPr lang="en-US" sz="2300" dirty="0"/>
          </a:p>
          <a:p>
            <a:pPr marL="0" indent="0" algn="just">
              <a:buNone/>
            </a:pPr>
            <a:endParaRPr lang="en-US" sz="2000" dirty="0" smtClean="0"/>
          </a:p>
          <a:p>
            <a:pPr marL="0" indent="0" algn="just">
              <a:buNone/>
            </a:pPr>
            <a:r>
              <a:rPr lang="en-US" dirty="0" smtClean="0"/>
              <a:t>The </a:t>
            </a:r>
            <a:r>
              <a:rPr lang="en-US" u="sng" dirty="0"/>
              <a:t>Federal Unemployment Tax Act</a:t>
            </a:r>
            <a:r>
              <a:rPr lang="en-US" dirty="0"/>
              <a:t>, Section 3309 </a:t>
            </a:r>
            <a:r>
              <a:rPr lang="en-US" i="1" u="sng" dirty="0"/>
              <a:t>enables</a:t>
            </a:r>
            <a:r>
              <a:rPr lang="en-US" dirty="0"/>
              <a:t> 501(c)(3) (Non-profit) organizations to </a:t>
            </a:r>
            <a:r>
              <a:rPr lang="en-US" i="1" u="sng" dirty="0"/>
              <a:t>opt out of the tax system</a:t>
            </a:r>
            <a:r>
              <a:rPr lang="en-US" i="1" dirty="0"/>
              <a:t> </a:t>
            </a:r>
            <a:r>
              <a:rPr lang="en-US" dirty="0"/>
              <a:t>and to </a:t>
            </a:r>
            <a:r>
              <a:rPr lang="en-US" i="1" u="sng" dirty="0"/>
              <a:t>reimburse</a:t>
            </a:r>
            <a:r>
              <a:rPr lang="en-US" i="1" dirty="0"/>
              <a:t> the state for unemployment claims the state has paid out </a:t>
            </a:r>
            <a:r>
              <a:rPr lang="en-US" dirty="0"/>
              <a:t>to the non-profits' former employees.</a:t>
            </a:r>
          </a:p>
          <a:p>
            <a:pPr marL="0" indent="0" algn="ctr">
              <a:buNone/>
            </a:pPr>
            <a:r>
              <a:rPr lang="en-US" sz="2300" dirty="0" smtClean="0">
                <a:hlinkClick r:id="rId3"/>
              </a:rPr>
              <a:t>http://www.501ctrust.org/unemployment-tax-exemption-for-501c3s-explained</a:t>
            </a:r>
            <a:endParaRPr lang="en-US" sz="2300" dirty="0"/>
          </a:p>
          <a:p>
            <a:pPr marL="0" indent="0">
              <a:buNone/>
            </a:pPr>
            <a:endParaRPr lang="en-US" sz="2000" dirty="0" smtClean="0"/>
          </a:p>
          <a:p>
            <a:pPr marL="0" indent="0" algn="just">
              <a:buNone/>
            </a:pPr>
            <a:r>
              <a:rPr lang="en-US" dirty="0" smtClean="0"/>
              <a:t>In </a:t>
            </a:r>
            <a:r>
              <a:rPr lang="en-US" dirty="0"/>
              <a:t>some states, non-profit reimbursing claims is voluntary</a:t>
            </a:r>
            <a:r>
              <a:rPr lang="en-US" dirty="0" smtClean="0"/>
              <a:t>.</a:t>
            </a:r>
          </a:p>
          <a:p>
            <a:pPr marL="0" indent="0" algn="just">
              <a:buNone/>
            </a:pPr>
            <a:r>
              <a:rPr lang="en-US" u="sng" dirty="0" smtClean="0"/>
              <a:t>VA </a:t>
            </a:r>
            <a:r>
              <a:rPr lang="en-US" u="sng" dirty="0"/>
              <a:t>Code Ann</a:t>
            </a:r>
            <a:r>
              <a:rPr lang="en-US" dirty="0"/>
              <a:t> §60.2-213 (B)(1) </a:t>
            </a:r>
            <a:r>
              <a:rPr lang="en-US" i="1" dirty="0"/>
              <a:t>only</a:t>
            </a:r>
            <a:r>
              <a:rPr lang="en-US" dirty="0"/>
              <a:t> </a:t>
            </a:r>
            <a:r>
              <a:rPr lang="en-US" i="1" dirty="0"/>
              <a:t>exempts</a:t>
            </a:r>
            <a:r>
              <a:rPr lang="en-US" dirty="0"/>
              <a:t> organizations operating primarily for religious purposes from reimbursing claims to the state. Generally, since these groups are not required to reimburse the state, then their employees are not eligible for Unemployment</a:t>
            </a:r>
            <a:r>
              <a:rPr lang="en-US" dirty="0" smtClean="0"/>
              <a:t>.</a:t>
            </a:r>
          </a:p>
          <a:p>
            <a:pPr marL="0" indent="0" algn="ctr">
              <a:buNone/>
            </a:pPr>
            <a:r>
              <a:rPr lang="en-US" sz="2300" dirty="0">
                <a:hlinkClick r:id="rId4"/>
              </a:rPr>
              <a:t>https://</a:t>
            </a:r>
            <a:r>
              <a:rPr lang="en-US" sz="2300" dirty="0" smtClean="0">
                <a:hlinkClick r:id="rId4"/>
              </a:rPr>
              <a:t>law.lis.virginia.gov/vacode/title60.2/chapter2/section60.2-213</a:t>
            </a:r>
            <a:endParaRPr lang="en-US" sz="2300" dirty="0"/>
          </a:p>
          <a:p>
            <a:pPr marL="0" indent="0">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56</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14622545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762000"/>
            <a:ext cx="8229600" cy="5943600"/>
          </a:xfrm>
        </p:spPr>
        <p:txBody>
          <a:bodyPr>
            <a:noAutofit/>
          </a:bodyPr>
          <a:lstStyle/>
          <a:p>
            <a:pPr marL="0" indent="0" algn="ctr">
              <a:buNone/>
            </a:pPr>
            <a:r>
              <a:rPr lang="en-US" sz="2500" b="1" u="sng" dirty="0" smtClean="0"/>
              <a:t>401(k) FINANCIAL QUESTIONS</a:t>
            </a:r>
            <a:endParaRPr lang="en-US" sz="2600" dirty="0" smtClean="0"/>
          </a:p>
          <a:p>
            <a:pPr marL="0" indent="0">
              <a:buNone/>
            </a:pPr>
            <a:r>
              <a:rPr lang="en-US" sz="1700" u="sng" dirty="0" smtClean="0"/>
              <a:t>Question</a:t>
            </a:r>
            <a:r>
              <a:rPr lang="en-US" sz="1700" dirty="0"/>
              <a:t>:</a:t>
            </a:r>
          </a:p>
          <a:p>
            <a:pPr marL="0" indent="0" algn="just">
              <a:buNone/>
            </a:pPr>
            <a:r>
              <a:rPr lang="en-US" sz="1700" dirty="0"/>
              <a:t> </a:t>
            </a:r>
            <a:r>
              <a:rPr lang="en-US" sz="1700" dirty="0" smtClean="0"/>
              <a:t>            When </a:t>
            </a:r>
            <a:r>
              <a:rPr lang="en-US" sz="1700" dirty="0"/>
              <a:t>I left my company, did the company </a:t>
            </a:r>
            <a:r>
              <a:rPr lang="en-US" sz="1700" dirty="0" smtClean="0"/>
              <a:t>stop matching </a:t>
            </a:r>
            <a:r>
              <a:rPr lang="en-US" sz="1700" dirty="0"/>
              <a:t>funds paid into my 401(k</a:t>
            </a:r>
            <a:r>
              <a:rPr lang="en-US" sz="1700" dirty="0" smtClean="0"/>
              <a:t>)?</a:t>
            </a:r>
            <a:endParaRPr lang="en-US" sz="1700" dirty="0"/>
          </a:p>
          <a:p>
            <a:pPr marL="0" indent="0" algn="just">
              <a:buNone/>
            </a:pPr>
            <a:r>
              <a:rPr lang="en-US" sz="1700" u="sng" dirty="0" smtClean="0"/>
              <a:t>Answer</a:t>
            </a:r>
            <a:r>
              <a:rPr lang="en-US" sz="1700" dirty="0"/>
              <a:t>:</a:t>
            </a:r>
          </a:p>
          <a:p>
            <a:pPr marL="0" indent="0" algn="just">
              <a:buNone/>
            </a:pPr>
            <a:r>
              <a:rPr lang="en-US" sz="1700" dirty="0"/>
              <a:t>	Yes, generally you are </a:t>
            </a:r>
            <a:r>
              <a:rPr lang="en-US" sz="1700" u="sng" dirty="0"/>
              <a:t>not eligible</a:t>
            </a:r>
            <a:r>
              <a:rPr lang="en-US" sz="1700" dirty="0"/>
              <a:t> to receive additional Company Matching Contributions in a 401(k) plan </a:t>
            </a:r>
            <a:r>
              <a:rPr lang="en-US" sz="1700" i="1" dirty="0"/>
              <a:t>30 days after the Separation Date</a:t>
            </a:r>
            <a:r>
              <a:rPr lang="en-US" sz="1700" dirty="0"/>
              <a:t>, but what was paid is yours and remains in the account.</a:t>
            </a:r>
          </a:p>
          <a:p>
            <a:pPr marL="0" indent="0" algn="just">
              <a:buNone/>
            </a:pPr>
            <a:r>
              <a:rPr lang="en-US" sz="1600" dirty="0"/>
              <a:t> </a:t>
            </a:r>
            <a:r>
              <a:rPr lang="en-US" sz="1600" dirty="0" smtClean="0"/>
              <a:t>	</a:t>
            </a:r>
            <a:r>
              <a:rPr lang="en-US" sz="1700" dirty="0" smtClean="0"/>
              <a:t>Generally</a:t>
            </a:r>
            <a:r>
              <a:rPr lang="en-US" sz="1700" dirty="0"/>
              <a:t>, you are also </a:t>
            </a:r>
            <a:r>
              <a:rPr lang="en-US" sz="1700" u="sng" dirty="0"/>
              <a:t>not eligible</a:t>
            </a:r>
            <a:r>
              <a:rPr lang="en-US" sz="1700" dirty="0"/>
              <a:t> to Contribute additional amounts to the 401(k) plan </a:t>
            </a:r>
            <a:r>
              <a:rPr lang="en-US" sz="1700" i="1" dirty="0"/>
              <a:t>30 days after the Separation Date.</a:t>
            </a:r>
          </a:p>
          <a:p>
            <a:pPr marL="0" indent="0" algn="just">
              <a:buNone/>
            </a:pPr>
            <a:endParaRPr lang="en-US" sz="1200" dirty="0" smtClean="0"/>
          </a:p>
          <a:p>
            <a:pPr marL="0" indent="0" algn="just">
              <a:buNone/>
            </a:pPr>
            <a:r>
              <a:rPr lang="en-US" sz="1700" u="sng" dirty="0" smtClean="0"/>
              <a:t>Question</a:t>
            </a:r>
            <a:r>
              <a:rPr lang="en-US" sz="1700" dirty="0"/>
              <a:t>:</a:t>
            </a:r>
          </a:p>
          <a:p>
            <a:pPr marL="0" indent="0" algn="just">
              <a:buNone/>
            </a:pPr>
            <a:r>
              <a:rPr lang="en-US" sz="1700" dirty="0" smtClean="0"/>
              <a:t>	Since </a:t>
            </a:r>
            <a:r>
              <a:rPr lang="en-US" sz="1700" dirty="0"/>
              <a:t>I left my company, will my 401(k) investment fees be higher?</a:t>
            </a:r>
          </a:p>
          <a:p>
            <a:pPr marL="0" indent="0" algn="just">
              <a:buNone/>
            </a:pPr>
            <a:r>
              <a:rPr lang="en-US" sz="1700" dirty="0"/>
              <a:t> </a:t>
            </a:r>
            <a:r>
              <a:rPr lang="en-US" sz="1700" u="sng" dirty="0" smtClean="0"/>
              <a:t>Answer</a:t>
            </a:r>
            <a:r>
              <a:rPr lang="en-US" sz="1700" dirty="0"/>
              <a:t>:</a:t>
            </a:r>
          </a:p>
          <a:p>
            <a:pPr marL="0" indent="0" algn="just">
              <a:buNone/>
            </a:pPr>
            <a:r>
              <a:rPr lang="en-US" sz="1700" dirty="0"/>
              <a:t>	No, all plans must charge each investor the same fees for the same investments.</a:t>
            </a:r>
          </a:p>
          <a:p>
            <a:pPr marL="0" indent="0" algn="just">
              <a:buNone/>
            </a:pPr>
            <a:endParaRPr lang="en-US" sz="1200" dirty="0" smtClean="0"/>
          </a:p>
          <a:p>
            <a:pPr marL="0" indent="0" algn="just">
              <a:buNone/>
            </a:pPr>
            <a:r>
              <a:rPr lang="en-US" sz="1700" u="sng" dirty="0" smtClean="0"/>
              <a:t>Question</a:t>
            </a:r>
            <a:r>
              <a:rPr lang="en-US" sz="1700" dirty="0"/>
              <a:t>:</a:t>
            </a:r>
          </a:p>
          <a:p>
            <a:pPr marL="0" indent="0" algn="just">
              <a:buNone/>
            </a:pPr>
            <a:r>
              <a:rPr lang="en-US" sz="1700" dirty="0"/>
              <a:t>	If I leave my 401(k) with the company, will it still earn investment income?</a:t>
            </a:r>
          </a:p>
          <a:p>
            <a:pPr marL="0" indent="0" algn="just">
              <a:buNone/>
            </a:pPr>
            <a:r>
              <a:rPr lang="en-US" sz="1700" dirty="0"/>
              <a:t> </a:t>
            </a:r>
            <a:r>
              <a:rPr lang="en-US" sz="1700" u="sng" dirty="0" smtClean="0"/>
              <a:t>Answer</a:t>
            </a:r>
            <a:r>
              <a:rPr lang="en-US" sz="1700" dirty="0"/>
              <a:t>:</a:t>
            </a:r>
          </a:p>
          <a:p>
            <a:pPr marL="0" indent="0" algn="just">
              <a:buNone/>
            </a:pPr>
            <a:r>
              <a:rPr lang="en-US" sz="1700" dirty="0"/>
              <a:t>	Yes, if you leave your 401(k) with the company, it will still earn investment income</a:t>
            </a:r>
            <a:r>
              <a:rPr lang="en-US" sz="1700" dirty="0" smtClean="0"/>
              <a:t>.</a:t>
            </a:r>
            <a:endParaRPr lang="en-US" sz="1700" dirty="0"/>
          </a:p>
        </p:txBody>
      </p:sp>
      <p:sp>
        <p:nvSpPr>
          <p:cNvPr id="4" name="Slide Number Placeholder 3"/>
          <p:cNvSpPr>
            <a:spLocks noGrp="1"/>
          </p:cNvSpPr>
          <p:nvPr>
            <p:ph type="sldNum" sz="quarter" idx="12"/>
          </p:nvPr>
        </p:nvSpPr>
        <p:spPr/>
        <p:txBody>
          <a:bodyPr/>
          <a:lstStyle/>
          <a:p>
            <a:fld id="{DE70C7B1-09E1-4780-88D9-9F486AEC4F9F}" type="slidenum">
              <a:rPr lang="en-US" smtClean="0"/>
              <a:t>57</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26237340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990600"/>
            <a:ext cx="8229600" cy="5638800"/>
          </a:xfrm>
        </p:spPr>
        <p:txBody>
          <a:bodyPr>
            <a:normAutofit fontScale="85000" lnSpcReduction="10000"/>
          </a:bodyPr>
          <a:lstStyle/>
          <a:p>
            <a:pPr marL="0" indent="0" algn="ctr">
              <a:buNone/>
            </a:pPr>
            <a:endParaRPr lang="en-US" sz="1800" u="sng" dirty="0" smtClean="0"/>
          </a:p>
          <a:p>
            <a:pPr marL="0" indent="0" algn="ctr">
              <a:buNone/>
            </a:pPr>
            <a:r>
              <a:rPr lang="en-US" u="sng" dirty="0" smtClean="0"/>
              <a:t>CONCLUSION</a:t>
            </a:r>
          </a:p>
          <a:p>
            <a:pPr marL="0" indent="0" algn="ctr">
              <a:buNone/>
            </a:pPr>
            <a:endParaRPr lang="en-US" sz="1800" dirty="0" smtClean="0"/>
          </a:p>
          <a:p>
            <a:pPr marL="0" indent="0" algn="ctr">
              <a:buNone/>
            </a:pPr>
            <a:r>
              <a:rPr lang="en-US" i="1" dirty="0" smtClean="0"/>
              <a:t>“</a:t>
            </a:r>
            <a:r>
              <a:rPr lang="en-US" sz="2700" i="1" dirty="0"/>
              <a:t>The hardest thing in the world to understand </a:t>
            </a:r>
            <a:r>
              <a:rPr lang="en-US" sz="2700" i="1" dirty="0" smtClean="0"/>
              <a:t>is the </a:t>
            </a:r>
            <a:r>
              <a:rPr lang="en-US" sz="2700" i="1" dirty="0"/>
              <a:t>income tax.”</a:t>
            </a:r>
            <a:r>
              <a:rPr lang="en-US" sz="2700" dirty="0"/>
              <a:t> </a:t>
            </a:r>
            <a:endParaRPr lang="en-US" sz="2700" dirty="0" smtClean="0"/>
          </a:p>
          <a:p>
            <a:pPr marL="0" indent="0" algn="ctr">
              <a:buNone/>
            </a:pPr>
            <a:r>
              <a:rPr lang="en-US" sz="2800" dirty="0" smtClean="0"/>
              <a:t>Albert </a:t>
            </a:r>
            <a:r>
              <a:rPr lang="en-US" sz="2800" dirty="0"/>
              <a:t>Einstein, </a:t>
            </a:r>
            <a:r>
              <a:rPr lang="en-US" sz="2800" dirty="0" smtClean="0"/>
              <a:t>Physicist</a:t>
            </a:r>
          </a:p>
          <a:p>
            <a:pPr marL="0" indent="0" algn="ctr">
              <a:buNone/>
            </a:pPr>
            <a:r>
              <a:rPr lang="en-US" sz="2700" dirty="0">
                <a:hlinkClick r:id="rId2"/>
              </a:rPr>
              <a:t>https://</a:t>
            </a:r>
            <a:r>
              <a:rPr lang="en-US" sz="2700" dirty="0" smtClean="0">
                <a:hlinkClick r:id="rId2"/>
              </a:rPr>
              <a:t>www.</a:t>
            </a:r>
            <a:r>
              <a:rPr lang="en-US" sz="2700" b="1" dirty="0" smtClean="0">
                <a:hlinkClick r:id="rId2"/>
              </a:rPr>
              <a:t>irs.gov</a:t>
            </a:r>
            <a:r>
              <a:rPr lang="en-US" sz="2700" dirty="0" smtClean="0">
                <a:hlinkClick r:id="rId2"/>
              </a:rPr>
              <a:t>/uac/Tax-Quotes</a:t>
            </a:r>
            <a:endParaRPr lang="en-US" sz="2700" dirty="0" smtClean="0"/>
          </a:p>
          <a:p>
            <a:pPr marL="0" indent="0">
              <a:buNone/>
            </a:pPr>
            <a:endParaRPr lang="en-US" sz="2000" dirty="0" smtClean="0"/>
          </a:p>
          <a:p>
            <a:pPr marL="0" indent="0">
              <a:buNone/>
            </a:pPr>
            <a:endParaRPr lang="en-US" sz="2200" dirty="0" smtClean="0"/>
          </a:p>
          <a:p>
            <a:pPr marL="0" indent="0" algn="ctr">
              <a:buNone/>
            </a:pPr>
            <a:r>
              <a:rPr lang="en-US" sz="2700" dirty="0" smtClean="0"/>
              <a:t>Please let me know if you have any questions.</a:t>
            </a:r>
          </a:p>
          <a:p>
            <a:pPr marL="0" indent="0">
              <a:buNone/>
            </a:pPr>
            <a:endParaRPr lang="en-US" sz="2700" dirty="0" smtClean="0"/>
          </a:p>
          <a:p>
            <a:pPr marL="0" indent="0" algn="ctr">
              <a:buNone/>
            </a:pPr>
            <a:r>
              <a:rPr lang="en-US" sz="2700" dirty="0" smtClean="0">
                <a:latin typeface="Monotype Corsiva" panose="03010101010201010101" pitchFamily="66" charset="0"/>
              </a:rPr>
              <a:t>John B. Goldhamer</a:t>
            </a:r>
          </a:p>
          <a:p>
            <a:pPr marL="0" indent="0" algn="ctr">
              <a:buNone/>
            </a:pPr>
            <a:endParaRPr lang="en-US" sz="1000" dirty="0" smtClean="0">
              <a:latin typeface="Monotype Corsiva" panose="03010101010201010101" pitchFamily="66" charset="0"/>
            </a:endParaRPr>
          </a:p>
          <a:p>
            <a:pPr marL="0" indent="0" algn="ctr">
              <a:buNone/>
            </a:pPr>
            <a:r>
              <a:rPr lang="en-US" sz="2400" u="sng" dirty="0" smtClean="0">
                <a:hlinkClick r:id="rId3"/>
              </a:rPr>
              <a:t>John.Goldhamer@gmail.com</a:t>
            </a:r>
            <a:r>
              <a:rPr lang="en-US" sz="2400" dirty="0"/>
              <a:t/>
            </a:r>
            <a:br>
              <a:rPr lang="en-US" sz="2400" dirty="0"/>
            </a:br>
            <a:r>
              <a:rPr lang="en-US" sz="2400" u="sng" dirty="0">
                <a:hlinkClick r:id="rId4"/>
              </a:rPr>
              <a:t>www.LinkedIn.com/in/JohnGoldhamer</a:t>
            </a:r>
            <a:r>
              <a:rPr lang="en-US" sz="2400" dirty="0"/>
              <a:t/>
            </a:r>
            <a:br>
              <a:rPr lang="en-US" sz="2400" dirty="0"/>
            </a:br>
            <a:r>
              <a:rPr lang="en-US" sz="2400" u="sng" dirty="0" smtClean="0">
                <a:hlinkClick r:id="rId5"/>
              </a:rPr>
              <a:t>www.JohnGoldhamer.com</a:t>
            </a:r>
            <a:endParaRPr lang="en-US" sz="2400" u="sng" dirty="0" smtClean="0"/>
          </a:p>
          <a:p>
            <a:pPr marL="0" indent="0" algn="ctr">
              <a:buNone/>
            </a:pPr>
            <a:endParaRPr lang="en-US" sz="900" u="sng" dirty="0" smtClean="0"/>
          </a:p>
          <a:p>
            <a:pPr marL="0" indent="0" algn="ctr">
              <a:buNone/>
            </a:pPr>
            <a:r>
              <a:rPr lang="en-US" sz="2600" dirty="0">
                <a:latin typeface="Georgia" panose="02040502050405020303" pitchFamily="18" charset="0"/>
              </a:rPr>
              <a:t>I can </a:t>
            </a:r>
            <a:r>
              <a:rPr lang="en-US" sz="2600" i="1" dirty="0">
                <a:latin typeface="Georgia" panose="02040502050405020303" pitchFamily="18" charset="0"/>
              </a:rPr>
              <a:t>Hammer out</a:t>
            </a:r>
            <a:r>
              <a:rPr lang="en-US" sz="2600" dirty="0">
                <a:latin typeface="Georgia" panose="02040502050405020303" pitchFamily="18" charset="0"/>
              </a:rPr>
              <a:t> any Tax Problem</a:t>
            </a:r>
            <a:r>
              <a:rPr lang="en-US" sz="2600" dirty="0" smtClean="0">
                <a:latin typeface="Georgia" panose="02040502050405020303" pitchFamily="18" charset="0"/>
              </a:rPr>
              <a:t>!</a:t>
            </a:r>
            <a:endParaRPr lang="en-US" sz="2600"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fld id="{DE70C7B1-09E1-4780-88D9-9F486AEC4F9F}" type="slidenum">
              <a:rPr lang="en-US" smtClean="0"/>
              <a:t>58</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137060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6019800"/>
          </a:xfrm>
        </p:spPr>
        <p:txBody>
          <a:bodyPr>
            <a:normAutofit fontScale="25000" lnSpcReduction="20000"/>
          </a:bodyPr>
          <a:lstStyle/>
          <a:p>
            <a:pPr marL="0" lvl="0" indent="0" algn="ctr">
              <a:buNone/>
            </a:pPr>
            <a:endParaRPr lang="en-US" sz="4600" dirty="0" smtClean="0">
              <a:solidFill>
                <a:prstClr val="black"/>
              </a:solidFill>
            </a:endParaRPr>
          </a:p>
          <a:p>
            <a:pPr marL="0" lvl="0" indent="0" algn="ctr">
              <a:buNone/>
            </a:pPr>
            <a:endParaRPr lang="en-US" sz="4600" dirty="0" smtClean="0">
              <a:solidFill>
                <a:prstClr val="black"/>
              </a:solidFill>
            </a:endParaRPr>
          </a:p>
          <a:p>
            <a:pPr marL="0" lvl="0" indent="0" algn="ctr">
              <a:buNone/>
            </a:pPr>
            <a:endParaRPr lang="en-US" sz="4600" dirty="0">
              <a:solidFill>
                <a:prstClr val="black"/>
              </a:solidFill>
            </a:endParaRPr>
          </a:p>
          <a:p>
            <a:pPr marL="0" lvl="0" indent="0" algn="ctr">
              <a:buNone/>
            </a:pPr>
            <a:endParaRPr lang="en-US" sz="4600" dirty="0" smtClean="0">
              <a:solidFill>
                <a:prstClr val="black"/>
              </a:solidFill>
            </a:endParaRPr>
          </a:p>
          <a:p>
            <a:pPr marL="0" lvl="0" indent="0" algn="ctr">
              <a:buNone/>
            </a:pPr>
            <a:endParaRPr lang="en-US" sz="4600" dirty="0">
              <a:solidFill>
                <a:prstClr val="black"/>
              </a:solidFill>
            </a:endParaRPr>
          </a:p>
          <a:p>
            <a:pPr marL="0" lvl="0" indent="0" algn="ctr">
              <a:buNone/>
            </a:pPr>
            <a:endParaRPr lang="en-US" sz="4600" dirty="0" smtClean="0">
              <a:solidFill>
                <a:prstClr val="black"/>
              </a:solidFill>
            </a:endParaRPr>
          </a:p>
          <a:p>
            <a:pPr marL="0" lvl="0" indent="0" algn="ctr">
              <a:buNone/>
            </a:pPr>
            <a:endParaRPr lang="en-US" sz="4600" dirty="0">
              <a:solidFill>
                <a:prstClr val="black"/>
              </a:solidFill>
            </a:endParaRPr>
          </a:p>
          <a:p>
            <a:pPr marL="0" lvl="0" indent="0" algn="ctr">
              <a:buNone/>
            </a:pPr>
            <a:r>
              <a:rPr lang="en-US" sz="5600" dirty="0" smtClean="0">
                <a:solidFill>
                  <a:prstClr val="black"/>
                </a:solidFill>
              </a:rPr>
              <a:t>John </a:t>
            </a:r>
            <a:r>
              <a:rPr lang="en-US" sz="5600" dirty="0">
                <a:solidFill>
                  <a:prstClr val="black"/>
                </a:solidFill>
              </a:rPr>
              <a:t>B. </a:t>
            </a:r>
            <a:r>
              <a:rPr lang="en-US" sz="5600" dirty="0" smtClean="0">
                <a:solidFill>
                  <a:prstClr val="black"/>
                </a:solidFill>
              </a:rPr>
              <a:t>Goldhamer</a:t>
            </a:r>
            <a:endParaRPr lang="en-US" sz="5600" dirty="0">
              <a:solidFill>
                <a:prstClr val="black"/>
              </a:solidFill>
              <a:hlinkClick r:id="rId2"/>
            </a:endParaRPr>
          </a:p>
          <a:p>
            <a:pPr marL="0" lvl="0" indent="0" algn="ctr">
              <a:buNone/>
            </a:pPr>
            <a:r>
              <a:rPr lang="en-US" sz="5600" dirty="0" smtClean="0">
                <a:solidFill>
                  <a:prstClr val="black"/>
                </a:solidFill>
                <a:hlinkClick r:id="rId2"/>
              </a:rPr>
              <a:t>www.LinkedIn.com/in/JohnGoldhamer</a:t>
            </a:r>
            <a:endParaRPr lang="en-US" sz="5600" dirty="0">
              <a:solidFill>
                <a:prstClr val="black"/>
              </a:solidFill>
            </a:endParaRPr>
          </a:p>
          <a:p>
            <a:pPr marL="0" lvl="0" indent="0" algn="ctr">
              <a:buNone/>
            </a:pPr>
            <a:r>
              <a:rPr lang="en-US" sz="5600" u="sng" dirty="0" smtClean="0">
                <a:solidFill>
                  <a:prstClr val="black"/>
                </a:solidFill>
                <a:hlinkClick r:id="rId3"/>
              </a:rPr>
              <a:t>www.JohnGoldhamer.com</a:t>
            </a:r>
            <a:endParaRPr lang="en-US" sz="5600" u="sng" dirty="0" smtClean="0">
              <a:solidFill>
                <a:prstClr val="black"/>
              </a:solidFill>
            </a:endParaRPr>
          </a:p>
          <a:p>
            <a:pPr marL="0" indent="0" algn="ctr">
              <a:buNone/>
            </a:pPr>
            <a:endParaRPr lang="en-US" sz="1300" u="sng" dirty="0" smtClean="0"/>
          </a:p>
          <a:p>
            <a:pPr marL="0" indent="0" algn="ctr">
              <a:buNone/>
            </a:pPr>
            <a:r>
              <a:rPr lang="en-US" sz="9600" u="sng" dirty="0" smtClean="0"/>
              <a:t>JOB </a:t>
            </a:r>
            <a:r>
              <a:rPr lang="en-US" sz="9600" u="sng" dirty="0"/>
              <a:t>SEEKER TIPS, TOPICS &amp; TOOLS</a:t>
            </a:r>
          </a:p>
          <a:p>
            <a:pPr marL="0" indent="0" algn="just">
              <a:buNone/>
            </a:pPr>
            <a:r>
              <a:rPr lang="en-US" sz="9600" dirty="0" smtClean="0"/>
              <a:t>John B. Goldhamer is the author of </a:t>
            </a:r>
            <a:r>
              <a:rPr lang="en-US" sz="9600" i="1" u="sng" dirty="0" smtClean="0">
                <a:ea typeface="Times New Roman"/>
              </a:rPr>
              <a:t>Job Seeker Tips, Topics &amp; Tools</a:t>
            </a:r>
            <a:r>
              <a:rPr lang="en-US" sz="9600" dirty="0" smtClean="0">
                <a:solidFill>
                  <a:srgbClr val="000000"/>
                </a:solidFill>
                <a:ea typeface="Times New Roman"/>
              </a:rPr>
              <a:t>,</a:t>
            </a:r>
            <a:r>
              <a:rPr lang="en-US" sz="9600" i="1" dirty="0"/>
              <a:t> </a:t>
            </a:r>
            <a:r>
              <a:rPr lang="en-US" sz="9600" dirty="0" smtClean="0"/>
              <a:t>which </a:t>
            </a:r>
            <a:r>
              <a:rPr lang="en-US" sz="9600" dirty="0"/>
              <a:t>has </a:t>
            </a:r>
            <a:r>
              <a:rPr lang="en-US" sz="9600" i="1" dirty="0"/>
              <a:t>Everything a Job Seeker Needs to Get a Job from Beginning to End!</a:t>
            </a:r>
          </a:p>
          <a:p>
            <a:pPr marL="0" indent="0" algn="just">
              <a:buNone/>
            </a:pPr>
            <a:r>
              <a:rPr lang="en-US" sz="9600" dirty="0" smtClean="0"/>
              <a:t>It contains </a:t>
            </a:r>
            <a:r>
              <a:rPr lang="en-US" sz="9600" i="1" dirty="0" smtClean="0"/>
              <a:t>Comprehensive </a:t>
            </a:r>
            <a:r>
              <a:rPr lang="en-US" sz="9600" i="1" dirty="0"/>
              <a:t>Documents</a:t>
            </a:r>
            <a:r>
              <a:rPr lang="en-US" sz="9600" dirty="0"/>
              <a:t> that </a:t>
            </a:r>
            <a:r>
              <a:rPr lang="en-US" sz="9600" i="1" dirty="0"/>
              <a:t>assist Job Seekers with Composing: Cover Letters, Resumes, Marketing Plans, Researching Companies and People,  </a:t>
            </a:r>
            <a:r>
              <a:rPr lang="en-US" sz="9600" i="1" dirty="0" smtClean="0"/>
              <a:t>as </a:t>
            </a:r>
            <a:r>
              <a:rPr lang="en-US" sz="9600" i="1" dirty="0"/>
              <a:t>well as Presenting an Image and More!</a:t>
            </a:r>
            <a:endParaRPr lang="en-US" sz="9600" dirty="0"/>
          </a:p>
          <a:p>
            <a:pPr marL="0" indent="0" algn="just">
              <a:buNone/>
            </a:pPr>
            <a:r>
              <a:rPr lang="en-US" sz="9600" dirty="0" smtClean="0"/>
              <a:t>At </a:t>
            </a:r>
            <a:r>
              <a:rPr lang="en-US" sz="9600" dirty="0"/>
              <a:t>one time, John taught classes on </a:t>
            </a:r>
            <a:r>
              <a:rPr lang="en-US" sz="9600" i="1" dirty="0"/>
              <a:t>LinkedIn, Résumé Writing, and Researching the Internet</a:t>
            </a:r>
            <a:r>
              <a:rPr lang="en-US" sz="9600" dirty="0"/>
              <a:t> </a:t>
            </a:r>
            <a:r>
              <a:rPr lang="en-US" sz="9600" dirty="0" smtClean="0"/>
              <a:t>at Employment </a:t>
            </a:r>
            <a:r>
              <a:rPr lang="en-US" sz="9600" dirty="0"/>
              <a:t>Transition </a:t>
            </a:r>
            <a:r>
              <a:rPr lang="en-US" sz="9600" dirty="0" smtClean="0"/>
              <a:t>Centers </a:t>
            </a:r>
            <a:r>
              <a:rPr lang="en-US" sz="9600" dirty="0"/>
              <a:t>and Network Groups.  He </a:t>
            </a:r>
            <a:r>
              <a:rPr lang="en-US" sz="9600" dirty="0" smtClean="0"/>
              <a:t>is </a:t>
            </a:r>
            <a:r>
              <a:rPr lang="en-US" sz="9600" dirty="0"/>
              <a:t>also on the speaker circuit to </a:t>
            </a:r>
            <a:r>
              <a:rPr lang="en-US" sz="9600" dirty="0" smtClean="0"/>
              <a:t>organizations and small </a:t>
            </a:r>
            <a:r>
              <a:rPr lang="en-US" sz="9600" dirty="0"/>
              <a:t>groups</a:t>
            </a:r>
            <a:r>
              <a:rPr lang="en-US" sz="9600" dirty="0" smtClean="0"/>
              <a:t>.</a:t>
            </a:r>
            <a:endParaRPr lang="en-US" sz="9600" dirty="0"/>
          </a:p>
        </p:txBody>
      </p:sp>
      <p:sp>
        <p:nvSpPr>
          <p:cNvPr id="4" name="Slide Number Placeholder 3"/>
          <p:cNvSpPr>
            <a:spLocks noGrp="1"/>
          </p:cNvSpPr>
          <p:nvPr>
            <p:ph type="sldNum" sz="quarter" idx="12"/>
          </p:nvPr>
        </p:nvSpPr>
        <p:spPr/>
        <p:txBody>
          <a:bodyPr/>
          <a:lstStyle/>
          <a:p>
            <a:fld id="{DE70C7B1-09E1-4780-88D9-9F486AEC4F9F}" type="slidenum">
              <a:rPr lang="en-US" smtClean="0"/>
              <a:t>6</a:t>
            </a:fld>
            <a:endParaRPr lang="en-US" dirty="0" smtClean="0"/>
          </a:p>
          <a:p>
            <a:r>
              <a:rPr lang="en-US" u="sng" dirty="0" smtClean="0"/>
              <a:t>JohnGoldhamer.com</a:t>
            </a:r>
            <a:endParaRPr lang="en-US" dirty="0"/>
          </a:p>
        </p:txBody>
      </p:sp>
      <p:sp>
        <p:nvSpPr>
          <p:cNvPr id="5" name="Title 1"/>
          <p:cNvSpPr>
            <a:spLocks noGrp="1"/>
          </p:cNvSpPr>
          <p:nvPr>
            <p:ph type="title"/>
          </p:nvPr>
        </p:nvSpPr>
        <p:spPr>
          <a:xfrm>
            <a:off x="457200" y="304800"/>
            <a:ext cx="8229600" cy="457200"/>
          </a:xfrm>
        </p:spPr>
        <p:txBody>
          <a:bodyPr>
            <a:noAutofit/>
          </a:bodyPr>
          <a:lstStyle/>
          <a:p>
            <a:r>
              <a:rPr lang="en-US" sz="2700" b="1" u="sng" dirty="0" smtClean="0"/>
              <a:t>2018 INDIVIDUAL INCOME TAX WORKSHOP</a:t>
            </a:r>
            <a:endParaRPr lang="en-US" sz="2700"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752475"/>
            <a:ext cx="1714500" cy="12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9394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4800"/>
            <a:ext cx="8229600" cy="503238"/>
          </a:xfrm>
        </p:spPr>
        <p:txBody>
          <a:bodyPr>
            <a:normAutofit/>
          </a:bodyPr>
          <a:lstStyle/>
          <a:p>
            <a:r>
              <a:rPr lang="en-US" sz="2700" b="1" u="sng" dirty="0" smtClean="0"/>
              <a:t>2018 INDIVIDUAL INCOME TAX WORKSHOP</a:t>
            </a:r>
            <a:endParaRPr lang="en-US" sz="2700" dirty="0"/>
          </a:p>
        </p:txBody>
      </p:sp>
      <p:sp>
        <p:nvSpPr>
          <p:cNvPr id="4" name="Slide Number Placeholder 3"/>
          <p:cNvSpPr>
            <a:spLocks noGrp="1"/>
          </p:cNvSpPr>
          <p:nvPr>
            <p:ph type="sldNum" sz="quarter" idx="12"/>
          </p:nvPr>
        </p:nvSpPr>
        <p:spPr/>
        <p:txBody>
          <a:bodyPr/>
          <a:lstStyle/>
          <a:p>
            <a:fld id="{DE70C7B1-09E1-4780-88D9-9F486AEC4F9F}" type="slidenum">
              <a:rPr lang="en-US" smtClean="0"/>
              <a:t>7</a:t>
            </a:fld>
            <a:endParaRPr lang="en-US" dirty="0" smtClean="0"/>
          </a:p>
          <a:p>
            <a:r>
              <a:rPr lang="en-US" u="sng" dirty="0" smtClean="0"/>
              <a:t>JohnGoldhamer.com</a:t>
            </a:r>
            <a:endParaRPr lang="en-US" dirty="0"/>
          </a:p>
        </p:txBody>
      </p:sp>
      <p:sp>
        <p:nvSpPr>
          <p:cNvPr id="5" name="Content Placeholder 4"/>
          <p:cNvSpPr>
            <a:spLocks noGrp="1"/>
          </p:cNvSpPr>
          <p:nvPr>
            <p:ph idx="1"/>
          </p:nvPr>
        </p:nvSpPr>
        <p:spPr>
          <a:xfrm>
            <a:off x="457200" y="838200"/>
            <a:ext cx="8229600" cy="5943600"/>
          </a:xfrm>
        </p:spPr>
        <p:txBody>
          <a:bodyPr/>
          <a:lstStyle/>
          <a:p>
            <a:pPr marL="0" indent="0" algn="ctr">
              <a:buNone/>
            </a:pPr>
            <a:r>
              <a:rPr lang="en-US" sz="2500" dirty="0" smtClean="0"/>
              <a:t>John B. Goldhamer’s Website: </a:t>
            </a:r>
            <a:r>
              <a:rPr lang="en-US" sz="2500" dirty="0" smtClean="0">
                <a:hlinkClick r:id="rId2"/>
              </a:rPr>
              <a:t>www.JohnGoldhamer.com</a:t>
            </a:r>
            <a:endParaRPr lang="en-US" sz="2500" dirty="0" smtClean="0"/>
          </a:p>
          <a:p>
            <a:pPr marL="0" indent="0">
              <a:buNone/>
            </a:pPr>
            <a:endParaRPr lang="en-US" dirty="0"/>
          </a:p>
        </p:txBody>
      </p:sp>
      <p:pic>
        <p:nvPicPr>
          <p:cNvPr id="3" name="Picture 2" descr="C:\Users\John B. Goldhamer.JohnBGoldhamer\Documents\17 JohnGoldhamer.com\JohnGoldhamer.com- Printouts\Landscape\JohnGoldhamer.com- Index - Home- Landsca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295400"/>
            <a:ext cx="6934200" cy="526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30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700" b="1" u="sng" dirty="0" smtClean="0"/>
              <a:t>2018 </a:t>
            </a:r>
            <a:r>
              <a:rPr lang="en-US" sz="2700" b="1" u="sng" dirty="0"/>
              <a:t>INDIVIDUAL INCOME TAX WORKSHOP</a:t>
            </a:r>
            <a:endParaRPr lang="en-US" sz="2700" dirty="0"/>
          </a:p>
        </p:txBody>
      </p:sp>
      <p:sp>
        <p:nvSpPr>
          <p:cNvPr id="3" name="Content Placeholder 2"/>
          <p:cNvSpPr>
            <a:spLocks noGrp="1"/>
          </p:cNvSpPr>
          <p:nvPr>
            <p:ph idx="1"/>
          </p:nvPr>
        </p:nvSpPr>
        <p:spPr>
          <a:xfrm>
            <a:off x="457200" y="838200"/>
            <a:ext cx="8229600" cy="5943600"/>
          </a:xfrm>
        </p:spPr>
        <p:txBody>
          <a:bodyPr>
            <a:normAutofit/>
          </a:bodyPr>
          <a:lstStyle/>
          <a:p>
            <a:pPr marL="0" indent="0" algn="ctr">
              <a:buNone/>
            </a:pPr>
            <a:r>
              <a:rPr lang="en-US" sz="1800" dirty="0" smtClean="0">
                <a:hlinkClick r:id="rId2"/>
              </a:rPr>
              <a:t>JohnGoldhamer.com</a:t>
            </a:r>
            <a:r>
              <a:rPr lang="en-US" sz="1800" dirty="0" smtClean="0"/>
              <a:t>: </a:t>
            </a:r>
            <a:r>
              <a:rPr lang="en-US" sz="1800" dirty="0"/>
              <a:t>Individual Income Tax Workshops &amp; </a:t>
            </a:r>
            <a:r>
              <a:rPr lang="en-US" sz="1800" dirty="0" smtClean="0"/>
              <a:t>Unemployment Benefits</a:t>
            </a:r>
            <a:endParaRPr lang="en-US" sz="1800" dirty="0"/>
          </a:p>
        </p:txBody>
      </p:sp>
      <p:sp>
        <p:nvSpPr>
          <p:cNvPr id="4" name="Slide Number Placeholder 3"/>
          <p:cNvSpPr>
            <a:spLocks noGrp="1"/>
          </p:cNvSpPr>
          <p:nvPr>
            <p:ph type="sldNum" sz="quarter" idx="12"/>
          </p:nvPr>
        </p:nvSpPr>
        <p:spPr/>
        <p:txBody>
          <a:bodyPr/>
          <a:lstStyle/>
          <a:p>
            <a:fld id="{DE70C7B1-09E1-4780-88D9-9F486AEC4F9F}" type="slidenum">
              <a:rPr lang="en-US" smtClean="0"/>
              <a:t>8</a:t>
            </a:fld>
            <a:endParaRPr lang="en-US" dirty="0" smtClean="0"/>
          </a:p>
          <a:p>
            <a:r>
              <a:rPr lang="en-US" u="sng" dirty="0" smtClean="0"/>
              <a:t>JohnGoldhamer.com</a:t>
            </a:r>
            <a:endParaRPr lang="en-US" dirty="0"/>
          </a:p>
        </p:txBody>
      </p:sp>
      <p:pic>
        <p:nvPicPr>
          <p:cNvPr id="1027" name="Picture 3" descr="C:\Users\John B. Goldhamer.JohnBGoldhamer\Documents\17 JohnGoldhamer.com\JohnGoldhamer.com- Printouts\Landscape\JohnGoldhamer.com- Individual Income Tax, Positon Papers &amp; Unemployment Benefits- Landscape- 20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219200"/>
            <a:ext cx="7010400" cy="5362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106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Autofit/>
          </a:bodyPr>
          <a:lstStyle/>
          <a:p>
            <a:r>
              <a:rPr lang="en-US" sz="2700" b="1" u="sng" dirty="0" smtClean="0"/>
              <a:t>2018 INDIVIDUAL INCOME TAX WORKSHOP</a:t>
            </a:r>
            <a:endParaRPr lang="en-US" sz="2700" dirty="0"/>
          </a:p>
        </p:txBody>
      </p:sp>
      <p:sp>
        <p:nvSpPr>
          <p:cNvPr id="3" name="Content Placeholder 2"/>
          <p:cNvSpPr>
            <a:spLocks noGrp="1"/>
          </p:cNvSpPr>
          <p:nvPr>
            <p:ph idx="1"/>
          </p:nvPr>
        </p:nvSpPr>
        <p:spPr>
          <a:xfrm>
            <a:off x="457200" y="838200"/>
            <a:ext cx="8229600" cy="5943600"/>
          </a:xfrm>
        </p:spPr>
        <p:txBody>
          <a:bodyPr>
            <a:normAutofit fontScale="25000" lnSpcReduction="20000"/>
          </a:bodyPr>
          <a:lstStyle/>
          <a:p>
            <a:pPr marL="0" indent="0" algn="ctr">
              <a:buNone/>
            </a:pPr>
            <a:r>
              <a:rPr lang="en-US" sz="7000" b="1" u="sng" dirty="0" smtClean="0"/>
              <a:t>TAX ENVELOPE TO KEEP TAX INFORMATION</a:t>
            </a:r>
            <a:br>
              <a:rPr lang="en-US" sz="7000" b="1" u="sng" dirty="0" smtClean="0"/>
            </a:br>
            <a:r>
              <a:rPr lang="en-US" sz="7000" b="1" dirty="0" smtClean="0"/>
              <a:t>Large</a:t>
            </a:r>
            <a:r>
              <a:rPr lang="en-US" sz="7000" dirty="0" smtClean="0"/>
              <a:t> </a:t>
            </a:r>
            <a:r>
              <a:rPr lang="en-US" sz="7000" b="1" dirty="0"/>
              <a:t>Open-End Kraft (Brown) 9" x 12“ Envelope</a:t>
            </a:r>
            <a:endParaRPr lang="en-US" sz="7000" dirty="0"/>
          </a:p>
          <a:p>
            <a:pPr marL="0" indent="0">
              <a:buNone/>
            </a:pPr>
            <a:endParaRPr lang="en-US" sz="3000" dirty="0" smtClean="0"/>
          </a:p>
          <a:p>
            <a:pPr marL="0" indent="0">
              <a:buNone/>
            </a:pPr>
            <a:endParaRPr lang="en-US" sz="3000" dirty="0" smtClean="0"/>
          </a:p>
          <a:p>
            <a:pPr marL="0" indent="0">
              <a:buNone/>
            </a:pPr>
            <a:endParaRPr lang="en-US" sz="3000" dirty="0" smtClean="0"/>
          </a:p>
          <a:p>
            <a:pPr marL="0" indent="0">
              <a:buNone/>
            </a:pPr>
            <a:endParaRPr lang="en-US" sz="3000" dirty="0" smtClean="0"/>
          </a:p>
          <a:p>
            <a:pPr marL="0" indent="0">
              <a:buNone/>
            </a:pPr>
            <a:endParaRPr lang="en-US" sz="3000" u="sng" dirty="0" smtClean="0"/>
          </a:p>
          <a:p>
            <a:pPr marL="0" indent="0">
              <a:buNone/>
            </a:pPr>
            <a:endParaRPr lang="en-US" sz="3000" u="sng" dirty="0" smtClean="0"/>
          </a:p>
          <a:p>
            <a:pPr marL="0" indent="0">
              <a:buNone/>
            </a:pPr>
            <a:endParaRPr lang="en-US" sz="3000" u="sng" dirty="0" smtClean="0"/>
          </a:p>
          <a:p>
            <a:pPr marL="0" indent="0">
              <a:buNone/>
            </a:pPr>
            <a:endParaRPr lang="en-US" sz="3000" u="sng" dirty="0" smtClean="0"/>
          </a:p>
          <a:p>
            <a:pPr marL="0" indent="0">
              <a:buNone/>
            </a:pPr>
            <a:endParaRPr lang="en-US" sz="3000" u="sng" dirty="0" smtClean="0"/>
          </a:p>
          <a:p>
            <a:pPr marL="0" indent="0">
              <a:buNone/>
            </a:pPr>
            <a:endParaRPr lang="en-US" sz="3000" u="sng" dirty="0" smtClean="0"/>
          </a:p>
          <a:p>
            <a:pPr marL="0" indent="0">
              <a:buNone/>
            </a:pPr>
            <a:endParaRPr lang="en-US" sz="3000" u="sng" dirty="0" smtClean="0"/>
          </a:p>
          <a:p>
            <a:pPr marL="0" indent="0">
              <a:buNone/>
            </a:pPr>
            <a:endParaRPr lang="en-US" sz="3000" u="sng" dirty="0"/>
          </a:p>
          <a:p>
            <a:pPr marL="0" indent="0">
              <a:buNone/>
            </a:pPr>
            <a:endParaRPr lang="en-US" sz="3000" u="sng" dirty="0" smtClean="0"/>
          </a:p>
          <a:p>
            <a:pPr marL="0" indent="0">
              <a:buNone/>
            </a:pPr>
            <a:endParaRPr lang="en-US" sz="3000" u="sng" dirty="0"/>
          </a:p>
          <a:p>
            <a:pPr marL="0" indent="0">
              <a:buNone/>
            </a:pPr>
            <a:endParaRPr lang="en-US" sz="3000" u="sng" dirty="0" smtClean="0"/>
          </a:p>
          <a:p>
            <a:pPr marL="0" indent="0">
              <a:buNone/>
            </a:pPr>
            <a:endParaRPr lang="en-US" sz="3000" u="sng" dirty="0" smtClean="0"/>
          </a:p>
          <a:p>
            <a:pPr marL="0" indent="0">
              <a:buNone/>
            </a:pPr>
            <a:r>
              <a:rPr lang="en-US" sz="8000" u="sng" dirty="0" smtClean="0"/>
              <a:t>Suggestions</a:t>
            </a:r>
            <a:r>
              <a:rPr lang="en-US" sz="8000" dirty="0" smtClean="0"/>
              <a:t>:</a:t>
            </a:r>
          </a:p>
          <a:p>
            <a:pPr algn="just"/>
            <a:r>
              <a:rPr lang="en-US" sz="8000" dirty="0" smtClean="0"/>
              <a:t>In the beginning of each year get a </a:t>
            </a:r>
            <a:r>
              <a:rPr lang="en-US" sz="8000" u="sng" dirty="0">
                <a:solidFill>
                  <a:prstClr val="black"/>
                </a:solidFill>
                <a:ea typeface="+mj-ea"/>
                <a:cs typeface="+mj-cs"/>
              </a:rPr>
              <a:t>Large Open-End Kraft (Brown) 9" x 12“ </a:t>
            </a:r>
            <a:r>
              <a:rPr lang="en-US" sz="8000" u="sng" dirty="0" smtClean="0">
                <a:solidFill>
                  <a:prstClr val="black"/>
                </a:solidFill>
                <a:ea typeface="+mj-ea"/>
                <a:cs typeface="+mj-cs"/>
              </a:rPr>
              <a:t>Envelope.</a:t>
            </a:r>
          </a:p>
          <a:p>
            <a:pPr algn="just"/>
            <a:r>
              <a:rPr lang="en-US" sz="8000" dirty="0" smtClean="0">
                <a:solidFill>
                  <a:prstClr val="black"/>
                </a:solidFill>
                <a:ea typeface="+mj-ea"/>
                <a:cs typeface="+mj-cs"/>
              </a:rPr>
              <a:t>M</a:t>
            </a:r>
            <a:r>
              <a:rPr lang="en-US" sz="8000" dirty="0" smtClean="0"/>
              <a:t>ark it in large letters the Tax Year, such as 2018.  </a:t>
            </a:r>
          </a:p>
          <a:p>
            <a:pPr algn="just"/>
            <a:r>
              <a:rPr lang="en-US" sz="8000" dirty="0" smtClean="0"/>
              <a:t>During the year, as you receive </a:t>
            </a:r>
            <a:r>
              <a:rPr lang="en-US" sz="8000" i="1" u="sng" dirty="0" smtClean="0"/>
              <a:t>Deductible Expenses</a:t>
            </a:r>
            <a:r>
              <a:rPr lang="en-US" sz="8000" i="1" dirty="0" smtClean="0"/>
              <a:t> </a:t>
            </a:r>
            <a:r>
              <a:rPr lang="en-US" sz="8000" dirty="0" smtClean="0"/>
              <a:t>like Donations, Summary of Medical Expenses, Real Estate Taxes, Personal Property Tax, and </a:t>
            </a:r>
            <a:r>
              <a:rPr lang="en-US" sz="8000" i="1" u="sng" dirty="0" smtClean="0"/>
              <a:t>Income Information</a:t>
            </a:r>
            <a:r>
              <a:rPr lang="en-US" sz="8000" dirty="0" smtClean="0"/>
              <a:t>; W-2, 1099, Bank Statements, place all of these Important Tax information in the Envelope.</a:t>
            </a:r>
          </a:p>
          <a:p>
            <a:pPr algn="just"/>
            <a:r>
              <a:rPr lang="en-US" sz="8000" dirty="0" smtClean="0"/>
              <a:t>Keep the Envelope some place where you can always find it. </a:t>
            </a:r>
          </a:p>
          <a:p>
            <a:pPr algn="just"/>
            <a:r>
              <a:rPr lang="en-US" sz="8000" dirty="0" smtClean="0"/>
              <a:t>When W-2’s, 1099’s, and other important Tax Documents come in the mail around the end of January, put those items in the Envelope too. </a:t>
            </a:r>
          </a:p>
          <a:p>
            <a:pPr marL="0" indent="0" algn="ctr">
              <a:buNone/>
            </a:pPr>
            <a:r>
              <a:rPr lang="en-US" sz="8000" i="1" dirty="0" smtClean="0"/>
              <a:t>Then everything is in one place ready for you to file your Tax Returns.</a:t>
            </a:r>
            <a:endParaRPr lang="en-US" sz="8000" dirty="0"/>
          </a:p>
        </p:txBody>
      </p:sp>
      <p:pic>
        <p:nvPicPr>
          <p:cNvPr id="4" name="Picture 3"/>
          <p:cNvPicPr/>
          <p:nvPr/>
        </p:nvPicPr>
        <p:blipFill rotWithShape="1">
          <a:blip r:embed="rId2"/>
          <a:srcRect l="19612" t="34778" r="67949" b="32946"/>
          <a:stretch/>
        </p:blipFill>
        <p:spPr bwMode="auto">
          <a:xfrm>
            <a:off x="4657725" y="1295400"/>
            <a:ext cx="1571626" cy="2228850"/>
          </a:xfrm>
          <a:prstGeom prst="rect">
            <a:avLst/>
          </a:prstGeom>
          <a:ln>
            <a:noFill/>
          </a:ln>
          <a:extLst>
            <a:ext uri="{53640926-AAD7-44D8-BBD7-CCE9431645EC}">
              <a14:shadowObscured xmlns:a14="http://schemas.microsoft.com/office/drawing/2010/main"/>
            </a:ext>
          </a:extLst>
        </p:spPr>
      </p:pic>
      <p:sp>
        <p:nvSpPr>
          <p:cNvPr id="5" name="Slide Number Placeholder 4"/>
          <p:cNvSpPr>
            <a:spLocks noGrp="1"/>
          </p:cNvSpPr>
          <p:nvPr>
            <p:ph type="sldNum" sz="quarter" idx="12"/>
          </p:nvPr>
        </p:nvSpPr>
        <p:spPr/>
        <p:txBody>
          <a:bodyPr/>
          <a:lstStyle/>
          <a:p>
            <a:fld id="{DE70C7B1-09E1-4780-88D9-9F486AEC4F9F}" type="slidenum">
              <a:rPr lang="en-US" smtClean="0"/>
              <a:t>9</a:t>
            </a:fld>
            <a:endParaRPr lang="en-US" dirty="0" smtClean="0"/>
          </a:p>
          <a:p>
            <a:r>
              <a:rPr lang="en-US" u="sng" dirty="0" smtClean="0"/>
              <a:t>JohnGoldhamer.com</a:t>
            </a:r>
            <a:endParaRPr lang="en-US" dirty="0"/>
          </a:p>
        </p:txBody>
      </p:sp>
      <p:pic>
        <p:nvPicPr>
          <p:cNvPr id="6" name="Picture 5"/>
          <p:cNvPicPr/>
          <p:nvPr/>
        </p:nvPicPr>
        <p:blipFill rotWithShape="1">
          <a:blip r:embed="rId3"/>
          <a:srcRect l="20080" t="46911" r="68407" b="22371"/>
          <a:stretch/>
        </p:blipFill>
        <p:spPr bwMode="auto">
          <a:xfrm>
            <a:off x="2743200" y="1295400"/>
            <a:ext cx="1752600" cy="2228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7458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6618</TotalTime>
  <Words>4075</Words>
  <Application>Microsoft Office PowerPoint</Application>
  <PresentationFormat>On-screen Show (4:3)</PresentationFormat>
  <Paragraphs>926</Paragraphs>
  <Slides>58</Slides>
  <Notes>1</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 ITEMIZED DEDUCTIONS, SCHEDULE A. NOW HAS 6 SECTIONS</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lpstr>2018 INDIVIDUAL INCOME TAX WORKSHOP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2018-Individual-Income-Tax-Workshop</dc:title>
  <dc:creator>John B. Goldhamer</dc:creator>
  <cp:lastModifiedBy>John B. Goldhamer</cp:lastModifiedBy>
  <cp:revision>846</cp:revision>
  <cp:lastPrinted>2019-02-21T18:36:03Z</cp:lastPrinted>
  <dcterms:created xsi:type="dcterms:W3CDTF">2014-12-13T21:08:43Z</dcterms:created>
  <dcterms:modified xsi:type="dcterms:W3CDTF">2020-01-27T21:25:27Z</dcterms:modified>
</cp:coreProperties>
</file>