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0" r:id="rId3"/>
    <p:sldId id="301" r:id="rId4"/>
    <p:sldId id="284" r:id="rId5"/>
    <p:sldId id="285" r:id="rId6"/>
    <p:sldId id="292" r:id="rId7"/>
    <p:sldId id="265" r:id="rId8"/>
    <p:sldId id="278" r:id="rId9"/>
    <p:sldId id="266" r:id="rId10"/>
    <p:sldId id="297" r:id="rId11"/>
    <p:sldId id="283" r:id="rId12"/>
    <p:sldId id="298" r:id="rId13"/>
    <p:sldId id="279" r:id="rId14"/>
    <p:sldId id="259" r:id="rId15"/>
    <p:sldId id="261" r:id="rId16"/>
    <p:sldId id="262" r:id="rId17"/>
    <p:sldId id="263" r:id="rId18"/>
    <p:sldId id="264" r:id="rId19"/>
    <p:sldId id="267" r:id="rId20"/>
    <p:sldId id="268" r:id="rId21"/>
    <p:sldId id="269" r:id="rId22"/>
    <p:sldId id="270" r:id="rId23"/>
    <p:sldId id="271" r:id="rId24"/>
    <p:sldId id="280" r:id="rId25"/>
    <p:sldId id="288" r:id="rId26"/>
    <p:sldId id="289" r:id="rId27"/>
    <p:sldId id="295" r:id="rId28"/>
    <p:sldId id="294" r:id="rId29"/>
    <p:sldId id="281" r:id="rId30"/>
    <p:sldId id="286" r:id="rId31"/>
    <p:sldId id="282" r:id="rId32"/>
    <p:sldId id="287" r:id="rId33"/>
    <p:sldId id="302" r:id="rId34"/>
    <p:sldId id="291" r:id="rId35"/>
    <p:sldId id="290" r:id="rId36"/>
    <p:sldId id="296" r:id="rId37"/>
    <p:sldId id="272" r:id="rId38"/>
    <p:sldId id="299" r:id="rId39"/>
    <p:sldId id="273" r:id="rId40"/>
    <p:sldId id="274" r:id="rId41"/>
    <p:sldId id="303" r:id="rId42"/>
    <p:sldId id="304" r:id="rId43"/>
    <p:sldId id="276" r:id="rId44"/>
    <p:sldId id="293" r:id="rId45"/>
  </p:sldIdLst>
  <p:sldSz cx="9144000" cy="6858000" type="screen4x3"/>
  <p:notesSz cx="6858000" cy="91011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6" autoAdjust="0"/>
    <p:restoredTop sz="99466" autoAdjust="0"/>
  </p:normalViewPr>
  <p:slideViewPr>
    <p:cSldViewPr>
      <p:cViewPr>
        <p:scale>
          <a:sx n="100" d="100"/>
          <a:sy n="100" d="100"/>
        </p:scale>
        <p:origin x="-846"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05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5057"/>
          </a:xfrm>
          <a:prstGeom prst="rect">
            <a:avLst/>
          </a:prstGeom>
        </p:spPr>
        <p:txBody>
          <a:bodyPr vert="horz" lIns="91440" tIns="45720" rIns="91440" bIns="45720" rtlCol="0"/>
          <a:lstStyle>
            <a:lvl1pPr algn="r">
              <a:defRPr sz="1200"/>
            </a:lvl1pPr>
          </a:lstStyle>
          <a:p>
            <a:fld id="{555DD666-3923-4FE0-8E75-B02DBD59B91C}" type="datetimeFigureOut">
              <a:rPr lang="en-US" smtClean="0"/>
              <a:t>5/5/2018</a:t>
            </a:fld>
            <a:endParaRPr lang="en-US" dirty="0"/>
          </a:p>
        </p:txBody>
      </p:sp>
      <p:sp>
        <p:nvSpPr>
          <p:cNvPr id="4" name="Slide Image Placeholder 3"/>
          <p:cNvSpPr>
            <a:spLocks noGrp="1" noRot="1" noChangeAspect="1"/>
          </p:cNvSpPr>
          <p:nvPr>
            <p:ph type="sldImg" idx="2"/>
          </p:nvPr>
        </p:nvSpPr>
        <p:spPr>
          <a:xfrm>
            <a:off x="1154113" y="682625"/>
            <a:ext cx="4549775" cy="3413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23041"/>
            <a:ext cx="5486400" cy="40955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44501"/>
            <a:ext cx="2971800" cy="45505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44501"/>
            <a:ext cx="2971800" cy="455057"/>
          </a:xfrm>
          <a:prstGeom prst="rect">
            <a:avLst/>
          </a:prstGeom>
        </p:spPr>
        <p:txBody>
          <a:bodyPr vert="horz" lIns="91440" tIns="45720" rIns="91440" bIns="45720" rtlCol="0" anchor="b"/>
          <a:lstStyle>
            <a:lvl1pPr algn="r">
              <a:defRPr sz="1200"/>
            </a:lvl1pPr>
          </a:lstStyle>
          <a:p>
            <a:fld id="{5AD9AC43-354D-41DE-985A-5118C6D34FA5}" type="slidenum">
              <a:rPr lang="en-US" smtClean="0"/>
              <a:t>‹#›</a:t>
            </a:fld>
            <a:endParaRPr lang="en-US" dirty="0"/>
          </a:p>
        </p:txBody>
      </p:sp>
    </p:spTree>
    <p:extLst>
      <p:ext uri="{BB962C8B-B14F-4D97-AF65-F5344CB8AC3E}">
        <p14:creationId xmlns:p14="http://schemas.microsoft.com/office/powerpoint/2010/main" val="362012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9AC43-354D-41DE-985A-5118C6D34FA5}" type="slidenum">
              <a:rPr lang="en-US" smtClean="0"/>
              <a:t>1</a:t>
            </a:fld>
            <a:endParaRPr lang="en-US" dirty="0"/>
          </a:p>
        </p:txBody>
      </p:sp>
    </p:spTree>
    <p:extLst>
      <p:ext uri="{BB962C8B-B14F-4D97-AF65-F5344CB8AC3E}">
        <p14:creationId xmlns:p14="http://schemas.microsoft.com/office/powerpoint/2010/main" val="359048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AC29FD-8B0E-4AAD-8D4F-27FBA0B9B0F5}" type="datetime1">
              <a:rPr lang="en-US" smtClean="0"/>
              <a:t>5/5/2018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0C7B1-09E1-4780-88D9-9F486AEC4F9F}" type="slidenum">
              <a:rPr lang="en-US" smtClean="0"/>
              <a:t>‹#›</a:t>
            </a:fld>
            <a:endParaRPr lang="en-US" dirty="0"/>
          </a:p>
        </p:txBody>
      </p:sp>
    </p:spTree>
    <p:extLst>
      <p:ext uri="{BB962C8B-B14F-4D97-AF65-F5344CB8AC3E}">
        <p14:creationId xmlns:p14="http://schemas.microsoft.com/office/powerpoint/2010/main" val="129236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A3991-3316-482B-AB92-F3A41D5A80D5}" type="datetime1">
              <a:rPr lang="en-US" smtClean="0"/>
              <a:t>5/5/2018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0C7B1-09E1-4780-88D9-9F486AEC4F9F}" type="slidenum">
              <a:rPr lang="en-US" smtClean="0"/>
              <a:t>‹#›</a:t>
            </a:fld>
            <a:endParaRPr lang="en-US" dirty="0"/>
          </a:p>
        </p:txBody>
      </p:sp>
    </p:spTree>
    <p:extLst>
      <p:ext uri="{BB962C8B-B14F-4D97-AF65-F5344CB8AC3E}">
        <p14:creationId xmlns:p14="http://schemas.microsoft.com/office/powerpoint/2010/main" val="148529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753387-D57C-4353-A753-E019798DF2CC}" type="datetime1">
              <a:rPr lang="en-US" smtClean="0"/>
              <a:t>5/5/2018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0C7B1-09E1-4780-88D9-9F486AEC4F9F}" type="slidenum">
              <a:rPr lang="en-US" smtClean="0"/>
              <a:t>‹#›</a:t>
            </a:fld>
            <a:endParaRPr lang="en-US" dirty="0"/>
          </a:p>
        </p:txBody>
      </p:sp>
    </p:spTree>
    <p:extLst>
      <p:ext uri="{BB962C8B-B14F-4D97-AF65-F5344CB8AC3E}">
        <p14:creationId xmlns:p14="http://schemas.microsoft.com/office/powerpoint/2010/main" val="395313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61C61-C9FD-45FC-AD96-0E76EFB99A89}" type="datetime1">
              <a:rPr lang="en-US" smtClean="0"/>
              <a:t>5/5/2018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0C7B1-09E1-4780-88D9-9F486AEC4F9F}" type="slidenum">
              <a:rPr lang="en-US" smtClean="0"/>
              <a:t>‹#›</a:t>
            </a:fld>
            <a:endParaRPr lang="en-US" dirty="0"/>
          </a:p>
        </p:txBody>
      </p:sp>
    </p:spTree>
    <p:extLst>
      <p:ext uri="{BB962C8B-B14F-4D97-AF65-F5344CB8AC3E}">
        <p14:creationId xmlns:p14="http://schemas.microsoft.com/office/powerpoint/2010/main" val="10328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897D1-0338-447D-BD40-8663CC82A8AA}" type="datetime1">
              <a:rPr lang="en-US" smtClean="0"/>
              <a:t>5/5/2018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0C7B1-09E1-4780-88D9-9F486AEC4F9F}" type="slidenum">
              <a:rPr lang="en-US" smtClean="0"/>
              <a:t>‹#›</a:t>
            </a:fld>
            <a:endParaRPr lang="en-US" dirty="0"/>
          </a:p>
        </p:txBody>
      </p:sp>
    </p:spTree>
    <p:extLst>
      <p:ext uri="{BB962C8B-B14F-4D97-AF65-F5344CB8AC3E}">
        <p14:creationId xmlns:p14="http://schemas.microsoft.com/office/powerpoint/2010/main" val="313842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476FE0-B5CE-4FA4-AD01-D994B89D1D44}" type="datetime1">
              <a:rPr lang="en-US" smtClean="0"/>
              <a:t>5/5/2018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70C7B1-09E1-4780-88D9-9F486AEC4F9F}" type="slidenum">
              <a:rPr lang="en-US" smtClean="0"/>
              <a:t>‹#›</a:t>
            </a:fld>
            <a:endParaRPr lang="en-US" dirty="0"/>
          </a:p>
        </p:txBody>
      </p:sp>
    </p:spTree>
    <p:extLst>
      <p:ext uri="{BB962C8B-B14F-4D97-AF65-F5344CB8AC3E}">
        <p14:creationId xmlns:p14="http://schemas.microsoft.com/office/powerpoint/2010/main" val="221979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1AD416-6DDB-4169-8F51-D478E95AC07D}" type="datetime1">
              <a:rPr lang="en-US" smtClean="0"/>
              <a:t>5/5/2018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70C7B1-09E1-4780-88D9-9F486AEC4F9F}" type="slidenum">
              <a:rPr lang="en-US" smtClean="0"/>
              <a:t>‹#›</a:t>
            </a:fld>
            <a:endParaRPr lang="en-US" dirty="0"/>
          </a:p>
        </p:txBody>
      </p:sp>
    </p:spTree>
    <p:extLst>
      <p:ext uri="{BB962C8B-B14F-4D97-AF65-F5344CB8AC3E}">
        <p14:creationId xmlns:p14="http://schemas.microsoft.com/office/powerpoint/2010/main" val="358680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A1B38-B177-4A8E-BF76-88928ACEBF4C}" type="datetime1">
              <a:rPr lang="en-US" smtClean="0"/>
              <a:t>5/5/2018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70C7B1-09E1-4780-88D9-9F486AEC4F9F}" type="slidenum">
              <a:rPr lang="en-US" smtClean="0"/>
              <a:t>‹#›</a:t>
            </a:fld>
            <a:endParaRPr lang="en-US" dirty="0"/>
          </a:p>
        </p:txBody>
      </p:sp>
    </p:spTree>
    <p:extLst>
      <p:ext uri="{BB962C8B-B14F-4D97-AF65-F5344CB8AC3E}">
        <p14:creationId xmlns:p14="http://schemas.microsoft.com/office/powerpoint/2010/main" val="41778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AD3BD-1B25-491A-9D45-F6D28D3A0B4A}" type="datetime1">
              <a:rPr lang="en-US" smtClean="0"/>
              <a:t>5/5/2018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a:t>
            </a:fld>
            <a:endParaRPr lang="en-US" dirty="0"/>
          </a:p>
        </p:txBody>
      </p:sp>
    </p:spTree>
    <p:extLst>
      <p:ext uri="{BB962C8B-B14F-4D97-AF65-F5344CB8AC3E}">
        <p14:creationId xmlns:p14="http://schemas.microsoft.com/office/powerpoint/2010/main" val="382170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D4FEF-D6A8-4CF1-97F1-371A92945E5D}" type="datetime1">
              <a:rPr lang="en-US" smtClean="0"/>
              <a:t>5/5/2018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70C7B1-09E1-4780-88D9-9F486AEC4F9F}" type="slidenum">
              <a:rPr lang="en-US" smtClean="0"/>
              <a:t>‹#›</a:t>
            </a:fld>
            <a:endParaRPr lang="en-US" dirty="0"/>
          </a:p>
        </p:txBody>
      </p:sp>
    </p:spTree>
    <p:extLst>
      <p:ext uri="{BB962C8B-B14F-4D97-AF65-F5344CB8AC3E}">
        <p14:creationId xmlns:p14="http://schemas.microsoft.com/office/powerpoint/2010/main" val="379516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BA2E2-0001-465F-A875-22DAA7369DAA}" type="datetime1">
              <a:rPr lang="en-US" smtClean="0"/>
              <a:t>5/5/2018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70C7B1-09E1-4780-88D9-9F486AEC4F9F}" type="slidenum">
              <a:rPr lang="en-US" smtClean="0"/>
              <a:t>‹#›</a:t>
            </a:fld>
            <a:endParaRPr lang="en-US" dirty="0"/>
          </a:p>
        </p:txBody>
      </p:sp>
    </p:spTree>
    <p:extLst>
      <p:ext uri="{BB962C8B-B14F-4D97-AF65-F5344CB8AC3E}">
        <p14:creationId xmlns:p14="http://schemas.microsoft.com/office/powerpoint/2010/main" val="346189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5B175-0731-4C3B-992D-3525060F2840}" type="datetime1">
              <a:rPr lang="en-US" smtClean="0"/>
              <a:t>5/5/2018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0C7B1-09E1-4780-88D9-9F486AEC4F9F}" type="slidenum">
              <a:rPr lang="en-US" smtClean="0"/>
              <a:t>‹#›</a:t>
            </a:fld>
            <a:endParaRPr lang="en-US" dirty="0"/>
          </a:p>
        </p:txBody>
      </p:sp>
    </p:spTree>
    <p:extLst>
      <p:ext uri="{BB962C8B-B14F-4D97-AF65-F5344CB8AC3E}">
        <p14:creationId xmlns:p14="http://schemas.microsoft.com/office/powerpoint/2010/main" val="2147083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rs.gov/uac/choose-the-simplest-tax-form-for-your-situation/"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rs.com/articles/2015-federal-tax-rates-personal-exemptions-and-standard-deductio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pps.irs.gov/app/eos/mainSearch.do?mainSearchChoice=pub78&amp;dispatchMethod=selectSearch" TargetMode="External"/><Relationship Id="rId2" Type="http://schemas.openxmlformats.org/officeDocument/2006/relationships/hyperlink" Target="https://www.irs.gov/Charities-&amp;-Non-Profits/Charitable-Organizations/Exempt-Purposes-Internal-Revenue-Code-Section-501(c)(3)"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satruck.org/Home/DonationValueGuid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hyperlink" Target="http://obamacarefacts.com/obamacare-fee-2017/" TargetMode="External"/><Relationship Id="rId2" Type="http://schemas.openxmlformats.org/officeDocument/2006/relationships/hyperlink" Target="http://obamacarefacts.com/obamacare-individual-mandat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irs.gov/pub/irs-pdf/i8965.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irs.gov/pub/irs-pdf/i8965.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irs.gov/pub/irs-pdf/i8965.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irs.gov/pub/irs-access/f8962_accessible.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irs.gov/pub/irs-pdf/i8965.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healthcare.gov/quick-guide/dates-and-deadlin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healthcare.gov/glossary/special-enrollment-period/"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en.wikipedia.org/wiki/Flexible_spending_accoun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hsacenter.com/what-is-an-hsa/qualified-medical-expens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501ctrust.org/unemployment-tax-exemption-for-501c3s-explained/" TargetMode="External"/><Relationship Id="rId2" Type="http://schemas.openxmlformats.org/officeDocument/2006/relationships/hyperlink" Target="https://www.irs.gov/charities-non-profits/exempt-organizations-what-are-employment-taxes" TargetMode="External"/><Relationship Id="rId1" Type="http://schemas.openxmlformats.org/officeDocument/2006/relationships/slideLayout" Target="../slideLayouts/slideLayout2.xml"/><Relationship Id="rId4" Type="http://schemas.openxmlformats.org/officeDocument/2006/relationships/hyperlink" Target="https://law.lis.virginia.gov/vacode/title60.2/chapter2/section60.2-213"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John.Goldhamer@gmail.com" TargetMode="External"/><Relationship Id="rId2" Type="http://schemas.openxmlformats.org/officeDocument/2006/relationships/hyperlink" Target="https://www.irs.gov/uac/Tax-Quotes" TargetMode="External"/><Relationship Id="rId1" Type="http://schemas.openxmlformats.org/officeDocument/2006/relationships/slideLayout" Target="../slideLayouts/slideLayout2.xml"/><Relationship Id="rId5" Type="http://schemas.openxmlformats.org/officeDocument/2006/relationships/hyperlink" Target="http://www.johngoldhamer.com/" TargetMode="External"/><Relationship Id="rId4" Type="http://schemas.openxmlformats.org/officeDocument/2006/relationships/hyperlink" Target="http://www.linkedin.com/in/JohnGoldham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johngoldhamer.com/" TargetMode="External"/><Relationship Id="rId2" Type="http://schemas.openxmlformats.org/officeDocument/2006/relationships/hyperlink" Target="http://www.linkedin.com/in/JohnGoldhame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johngoldhamer.com/"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7553" y="4495800"/>
            <a:ext cx="6400800" cy="2153334"/>
          </a:xfrm>
        </p:spPr>
        <p:txBody>
          <a:bodyPr>
            <a:noAutofit/>
          </a:bodyPr>
          <a:lstStyle/>
          <a:p>
            <a:r>
              <a:rPr lang="en-US" sz="2100" dirty="0" smtClean="0">
                <a:solidFill>
                  <a:schemeClr val="tx1"/>
                </a:solidFill>
              </a:rPr>
              <a:t>John </a:t>
            </a:r>
            <a:r>
              <a:rPr lang="en-US" sz="2100" dirty="0">
                <a:solidFill>
                  <a:schemeClr val="tx1"/>
                </a:solidFill>
              </a:rPr>
              <a:t>B. Goldhamer, an Authored Tax </a:t>
            </a:r>
            <a:r>
              <a:rPr lang="en-US" sz="2100" dirty="0" smtClean="0">
                <a:solidFill>
                  <a:schemeClr val="tx1"/>
                </a:solidFill>
              </a:rPr>
              <a:t>Law Expert</a:t>
            </a:r>
            <a:r>
              <a:rPr lang="en-US" sz="2100" dirty="0">
                <a:solidFill>
                  <a:schemeClr val="tx1"/>
                </a:solidFill>
              </a:rPr>
              <a:t>, reviews the </a:t>
            </a:r>
            <a:r>
              <a:rPr lang="en-US" sz="2100" dirty="0" smtClean="0">
                <a:solidFill>
                  <a:schemeClr val="tx1"/>
                </a:solidFill>
              </a:rPr>
              <a:t>2016 </a:t>
            </a:r>
            <a:r>
              <a:rPr lang="en-US" sz="2100" dirty="0">
                <a:solidFill>
                  <a:schemeClr val="tx1"/>
                </a:solidFill>
              </a:rPr>
              <a:t>U.S. Individual Income Tax Forms published by the Internal Revenue Service (IRS) and makes </a:t>
            </a:r>
            <a:r>
              <a:rPr lang="en-US" sz="2100" dirty="0" smtClean="0">
                <a:solidFill>
                  <a:schemeClr val="tx1"/>
                </a:solidFill>
              </a:rPr>
              <a:t>suggestions; </a:t>
            </a:r>
            <a:r>
              <a:rPr lang="en-US" sz="2100" dirty="0">
                <a:solidFill>
                  <a:schemeClr val="tx1"/>
                </a:solidFill>
              </a:rPr>
              <a:t>including </a:t>
            </a:r>
            <a:r>
              <a:rPr lang="en-US" sz="2100" dirty="0" smtClean="0">
                <a:solidFill>
                  <a:schemeClr val="tx1"/>
                </a:solidFill>
              </a:rPr>
              <a:t>explaining the “Affordable </a:t>
            </a:r>
            <a:r>
              <a:rPr lang="en-US" sz="2100" dirty="0">
                <a:solidFill>
                  <a:schemeClr val="tx1"/>
                </a:solidFill>
              </a:rPr>
              <a:t>Care </a:t>
            </a:r>
            <a:r>
              <a:rPr lang="en-US" sz="2100" dirty="0" smtClean="0">
                <a:solidFill>
                  <a:schemeClr val="tx1"/>
                </a:solidFill>
              </a:rPr>
              <a:t>Act” requirements.  He humorously says, </a:t>
            </a:r>
          </a:p>
          <a:p>
            <a:r>
              <a:rPr lang="en-US" sz="2100" dirty="0" smtClean="0">
                <a:solidFill>
                  <a:schemeClr val="tx1"/>
                </a:solidFill>
              </a:rPr>
              <a:t>"</a:t>
            </a:r>
            <a:r>
              <a:rPr lang="en-US" sz="2100" i="1" dirty="0" smtClean="0">
                <a:solidFill>
                  <a:schemeClr val="tx1"/>
                </a:solidFill>
              </a:rPr>
              <a:t>I can Hammer out any Tax Problem!"</a:t>
            </a:r>
            <a:r>
              <a:rPr lang="en-US" sz="2100" dirty="0" smtClean="0">
                <a:solidFill>
                  <a:schemeClr val="tx1"/>
                </a:solidFill>
              </a:rPr>
              <a:t> </a:t>
            </a:r>
            <a:endParaRPr lang="en-US" sz="2100" u="sng" dirty="0" smtClean="0">
              <a:solidFill>
                <a:schemeClr val="tx1"/>
              </a:solidFill>
            </a:endParaRPr>
          </a:p>
        </p:txBody>
      </p:sp>
      <p:sp>
        <p:nvSpPr>
          <p:cNvPr id="5" name="Slide Number Placeholder 4"/>
          <p:cNvSpPr>
            <a:spLocks noGrp="1"/>
          </p:cNvSpPr>
          <p:nvPr>
            <p:ph type="sldNum" sz="quarter" idx="12"/>
          </p:nvPr>
        </p:nvSpPr>
        <p:spPr/>
        <p:txBody>
          <a:bodyPr/>
          <a:lstStyle/>
          <a:p>
            <a:fld id="{DE70C7B1-09E1-4780-88D9-9F486AEC4F9F}" type="slidenum">
              <a:rPr lang="en-US" smtClean="0"/>
              <a:t>1</a:t>
            </a:fld>
            <a:endParaRPr lang="en-US" dirty="0" smtClean="0"/>
          </a:p>
          <a:p>
            <a:r>
              <a:rPr lang="en-US" u="sng" dirty="0"/>
              <a:t>JohnGoldhamer.com</a:t>
            </a:r>
            <a:endParaRPr lang="en-US" dirty="0"/>
          </a:p>
        </p:txBody>
      </p:sp>
      <p:sp>
        <p:nvSpPr>
          <p:cNvPr id="9" name="Title 1"/>
          <p:cNvSpPr txBox="1">
            <a:spLocks/>
          </p:cNvSpPr>
          <p:nvPr/>
        </p:nvSpPr>
        <p:spPr>
          <a:xfrm>
            <a:off x="457200" y="304800"/>
            <a:ext cx="82296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u="sng" dirty="0" smtClean="0"/>
              <a:t>2016 INDIVIDUAL INCOME TAX WORKSHOP</a:t>
            </a:r>
            <a:endParaRPr lang="en-US" sz="2700" dirty="0"/>
          </a:p>
        </p:txBody>
      </p:sp>
      <p:sp>
        <p:nvSpPr>
          <p:cNvPr id="12" name="Rectangle 11"/>
          <p:cNvSpPr/>
          <p:nvPr/>
        </p:nvSpPr>
        <p:spPr>
          <a:xfrm>
            <a:off x="1377553" y="4495800"/>
            <a:ext cx="6388893" cy="2000934"/>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7"/>
          <p:cNvPicPr/>
          <p:nvPr/>
        </p:nvPicPr>
        <p:blipFill rotWithShape="1">
          <a:blip r:embed="rId3"/>
          <a:srcRect l="15545" t="8267" r="15866" b="10775"/>
          <a:stretch/>
        </p:blipFill>
        <p:spPr bwMode="auto">
          <a:xfrm>
            <a:off x="1844675" y="800100"/>
            <a:ext cx="5454650" cy="3619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3497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11162"/>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199"/>
            <a:ext cx="8229600" cy="5948045"/>
          </a:xfrm>
        </p:spPr>
        <p:txBody>
          <a:bodyPr/>
          <a:lstStyle/>
          <a:p>
            <a:pPr marL="0" indent="0" algn="ctr" fontAlgn="base">
              <a:buNone/>
            </a:pPr>
            <a:r>
              <a:rPr lang="en-US" sz="2200" b="1" u="sng" dirty="0" smtClean="0"/>
              <a:t>IRS - Choose </a:t>
            </a:r>
            <a:r>
              <a:rPr lang="en-US" sz="2200" b="1" u="sng" dirty="0"/>
              <a:t>the Simplest Tax Form for Your </a:t>
            </a:r>
            <a:r>
              <a:rPr lang="en-US" sz="2200" b="1" u="sng" dirty="0" smtClean="0"/>
              <a:t>Situation</a:t>
            </a:r>
          </a:p>
          <a:p>
            <a:pPr marL="0" indent="0" algn="ctr" fontAlgn="base">
              <a:buNone/>
            </a:pPr>
            <a:r>
              <a:rPr lang="en-US" sz="1300" b="1" u="sng" dirty="0">
                <a:hlinkClick r:id="rId2"/>
              </a:rPr>
              <a:t>https://www.irs.gov/uac/choose-the-simplest-tax-form-for-your-situation</a:t>
            </a:r>
            <a:r>
              <a:rPr lang="en-US" sz="1300" b="1" u="sng" dirty="0" smtClean="0">
                <a:hlinkClick r:id="rId2"/>
              </a:rPr>
              <a:t>/</a:t>
            </a:r>
            <a:endParaRPr lang="en-US" sz="1300" b="1" u="sng" dirty="0" smtClean="0"/>
          </a:p>
          <a:p>
            <a:pPr marL="0" indent="0" algn="ctr" fontAlgn="base">
              <a:buNone/>
            </a:pPr>
            <a:r>
              <a:rPr lang="en-US" sz="1700" u="sng" dirty="0" smtClean="0"/>
              <a:t>IRS </a:t>
            </a:r>
            <a:r>
              <a:rPr lang="en-US" sz="1700" u="sng" dirty="0"/>
              <a:t>Tax Tip 2011-03</a:t>
            </a:r>
            <a:r>
              <a:rPr lang="en-US" sz="1700" dirty="0"/>
              <a:t>,  </a:t>
            </a:r>
            <a:r>
              <a:rPr lang="en-US" sz="1700" dirty="0" smtClean="0"/>
              <a:t>Last </a:t>
            </a:r>
            <a:r>
              <a:rPr lang="en-US" sz="1700" dirty="0"/>
              <a:t>Reviewed or Updated: </a:t>
            </a:r>
            <a:r>
              <a:rPr lang="en-US" sz="1700" b="1" u="sng" dirty="0"/>
              <a:t>23-Oct-2014</a:t>
            </a:r>
          </a:p>
          <a:p>
            <a:pPr marL="0" indent="0" algn="ctr" fontAlgn="base">
              <a:buNone/>
            </a:pPr>
            <a:endParaRPr lang="en-US" sz="20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10</a:t>
            </a:fld>
            <a:endParaRPr lang="en-US" dirty="0" smtClean="0"/>
          </a:p>
          <a:p>
            <a:r>
              <a:rPr lang="en-US" u="sng" dirty="0"/>
              <a:t>JohnGoldhamer.com</a:t>
            </a:r>
            <a:endParaRPr lang="en-US" dirty="0"/>
          </a:p>
        </p:txBody>
      </p:sp>
      <p:pic>
        <p:nvPicPr>
          <p:cNvPr id="11" name="Picture 10" descr="C:\Users\John B. Goldhamer.JohnBGoldhamer\Documents\23 End of Year Tax and Finance Workshop\2016 End of the Year Tax and Finance Workshop\Forms\IRS - Choose the Simplest Tax Form for Your Situation-  2011.jpg"/>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4770" t="18759" b="24049"/>
          <a:stretch/>
        </p:blipFill>
        <p:spPr bwMode="auto">
          <a:xfrm>
            <a:off x="1828801" y="1760931"/>
            <a:ext cx="5410200" cy="4933950"/>
          </a:xfrm>
          <a:prstGeom prst="rect">
            <a:avLst/>
          </a:prstGeom>
          <a:noFill/>
          <a:ln>
            <a:noFill/>
          </a:ln>
          <a:extLst>
            <a:ext uri="{53640926-AAD7-44D8-BBD7-CCE9431645EC}">
              <a14:shadowObscured xmlns:a14="http://schemas.microsoft.com/office/drawing/2010/main"/>
            </a:ext>
          </a:extLst>
        </p:spPr>
      </p:pic>
      <p:cxnSp>
        <p:nvCxnSpPr>
          <p:cNvPr id="19" name="Straight Connector 18"/>
          <p:cNvCxnSpPr/>
          <p:nvPr/>
        </p:nvCxnSpPr>
        <p:spPr>
          <a:xfrm flipV="1">
            <a:off x="2533648" y="1828800"/>
            <a:ext cx="2286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866900" y="2666999"/>
            <a:ext cx="4991100" cy="180975"/>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828800" y="3124200"/>
            <a:ext cx="1233487" cy="28575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1905000" y="5410200"/>
            <a:ext cx="16287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828800" y="4114800"/>
            <a:ext cx="1233487" cy="304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2057400" y="3971925"/>
            <a:ext cx="1905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218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990600"/>
            <a:ext cx="8229600" cy="5772150"/>
          </a:xfrm>
        </p:spPr>
        <p:txBody>
          <a:bodyPr/>
          <a:lstStyle/>
          <a:p>
            <a:pPr marL="0" indent="0" algn="ctr">
              <a:buNone/>
            </a:pPr>
            <a:r>
              <a:rPr lang="en-US" sz="2800" b="1" dirty="0" smtClean="0"/>
              <a:t>CAVEAT – EARLY RELEASE OF IRS TAX FORMS</a:t>
            </a:r>
          </a:p>
          <a:p>
            <a:pPr marL="0" indent="0" algn="ctr">
              <a:buNone/>
            </a:pPr>
            <a:r>
              <a:rPr lang="en-US" sz="2200" i="1" dirty="0" smtClean="0"/>
              <a:t>The 114</a:t>
            </a:r>
            <a:r>
              <a:rPr lang="en-US" sz="2200" i="1" baseline="30000" dirty="0" smtClean="0"/>
              <a:t>th</a:t>
            </a:r>
            <a:r>
              <a:rPr lang="en-US" sz="2200" i="1" dirty="0" smtClean="0"/>
              <a:t> Congress has until December 16, 2016 to pass any changes</a:t>
            </a:r>
          </a:p>
          <a:p>
            <a:pPr marL="0" indent="0" algn="ct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11</a:t>
            </a:fld>
            <a:endParaRPr lang="en-US" dirty="0" smtClean="0"/>
          </a:p>
          <a:p>
            <a:r>
              <a:rPr lang="en-US" u="sng" dirty="0"/>
              <a:t>JohnGoldhamer.com</a:t>
            </a:r>
            <a:endParaRPr lang="en-US" dirty="0"/>
          </a:p>
        </p:txBody>
      </p:sp>
      <p:pic>
        <p:nvPicPr>
          <p:cNvPr id="9" name="Picture 8" descr="C:\Users\John B. Goldhamer.JohnBGoldhamer\Documents\Letters\23 End of Year Tax and Finance Workshop\2015 End of the Year 2015 Tax &amp; Finance Workshop\2015 Form Schedule A, Itemized Deductions-Draft_Page_1.jpg"/>
          <p:cNvPicPr/>
          <p:nvPr/>
        </p:nvPicPr>
        <p:blipFill rotWithShape="1">
          <a:blip r:embed="rId2" cstate="print">
            <a:extLst>
              <a:ext uri="{28A0092B-C50C-407E-A947-70E740481C1C}">
                <a14:useLocalDpi xmlns:a14="http://schemas.microsoft.com/office/drawing/2010/main" val="0"/>
              </a:ext>
            </a:extLst>
          </a:blip>
          <a:srcRect l="5584" t="4184" r="6599" b="3769"/>
          <a:stretch/>
        </p:blipFill>
        <p:spPr bwMode="auto">
          <a:xfrm>
            <a:off x="3048000" y="1905000"/>
            <a:ext cx="3503930" cy="4752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1619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34962"/>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867400"/>
          </a:xfrm>
        </p:spPr>
        <p:txBody>
          <a:bodyPr/>
          <a:lstStyle/>
          <a:p>
            <a:pPr marL="0" indent="0" algn="ctr">
              <a:buNone/>
            </a:pPr>
            <a:r>
              <a:rPr lang="en-US" sz="2400" b="1" u="sng" dirty="0" smtClean="0"/>
              <a:t>1040EZ </a:t>
            </a:r>
            <a:r>
              <a:rPr lang="en-US" sz="2400" b="1" i="1" u="sng" dirty="0" smtClean="0"/>
              <a:t>(Easy) </a:t>
            </a:r>
            <a:r>
              <a:rPr lang="en-US" sz="2400" b="1" u="sng" dirty="0"/>
              <a:t>U.S. Individual Income Tax </a:t>
            </a:r>
            <a:r>
              <a:rPr lang="en-US" sz="2400" b="1" u="sng" dirty="0" smtClean="0"/>
              <a:t>Return</a:t>
            </a:r>
          </a:p>
          <a:p>
            <a:pPr marL="0" indent="0" algn="ctr">
              <a:buNone/>
            </a:pPr>
            <a:endParaRPr lang="en-US" sz="2400" b="1" u="sng" dirty="0" smtClean="0"/>
          </a:p>
        </p:txBody>
      </p:sp>
      <p:sp>
        <p:nvSpPr>
          <p:cNvPr id="4" name="Slide Number Placeholder 3"/>
          <p:cNvSpPr>
            <a:spLocks noGrp="1"/>
          </p:cNvSpPr>
          <p:nvPr>
            <p:ph type="sldNum" sz="quarter" idx="12"/>
          </p:nvPr>
        </p:nvSpPr>
        <p:spPr/>
        <p:txBody>
          <a:bodyPr/>
          <a:lstStyle/>
          <a:p>
            <a:fld id="{DE70C7B1-09E1-4780-88D9-9F486AEC4F9F}" type="slidenum">
              <a:rPr lang="en-US" smtClean="0"/>
              <a:t>12</a:t>
            </a:fld>
            <a:endParaRPr lang="en-US" dirty="0" smtClean="0"/>
          </a:p>
          <a:p>
            <a:r>
              <a:rPr lang="en-US" u="sng" dirty="0"/>
              <a:t>JohnGoldhamer.com</a:t>
            </a:r>
            <a:endParaRPr lang="en-US" dirty="0"/>
          </a:p>
        </p:txBody>
      </p:sp>
      <p:pic>
        <p:nvPicPr>
          <p:cNvPr id="10" name="Picture 9" descr="C:\Users\John B. Goldhamer.JohnBGoldhamer\Documents\23 End of Year Tax and Finance Workshop\2016 End of the Year Tax and Finance Workshop\Forms\2016 Form 1040EZ - U.S. Individual Income Tax Return, Easy Form.jpg"/>
          <p:cNvPicPr/>
          <p:nvPr/>
        </p:nvPicPr>
        <p:blipFill rotWithShape="1">
          <a:blip r:embed="rId2" cstate="print">
            <a:extLst>
              <a:ext uri="{28A0092B-C50C-407E-A947-70E740481C1C}">
                <a14:useLocalDpi xmlns:a14="http://schemas.microsoft.com/office/drawing/2010/main" val="0"/>
              </a:ext>
            </a:extLst>
          </a:blip>
          <a:srcRect t="4262" b="6818"/>
          <a:stretch/>
        </p:blipFill>
        <p:spPr bwMode="auto">
          <a:xfrm>
            <a:off x="2590800" y="1295400"/>
            <a:ext cx="4200525" cy="4833620"/>
          </a:xfrm>
          <a:prstGeom prst="rect">
            <a:avLst/>
          </a:prstGeom>
          <a:noFill/>
          <a:ln>
            <a:noFill/>
          </a:ln>
          <a:extLst>
            <a:ext uri="{53640926-AAD7-44D8-BBD7-CCE9431645EC}">
              <a14:shadowObscured xmlns:a14="http://schemas.microsoft.com/office/drawing/2010/main"/>
            </a:ext>
          </a:extLst>
        </p:spPr>
      </p:pic>
      <p:pic>
        <p:nvPicPr>
          <p:cNvPr id="12" name="Picture 11" descr="C:\Users\John B. Goldhamer.JohnBGoldhamer\Documents\23 End of Year Tax and Finance Workshop\2016 End of the Year Tax and Finance Workshop\Forms\2016 Form 1040EZ - U.S. Individual Income Tax Return, Easy Form-  Instructions.jpg"/>
          <p:cNvPicPr/>
          <p:nvPr/>
        </p:nvPicPr>
        <p:blipFill rotWithShape="1">
          <a:blip r:embed="rId3">
            <a:extLst>
              <a:ext uri="{28A0092B-C50C-407E-A947-70E740481C1C}">
                <a14:useLocalDpi xmlns:a14="http://schemas.microsoft.com/office/drawing/2010/main" val="0"/>
              </a:ext>
            </a:extLst>
          </a:blip>
          <a:srcRect l="17893" t="77963" r="8015" b="16321"/>
          <a:stretch/>
        </p:blipFill>
        <p:spPr bwMode="auto">
          <a:xfrm>
            <a:off x="1876425" y="6157595"/>
            <a:ext cx="5438775" cy="542925"/>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a:xfrm>
            <a:off x="2743200" y="1371600"/>
            <a:ext cx="457200" cy="266700"/>
          </a:xfrm>
          <a:prstGeom prst="rect">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3962400" y="6429057"/>
            <a:ext cx="252412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91062" y="6610348"/>
            <a:ext cx="24244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96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04800"/>
            <a:ext cx="8229600" cy="4572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791200"/>
          </a:xfrm>
        </p:spPr>
        <p:txBody>
          <a:bodyPr/>
          <a:lstStyle/>
          <a:p>
            <a:pPr marL="0" indent="0" algn="ctr">
              <a:buNone/>
            </a:pPr>
            <a:r>
              <a:rPr lang="en-US" sz="2400" b="1" u="sng" dirty="0" smtClean="0"/>
              <a:t>1040A </a:t>
            </a:r>
            <a:r>
              <a:rPr lang="en-US" sz="2400" b="1" i="1" u="sng" dirty="0"/>
              <a:t>(Short Form) </a:t>
            </a:r>
            <a:r>
              <a:rPr lang="en-US" sz="2400" b="1" u="sng" dirty="0"/>
              <a:t>U.S. Individual Income Tax </a:t>
            </a:r>
            <a:r>
              <a:rPr lang="en-US" sz="2400" b="1" u="sng" dirty="0" smtClean="0"/>
              <a:t>Return</a:t>
            </a:r>
            <a:endParaRPr lang="en-US" sz="2400" b="1" dirty="0"/>
          </a:p>
        </p:txBody>
      </p:sp>
      <p:sp>
        <p:nvSpPr>
          <p:cNvPr id="4" name="Slide Number Placeholder 3"/>
          <p:cNvSpPr>
            <a:spLocks noGrp="1"/>
          </p:cNvSpPr>
          <p:nvPr>
            <p:ph type="sldNum" sz="quarter" idx="12"/>
          </p:nvPr>
        </p:nvSpPr>
        <p:spPr/>
        <p:txBody>
          <a:bodyPr/>
          <a:lstStyle/>
          <a:p>
            <a:fld id="{DE70C7B1-09E1-4780-88D9-9F486AEC4F9F}" type="slidenum">
              <a:rPr lang="en-US" smtClean="0"/>
              <a:t>13</a:t>
            </a:fld>
            <a:endParaRPr lang="en-US" dirty="0" smtClean="0"/>
          </a:p>
          <a:p>
            <a:r>
              <a:rPr lang="en-US" u="sng" dirty="0"/>
              <a:t>JohnGoldhamer.com</a:t>
            </a:r>
            <a:endParaRPr lang="en-US" dirty="0"/>
          </a:p>
        </p:txBody>
      </p:sp>
      <p:pic>
        <p:nvPicPr>
          <p:cNvPr id="12" name="Picture 2" descr="C:\Users\John B. Goldhamer.JohnBGoldhamer\Documents\23 End of Year Tax and Finance Workshop\2016 End of the Year Tax and Finance Workshop\Forms\2016 Form 1040A - U.S. Individual Income Tax Return, Short Form_Pag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94" t="3821" r="3841" b="5555"/>
          <a:stretch/>
        </p:blipFill>
        <p:spPr bwMode="auto">
          <a:xfrm>
            <a:off x="228600" y="1371600"/>
            <a:ext cx="4000501" cy="50685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hn B. Goldhamer.JohnBGoldhamer\Documents\23 End of Year Tax and Finance Workshop\2016 End of the Year Tax and Finance Workshop\Forms\2016 Form 1040A - U.S. Individual Income Tax Return, Short Form_Page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26" t="3766" r="3457" b="2330"/>
          <a:stretch/>
        </p:blipFill>
        <p:spPr bwMode="auto">
          <a:xfrm>
            <a:off x="4448175" y="1366837"/>
            <a:ext cx="3914775" cy="51310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0"/>
            <a:ext cx="457200" cy="228600"/>
          </a:xfrm>
          <a:prstGeom prst="rect">
            <a:avLst/>
          </a:prstGeom>
          <a:no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90512" y="1381125"/>
            <a:ext cx="381000" cy="228600"/>
          </a:xfrm>
          <a:prstGeom prst="rect">
            <a:avLst/>
          </a:prstGeom>
          <a:solidFill>
            <a:schemeClr val="accent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1057275" y="5257800"/>
            <a:ext cx="92392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86400" y="1981200"/>
            <a:ext cx="6858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981950" y="1397792"/>
            <a:ext cx="323850" cy="109538"/>
          </a:xfrm>
          <a:prstGeom prst="rect">
            <a:avLst/>
          </a:prstGeom>
          <a:solidFill>
            <a:schemeClr val="accent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0439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457200"/>
          </a:xfrm>
        </p:spPr>
        <p:txBody>
          <a:bodyPr>
            <a:noAutofit/>
          </a:bodyPr>
          <a:lstStyle/>
          <a:p>
            <a:r>
              <a:rPr lang="en-US" sz="2700" b="1" u="sng" dirty="0" smtClean="0"/>
              <a:t>2016 INDIVIDUAL INCOME TAX WORKSHOP</a:t>
            </a:r>
            <a:endParaRPr lang="en-US" sz="2700" dirty="0"/>
          </a:p>
        </p:txBody>
      </p:sp>
      <p:sp>
        <p:nvSpPr>
          <p:cNvPr id="4" name="Content Placeholder 3"/>
          <p:cNvSpPr>
            <a:spLocks noGrp="1"/>
          </p:cNvSpPr>
          <p:nvPr>
            <p:ph idx="1"/>
          </p:nvPr>
        </p:nvSpPr>
        <p:spPr>
          <a:xfrm>
            <a:off x="457200" y="762000"/>
            <a:ext cx="8229600" cy="5943600"/>
          </a:xfrm>
        </p:spPr>
        <p:txBody>
          <a:bodyPr>
            <a:normAutofit/>
          </a:bodyPr>
          <a:lstStyle/>
          <a:p>
            <a:pPr marL="0" indent="0" algn="ctr">
              <a:buNone/>
            </a:pPr>
            <a:r>
              <a:rPr lang="en-US" sz="2500" b="1" u="sng" dirty="0" smtClean="0"/>
              <a:t>1040 </a:t>
            </a:r>
            <a:r>
              <a:rPr lang="en-US" sz="2500" b="1" i="1" u="sng" dirty="0"/>
              <a:t>(Long </a:t>
            </a:r>
            <a:r>
              <a:rPr lang="en-US" sz="2500" b="1" i="1" u="sng" dirty="0" smtClean="0"/>
              <a:t>Form</a:t>
            </a:r>
            <a:r>
              <a:rPr lang="en-US" sz="2500" b="1" i="1" u="sng" dirty="0"/>
              <a:t>)</a:t>
            </a:r>
            <a:r>
              <a:rPr lang="en-US" sz="2500" b="1" u="sng" dirty="0"/>
              <a:t> U.S. Individual Income Tax Return</a:t>
            </a:r>
            <a:endParaRPr lang="en-US" sz="2500" b="1" dirty="0"/>
          </a:p>
        </p:txBody>
      </p:sp>
      <p:sp>
        <p:nvSpPr>
          <p:cNvPr id="9" name="Slide Number Placeholder 8"/>
          <p:cNvSpPr>
            <a:spLocks noGrp="1"/>
          </p:cNvSpPr>
          <p:nvPr>
            <p:ph type="sldNum" sz="quarter" idx="12"/>
          </p:nvPr>
        </p:nvSpPr>
        <p:spPr/>
        <p:txBody>
          <a:bodyPr/>
          <a:lstStyle/>
          <a:p>
            <a:fld id="{DE70C7B1-09E1-4780-88D9-9F486AEC4F9F}" type="slidenum">
              <a:rPr lang="en-US" smtClean="0"/>
              <a:t>14</a:t>
            </a:fld>
            <a:endParaRPr lang="en-US" dirty="0" smtClean="0"/>
          </a:p>
          <a:p>
            <a:r>
              <a:rPr lang="en-US" u="sng" dirty="0"/>
              <a:t>JohnGoldhamer.com</a:t>
            </a:r>
            <a:endParaRPr lang="en-US" dirty="0"/>
          </a:p>
        </p:txBody>
      </p:sp>
      <p:pic>
        <p:nvPicPr>
          <p:cNvPr id="1026" name="Picture 2" descr="C:\Users\John B. Goldhamer.JohnBGoldhamer\Documents\23 End of Year Tax and Finance Workshop\2016 End of the Year Tax and Finance Workshop\Forms\2016 Form 1040 - U.S. Individual Income Tax Return_Pag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25"/>
          <a:stretch/>
        </p:blipFill>
        <p:spPr bwMode="auto">
          <a:xfrm>
            <a:off x="180976" y="1188630"/>
            <a:ext cx="4162424" cy="52883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 B. Goldhamer.JohnBGoldhamer\Documents\23 End of Year Tax and Finance Workshop\2016 End of the Year Tax and Finance Workshop\Forms\2016 Form 1040 - U.S. Individual Income Tax Return_Page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25" r="3891"/>
          <a:stretch/>
        </p:blipFill>
        <p:spPr bwMode="auto">
          <a:xfrm>
            <a:off x="4381501" y="1188630"/>
            <a:ext cx="4000499" cy="528837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304800" y="1276349"/>
            <a:ext cx="685800" cy="228600"/>
          </a:xfrm>
          <a:prstGeom prst="ellipse">
            <a:avLst/>
          </a:prstGeom>
          <a:solidFill>
            <a:schemeClr val="accent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38200" y="4572000"/>
            <a:ext cx="1143000" cy="147638"/>
          </a:xfrm>
          <a:prstGeom prst="ellipse">
            <a:avLst/>
          </a:prstGeom>
          <a:solidFill>
            <a:schemeClr val="accent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133975" y="1643061"/>
            <a:ext cx="609600" cy="152400"/>
          </a:xfrm>
          <a:prstGeom prst="ellipse">
            <a:avLst/>
          </a:prstGeom>
          <a:solidFill>
            <a:schemeClr val="accent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272212" y="1633536"/>
            <a:ext cx="609600" cy="152400"/>
          </a:xfrm>
          <a:prstGeom prst="ellipse">
            <a:avLst/>
          </a:prstGeom>
          <a:solidFill>
            <a:schemeClr val="accent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8001000" y="1233486"/>
            <a:ext cx="381000" cy="157163"/>
          </a:xfrm>
          <a:prstGeom prst="ellipse">
            <a:avLst/>
          </a:prstGeom>
          <a:solidFill>
            <a:schemeClr val="accent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4541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9438"/>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914400"/>
            <a:ext cx="8229600" cy="5211763"/>
          </a:xfrm>
        </p:spPr>
        <p:txBody>
          <a:bodyPr>
            <a:normAutofit lnSpcReduction="10000"/>
          </a:bodyPr>
          <a:lstStyle/>
          <a:p>
            <a:pPr marL="0" indent="0" algn="ctr">
              <a:buNone/>
            </a:pPr>
            <a:r>
              <a:rPr lang="en-US" b="1" u="sng" dirty="0" smtClean="0"/>
              <a:t>Standard Deduction Amounts</a:t>
            </a:r>
          </a:p>
          <a:p>
            <a:pPr marL="0" indent="0">
              <a:buNone/>
            </a:pPr>
            <a:endParaRPr lang="en-US" sz="1200" dirty="0" smtClean="0"/>
          </a:p>
          <a:p>
            <a:pPr marL="0" indent="0" algn="ctr">
              <a:buNone/>
            </a:pPr>
            <a:r>
              <a:rPr lang="en-US" sz="2600" dirty="0" smtClean="0"/>
              <a:t>For 2016, </a:t>
            </a:r>
            <a:r>
              <a:rPr lang="en-US" sz="2600" dirty="0"/>
              <a:t>the Standard Deduction is as follows</a:t>
            </a:r>
            <a:r>
              <a:rPr lang="en-US" sz="2600" dirty="0" smtClean="0"/>
              <a:t>:</a:t>
            </a:r>
          </a:p>
          <a:p>
            <a:pPr marL="0" indent="0" algn="ctr">
              <a:buNone/>
            </a:pPr>
            <a:endParaRPr lang="en-US" sz="2000" dirty="0"/>
          </a:p>
          <a:p>
            <a:pPr marL="0" indent="0">
              <a:buNone/>
            </a:pPr>
            <a:r>
              <a:rPr lang="en-US" sz="2000" u="sng" dirty="0" smtClean="0"/>
              <a:t>                   Filing Status			          Standard     Over 65 / Blind</a:t>
            </a:r>
            <a:endParaRPr lang="en-US" sz="2000" u="sng" dirty="0"/>
          </a:p>
          <a:p>
            <a:r>
              <a:rPr lang="en-US" sz="2000" dirty="0" smtClean="0"/>
              <a:t>Single</a:t>
            </a:r>
            <a:r>
              <a:rPr lang="en-US" sz="2000" dirty="0"/>
              <a:t>			</a:t>
            </a:r>
            <a:r>
              <a:rPr lang="en-US" sz="2000" dirty="0" smtClean="0"/>
              <a:t>	</a:t>
            </a:r>
            <a:r>
              <a:rPr lang="en-US" sz="2000" dirty="0"/>
              <a:t> </a:t>
            </a:r>
            <a:r>
              <a:rPr lang="en-US" sz="2000" dirty="0" smtClean="0"/>
              <a:t>            $6,300 	</a:t>
            </a:r>
            <a:r>
              <a:rPr lang="en-US" sz="2000" dirty="0"/>
              <a:t> </a:t>
            </a:r>
            <a:r>
              <a:rPr lang="en-US" sz="2000" dirty="0" smtClean="0"/>
              <a:t>       $</a:t>
            </a:r>
            <a:r>
              <a:rPr lang="en-US" sz="2000" dirty="0"/>
              <a:t>7,850</a:t>
            </a:r>
            <a:endParaRPr lang="en-US" sz="2000" dirty="0" smtClean="0"/>
          </a:p>
          <a:p>
            <a:r>
              <a:rPr lang="en-US" sz="2000" dirty="0"/>
              <a:t>Married Filing Jointly or Qualifying Widow(er)   $12,600 	      $13,850</a:t>
            </a:r>
          </a:p>
          <a:p>
            <a:r>
              <a:rPr lang="en-US" sz="2000" dirty="0" smtClean="0"/>
              <a:t>Married Filing Separately </a:t>
            </a:r>
            <a:r>
              <a:rPr lang="en-US" sz="2000" dirty="0"/>
              <a:t>	 </a:t>
            </a:r>
            <a:r>
              <a:rPr lang="en-US" sz="2000" dirty="0" smtClean="0"/>
              <a:t>	             $6,300 	        $7,550</a:t>
            </a:r>
            <a:endParaRPr lang="en-US" sz="2000" dirty="0"/>
          </a:p>
          <a:p>
            <a:r>
              <a:rPr lang="en-US" sz="2000" dirty="0" smtClean="0"/>
              <a:t>Head </a:t>
            </a:r>
            <a:r>
              <a:rPr lang="en-US" sz="2000" dirty="0"/>
              <a:t>of Household			 </a:t>
            </a:r>
            <a:r>
              <a:rPr lang="en-US" sz="2000" dirty="0" smtClean="0"/>
              <a:t>            $9,300             $10,850</a:t>
            </a:r>
            <a:endParaRPr lang="en-US" sz="2000" dirty="0"/>
          </a:p>
          <a:p>
            <a:pPr marL="0" indent="0">
              <a:buNone/>
            </a:pPr>
            <a:endParaRPr lang="en-US" sz="1000" dirty="0" smtClean="0">
              <a:hlinkClick r:id="rId2"/>
            </a:endParaRPr>
          </a:p>
          <a:p>
            <a:pPr marL="0" indent="0" algn="ctr">
              <a:buNone/>
            </a:pPr>
            <a:r>
              <a:rPr lang="en-US" sz="1500" dirty="0" smtClean="0">
                <a:hlinkClick r:id="rId2"/>
              </a:rPr>
              <a:t>http</a:t>
            </a:r>
            <a:r>
              <a:rPr lang="en-US" sz="1500" dirty="0">
                <a:hlinkClick r:id="rId2"/>
              </a:rPr>
              <a:t>://</a:t>
            </a:r>
            <a:r>
              <a:rPr lang="en-US" sz="1500" dirty="0" smtClean="0">
                <a:hlinkClick r:id="rId2"/>
              </a:rPr>
              <a:t>www.irs.com/articles/2016-federal-tax-rates-personal-exemptions-and-standard-deductions</a:t>
            </a:r>
            <a:endParaRPr lang="en-US" sz="1500" dirty="0" smtClean="0"/>
          </a:p>
          <a:p>
            <a:pPr marL="0" indent="0" algn="ctr">
              <a:buNone/>
            </a:pPr>
            <a:endParaRPr lang="en-US" sz="2500" i="1" dirty="0" smtClean="0"/>
          </a:p>
          <a:p>
            <a:pPr marL="0" indent="0" algn="ctr">
              <a:buNone/>
            </a:pPr>
            <a:r>
              <a:rPr lang="en-US" sz="2500" i="1" dirty="0" smtClean="0"/>
              <a:t>When the Standard </a:t>
            </a:r>
            <a:r>
              <a:rPr lang="en-US" sz="2500" i="1" dirty="0"/>
              <a:t>Deduction </a:t>
            </a:r>
            <a:r>
              <a:rPr lang="en-US" sz="2500" i="1" dirty="0" smtClean="0"/>
              <a:t>is used, </a:t>
            </a:r>
          </a:p>
          <a:p>
            <a:pPr marL="0" indent="0" algn="ctr">
              <a:buNone/>
            </a:pPr>
            <a:r>
              <a:rPr lang="en-US" sz="2500" i="1" dirty="0" smtClean="0"/>
              <a:t>there </a:t>
            </a:r>
            <a:r>
              <a:rPr lang="en-US" sz="2500" i="1" dirty="0"/>
              <a:t>are </a:t>
            </a:r>
            <a:r>
              <a:rPr lang="en-US" sz="2500" i="1" u="sng" dirty="0"/>
              <a:t>not</a:t>
            </a:r>
            <a:r>
              <a:rPr lang="en-US" sz="2500" i="1" dirty="0"/>
              <a:t> </a:t>
            </a:r>
            <a:r>
              <a:rPr lang="en-US" sz="2500" i="1" dirty="0" smtClean="0"/>
              <a:t>any </a:t>
            </a:r>
            <a:r>
              <a:rPr lang="en-US" sz="2500" i="1" dirty="0"/>
              <a:t>additional Deductions such as Charities.</a:t>
            </a:r>
          </a:p>
          <a:p>
            <a:pPr marL="0" indent="0">
              <a:buNone/>
            </a:pPr>
            <a:endParaRPr lang="en-US" sz="2700" i="1" dirty="0"/>
          </a:p>
        </p:txBody>
      </p:sp>
      <p:sp>
        <p:nvSpPr>
          <p:cNvPr id="4" name="Slide Number Placeholder 3"/>
          <p:cNvSpPr>
            <a:spLocks noGrp="1"/>
          </p:cNvSpPr>
          <p:nvPr>
            <p:ph type="sldNum" sz="quarter" idx="12"/>
          </p:nvPr>
        </p:nvSpPr>
        <p:spPr/>
        <p:txBody>
          <a:bodyPr/>
          <a:lstStyle/>
          <a:p>
            <a:fld id="{DE70C7B1-09E1-4780-88D9-9F486AEC4F9F}" type="slidenum">
              <a:rPr lang="en-US" smtClean="0"/>
              <a:t>15</a:t>
            </a:fld>
            <a:endParaRPr lang="en-US" dirty="0" smtClean="0"/>
          </a:p>
          <a:p>
            <a:r>
              <a:rPr lang="en-US" u="sng" dirty="0"/>
              <a:t>JohnGoldhamer.com</a:t>
            </a:r>
            <a:endParaRPr lang="en-US" dirty="0"/>
          </a:p>
        </p:txBody>
      </p:sp>
    </p:spTree>
    <p:extLst>
      <p:ext uri="{BB962C8B-B14F-4D97-AF65-F5344CB8AC3E}">
        <p14:creationId xmlns:p14="http://schemas.microsoft.com/office/powerpoint/2010/main" val="3125278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r>
              <a:rPr lang="en-US" sz="2700" b="1" u="sng" dirty="0" smtClean="0"/>
              <a:t>2016 INDIVIDUAL INCOME TAX WORKSHOP</a:t>
            </a:r>
            <a:r>
              <a:rPr lang="en-US" sz="3600" dirty="0" smtClean="0"/>
              <a:t/>
            </a:r>
            <a:br>
              <a:rPr lang="en-US" sz="3600" dirty="0" smtClean="0"/>
            </a:br>
            <a:r>
              <a:rPr lang="en-US" sz="2800" b="1" dirty="0" smtClean="0"/>
              <a:t>Itemized </a:t>
            </a:r>
            <a:r>
              <a:rPr lang="en-US" sz="2800" b="1" dirty="0"/>
              <a:t>Deductions, Schedule A</a:t>
            </a:r>
            <a:r>
              <a:rPr lang="en-US" sz="2800" b="1" dirty="0" smtClean="0"/>
              <a:t>. has </a:t>
            </a:r>
            <a:r>
              <a:rPr lang="en-US" sz="2800" b="1" i="1" dirty="0"/>
              <a:t>7 </a:t>
            </a:r>
            <a:r>
              <a:rPr lang="en-US" sz="2800" b="1" i="1" dirty="0" smtClean="0"/>
              <a:t>Sections</a:t>
            </a:r>
            <a:endParaRPr lang="en-US" sz="2600" b="1" i="1" dirty="0"/>
          </a:p>
        </p:txBody>
      </p:sp>
      <p:sp>
        <p:nvSpPr>
          <p:cNvPr id="6" name="Slide Number Placeholder 5"/>
          <p:cNvSpPr>
            <a:spLocks noGrp="1"/>
          </p:cNvSpPr>
          <p:nvPr>
            <p:ph type="sldNum" sz="quarter" idx="12"/>
          </p:nvPr>
        </p:nvSpPr>
        <p:spPr/>
        <p:txBody>
          <a:bodyPr/>
          <a:lstStyle/>
          <a:p>
            <a:fld id="{DE70C7B1-09E1-4780-88D9-9F486AEC4F9F}" type="slidenum">
              <a:rPr lang="en-US" smtClean="0"/>
              <a:t>16</a:t>
            </a:fld>
            <a:endParaRPr lang="en-US" dirty="0" smtClean="0"/>
          </a:p>
          <a:p>
            <a:r>
              <a:rPr lang="en-US" u="sng" dirty="0"/>
              <a:t>JohnGoldhamer.com</a:t>
            </a:r>
            <a:endParaRPr lang="en-US" dirty="0"/>
          </a:p>
        </p:txBody>
      </p:sp>
      <p:pic>
        <p:nvPicPr>
          <p:cNvPr id="2050" name="Picture 2" descr="C:\Users\John B. Goldhamer.JohnBGoldhamer\Documents\23 End of Year Tax and Finance Workshop\2016 End of the Year Tax and Finance Workshop\Forms\2016 Form Schedule A, Itemized Deductions.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3726" b="1868"/>
          <a:stretch/>
        </p:blipFill>
        <p:spPr bwMode="auto">
          <a:xfrm>
            <a:off x="2286000" y="1161068"/>
            <a:ext cx="4585830" cy="56026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38400" y="1752600"/>
            <a:ext cx="4114800" cy="5334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438400" y="2286000"/>
            <a:ext cx="4114800" cy="6858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438400" y="2971800"/>
            <a:ext cx="4114800" cy="990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438400" y="3962400"/>
            <a:ext cx="4114800" cy="5334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438400" y="4495800"/>
            <a:ext cx="4114800" cy="228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438400" y="4724400"/>
            <a:ext cx="4114800" cy="990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438400" y="5715000"/>
            <a:ext cx="4114800" cy="228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5834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762000"/>
            <a:ext cx="8229600" cy="5364163"/>
          </a:xfrm>
        </p:spPr>
        <p:txBody>
          <a:bodyPr>
            <a:normAutofit fontScale="55000" lnSpcReduction="20000"/>
          </a:bodyPr>
          <a:lstStyle/>
          <a:p>
            <a:pPr marL="0" indent="0" algn="ctr">
              <a:buNone/>
            </a:pPr>
            <a:r>
              <a:rPr lang="en-US" sz="5100" b="1" u="sng" dirty="0"/>
              <a:t>Medical and Dental Expenses </a:t>
            </a:r>
            <a:endParaRPr lang="en-US" sz="5100" b="1" dirty="0"/>
          </a:p>
          <a:p>
            <a:pPr marL="0" indent="0" algn="r">
              <a:buNone/>
            </a:pPr>
            <a:endParaRPr lang="en-US" dirty="0"/>
          </a:p>
          <a:p>
            <a:pPr marL="0" indent="0" algn="r">
              <a:buNone/>
            </a:pPr>
            <a:endParaRPr lang="en-US" dirty="0"/>
          </a:p>
          <a:p>
            <a:pPr marL="0" indent="0" algn="r">
              <a:buNone/>
            </a:pPr>
            <a:endParaRPr lang="en-US" dirty="0"/>
          </a:p>
          <a:p>
            <a:pPr marL="0" indent="0" algn="just">
              <a:buNone/>
            </a:pPr>
            <a:endParaRPr lang="en-US" dirty="0" smtClean="0"/>
          </a:p>
          <a:p>
            <a:pPr marL="0" indent="0" algn="just">
              <a:buNone/>
            </a:pPr>
            <a:endParaRPr lang="en-US" dirty="0" smtClean="0"/>
          </a:p>
          <a:p>
            <a:pPr marL="0" indent="0" algn="just">
              <a:buNone/>
            </a:pPr>
            <a:r>
              <a:rPr lang="en-US" dirty="0" smtClean="0"/>
              <a:t>Medical and Dental Insurance Premiums, </a:t>
            </a:r>
            <a:r>
              <a:rPr lang="en-US" dirty="0"/>
              <a:t>COBRA, </a:t>
            </a:r>
            <a:r>
              <a:rPr lang="en-US" dirty="0" smtClean="0"/>
              <a:t>Medical, </a:t>
            </a:r>
            <a:r>
              <a:rPr lang="en-US" dirty="0"/>
              <a:t>Dental and Prescriptions Co-payments </a:t>
            </a:r>
            <a:r>
              <a:rPr lang="en-US" dirty="0" smtClean="0"/>
              <a:t>and Deductibles, are </a:t>
            </a:r>
            <a:r>
              <a:rPr lang="en-US" i="1" u="sng" dirty="0"/>
              <a:t>Out of Pocket </a:t>
            </a:r>
            <a:r>
              <a:rPr lang="en-US" i="1" u="sng" dirty="0" smtClean="0"/>
              <a:t>Payments</a:t>
            </a:r>
            <a:r>
              <a:rPr lang="en-US" i="1" dirty="0" smtClean="0"/>
              <a:t> </a:t>
            </a:r>
            <a:r>
              <a:rPr lang="en-US" i="1" u="sng" dirty="0" smtClean="0"/>
              <a:t>that you </a:t>
            </a:r>
            <a:r>
              <a:rPr lang="en-US" i="1" u="sng" dirty="0"/>
              <a:t>paid</a:t>
            </a:r>
            <a:r>
              <a:rPr lang="en-US" i="1" dirty="0"/>
              <a:t> </a:t>
            </a:r>
            <a:r>
              <a:rPr lang="en-US" dirty="0" smtClean="0"/>
              <a:t>that are deductible.</a:t>
            </a:r>
          </a:p>
          <a:p>
            <a:pPr marL="0" indent="0" algn="just">
              <a:buNone/>
            </a:pPr>
            <a:endParaRPr lang="en-US" sz="1600" dirty="0" smtClean="0"/>
          </a:p>
          <a:p>
            <a:pPr marL="0" indent="0" algn="just">
              <a:buNone/>
            </a:pPr>
            <a:r>
              <a:rPr lang="en-US" dirty="0" smtClean="0"/>
              <a:t>However the </a:t>
            </a:r>
            <a:r>
              <a:rPr lang="en-US" dirty="0"/>
              <a:t>deduction is </a:t>
            </a:r>
            <a:r>
              <a:rPr lang="en-US" u="sng" dirty="0"/>
              <a:t>limited to amounts above</a:t>
            </a:r>
            <a:r>
              <a:rPr lang="en-US" i="1" u="sng" dirty="0"/>
              <a:t> 10%</a:t>
            </a:r>
            <a:r>
              <a:rPr lang="en-US" u="sng" dirty="0"/>
              <a:t> of </a:t>
            </a:r>
            <a:r>
              <a:rPr lang="en-US" u="sng" dirty="0" smtClean="0"/>
              <a:t>your “</a:t>
            </a:r>
            <a:r>
              <a:rPr lang="en-US" u="sng" dirty="0"/>
              <a:t>Adjusted Gross Income</a:t>
            </a:r>
            <a:r>
              <a:rPr lang="en-US" dirty="0"/>
              <a:t>,” but if </a:t>
            </a:r>
            <a:r>
              <a:rPr lang="en-US" dirty="0" smtClean="0"/>
              <a:t>a </a:t>
            </a:r>
            <a:r>
              <a:rPr lang="en-US" i="1" dirty="0" smtClean="0"/>
              <a:t>Senior, 65 or older, </a:t>
            </a:r>
            <a:r>
              <a:rPr lang="en-US" i="1" dirty="0"/>
              <a:t>it is limited </a:t>
            </a:r>
            <a:r>
              <a:rPr lang="en-US" i="1" dirty="0" smtClean="0"/>
              <a:t>only to </a:t>
            </a:r>
            <a:r>
              <a:rPr lang="en-US" i="1" dirty="0"/>
              <a:t>7.5</a:t>
            </a:r>
            <a:r>
              <a:rPr lang="en-US" i="1" dirty="0" smtClean="0"/>
              <a:t>% of </a:t>
            </a:r>
            <a:r>
              <a:rPr lang="en-US" u="sng" dirty="0" smtClean="0"/>
              <a:t>your “</a:t>
            </a:r>
            <a:r>
              <a:rPr lang="en-US" u="sng" dirty="0"/>
              <a:t>Adjusted Gross </a:t>
            </a:r>
            <a:r>
              <a:rPr lang="en-US" u="sng" dirty="0" smtClean="0"/>
              <a:t>Income</a:t>
            </a:r>
            <a:r>
              <a:rPr lang="en-US" dirty="0"/>
              <a:t>.</a:t>
            </a:r>
            <a:r>
              <a:rPr lang="en-US" dirty="0" smtClean="0"/>
              <a:t>” </a:t>
            </a:r>
            <a:endParaRPr lang="en-US" i="1" dirty="0"/>
          </a:p>
          <a:p>
            <a:pPr marL="0" indent="0" algn="just">
              <a:buNone/>
            </a:pPr>
            <a:endParaRPr lang="en-US" sz="1600" u="sng" dirty="0" smtClean="0"/>
          </a:p>
          <a:p>
            <a:pPr marL="0" indent="0">
              <a:buNone/>
            </a:pPr>
            <a:r>
              <a:rPr lang="en-US" u="sng" dirty="0" smtClean="0"/>
              <a:t>Suggestions</a:t>
            </a:r>
            <a:r>
              <a:rPr lang="en-US" dirty="0" smtClean="0"/>
              <a:t>:</a:t>
            </a:r>
          </a:p>
          <a:p>
            <a:pPr marL="0" indent="0">
              <a:buNone/>
            </a:pPr>
            <a:endParaRPr lang="en-US" sz="1600" dirty="0"/>
          </a:p>
          <a:p>
            <a:pPr algn="just"/>
            <a:r>
              <a:rPr lang="en-US" dirty="0"/>
              <a:t>Before the end of the year, ask your Insurer and Pharmacist </a:t>
            </a:r>
            <a:r>
              <a:rPr lang="en-US" dirty="0" smtClean="0"/>
              <a:t>to print </a:t>
            </a:r>
            <a:r>
              <a:rPr lang="en-US" dirty="0"/>
              <a:t>out all Medical visits and Prescriptions to determine if you are close to or are above 10% of your “Adjusted Gross </a:t>
            </a:r>
            <a:r>
              <a:rPr lang="en-US" dirty="0" smtClean="0"/>
              <a:t>Income.” </a:t>
            </a:r>
          </a:p>
          <a:p>
            <a:pPr marL="0" indent="0" algn="just">
              <a:buNone/>
            </a:pPr>
            <a:endParaRPr lang="en-US" sz="1600" dirty="0" smtClean="0"/>
          </a:p>
          <a:p>
            <a:pPr algn="just"/>
            <a:r>
              <a:rPr lang="en-US" i="1" dirty="0" smtClean="0"/>
              <a:t>If you are close to or over, consider </a:t>
            </a:r>
            <a:r>
              <a:rPr lang="en-US" i="1" dirty="0"/>
              <a:t>seeing your Doctor, Dentist, or fill</a:t>
            </a:r>
            <a:r>
              <a:rPr lang="en-US" dirty="0"/>
              <a:t> </a:t>
            </a:r>
            <a:r>
              <a:rPr lang="en-US" i="1" dirty="0"/>
              <a:t>prescriptions before the end of the </a:t>
            </a:r>
            <a:r>
              <a:rPr lang="en-US" i="1" dirty="0" smtClean="0"/>
              <a:t>year so that you can deduct the expense. </a:t>
            </a: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17</a:t>
            </a:fld>
            <a:endParaRPr lang="en-US" dirty="0" smtClean="0"/>
          </a:p>
          <a:p>
            <a:r>
              <a:rPr lang="en-US" u="sng" dirty="0"/>
              <a:t>JohnGoldhamer.com</a:t>
            </a:r>
            <a:endParaRPr lang="en-US" dirty="0"/>
          </a:p>
        </p:txBody>
      </p:sp>
      <p:pic>
        <p:nvPicPr>
          <p:cNvPr id="21" name="Picture 20" descr="C:\Users\John B. Goldhamer.JohnBGoldhamer\Documents\23 End of Year Tax and Finance Workshop\2016 End of the Year Tax and Finance Workshop\Forms\2016 Form Schedule A, Itemized Deductions.jpg"/>
          <p:cNvPicPr/>
          <p:nvPr/>
        </p:nvPicPr>
        <p:blipFill rotWithShape="1">
          <a:blip r:embed="rId2">
            <a:extLst>
              <a:ext uri="{28A0092B-C50C-407E-A947-70E740481C1C}">
                <a14:useLocalDpi xmlns:a14="http://schemas.microsoft.com/office/drawing/2010/main" val="0"/>
              </a:ext>
            </a:extLst>
          </a:blip>
          <a:srcRect l="2757" t="13452" r="5541" b="77260"/>
          <a:stretch/>
        </p:blipFill>
        <p:spPr bwMode="auto">
          <a:xfrm>
            <a:off x="357505" y="1371600"/>
            <a:ext cx="8428990" cy="11049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0710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762000"/>
            <a:ext cx="8229600" cy="6096000"/>
          </a:xfrm>
        </p:spPr>
        <p:txBody>
          <a:bodyPr>
            <a:normAutofit fontScale="25000" lnSpcReduction="20000"/>
          </a:bodyPr>
          <a:lstStyle/>
          <a:p>
            <a:pPr marL="0" indent="0" algn="ctr">
              <a:buNone/>
            </a:pPr>
            <a:r>
              <a:rPr lang="en-US" sz="6400" b="1" u="sng" dirty="0" smtClean="0"/>
              <a:t>STATE INCOME TAX, PERSONAL PROPERTY TAX, &amp; REAL ESTATE TAXES ARE ALL DEDUCTIBLE</a:t>
            </a:r>
            <a:endParaRPr lang="en-US" sz="6400" b="1" dirty="0" smtClean="0"/>
          </a:p>
          <a:p>
            <a:pPr marL="0" indent="0">
              <a:buNone/>
            </a:pPr>
            <a:endParaRPr lang="en-US" sz="2400" dirty="0" smtClean="0"/>
          </a:p>
          <a:p>
            <a:pPr marL="0" indent="0">
              <a:buNone/>
            </a:pPr>
            <a:endParaRPr lang="en-US" dirty="0"/>
          </a:p>
          <a:p>
            <a:pPr marL="0" indent="0">
              <a:buNone/>
            </a:pPr>
            <a:endParaRPr lang="en-US" dirty="0" smtClean="0"/>
          </a:p>
          <a:p>
            <a:pPr marL="0" indent="0">
              <a:buNone/>
            </a:pPr>
            <a:endParaRPr lang="en-US" dirty="0"/>
          </a:p>
          <a:p>
            <a:pPr marL="0" indent="0" algn="just">
              <a:buNone/>
            </a:pPr>
            <a:endParaRPr lang="en-US" sz="2000" dirty="0" smtClean="0"/>
          </a:p>
          <a:p>
            <a:pPr marL="0" indent="0" algn="just">
              <a:buNone/>
            </a:pPr>
            <a:endParaRPr lang="en-US" sz="2900" dirty="0" smtClean="0"/>
          </a:p>
          <a:p>
            <a:pPr marL="0" indent="0" algn="just">
              <a:buNone/>
            </a:pPr>
            <a:endParaRPr lang="en-US" sz="8000" dirty="0" smtClean="0"/>
          </a:p>
          <a:p>
            <a:pPr marL="0" indent="0" algn="just">
              <a:buNone/>
            </a:pPr>
            <a:endParaRPr lang="en-US" sz="8000" dirty="0"/>
          </a:p>
          <a:p>
            <a:pPr marL="0" indent="0" algn="ctr">
              <a:buNone/>
            </a:pPr>
            <a:endParaRPr lang="en-US" sz="4000" dirty="0" smtClean="0"/>
          </a:p>
          <a:p>
            <a:pPr marL="0" indent="0">
              <a:buNone/>
            </a:pPr>
            <a:r>
              <a:rPr lang="en-US" sz="7000" u="sng" dirty="0" smtClean="0"/>
              <a:t>Suggestions</a:t>
            </a:r>
            <a:r>
              <a:rPr lang="en-US" sz="7000" dirty="0" smtClean="0"/>
              <a:t>:</a:t>
            </a:r>
          </a:p>
          <a:p>
            <a:pPr algn="just"/>
            <a:r>
              <a:rPr lang="en-US" sz="7000" dirty="0" smtClean="0"/>
              <a:t>Generally</a:t>
            </a:r>
            <a:r>
              <a:rPr lang="en-US" sz="7000" dirty="0"/>
              <a:t>, your State Income Taxes will be listed on your W-2, but do not forget to include any </a:t>
            </a:r>
            <a:r>
              <a:rPr lang="en-US" sz="7000" i="1" dirty="0"/>
              <a:t>voluntary Quarterly State Tax Payments</a:t>
            </a:r>
            <a:r>
              <a:rPr lang="en-US" sz="7000" i="1" dirty="0" smtClean="0"/>
              <a:t>.</a:t>
            </a:r>
          </a:p>
          <a:p>
            <a:pPr algn="just"/>
            <a:r>
              <a:rPr lang="en-US" sz="7000" dirty="0"/>
              <a:t>If when you filed your State Income Taxes you paid additional taxes in the current year, your </a:t>
            </a:r>
            <a:r>
              <a:rPr lang="en-US" sz="7000" i="1" dirty="0" smtClean="0"/>
              <a:t>Total State </a:t>
            </a:r>
            <a:r>
              <a:rPr lang="en-US" sz="7000" i="1" dirty="0"/>
              <a:t>Income Taxes </a:t>
            </a:r>
            <a:r>
              <a:rPr lang="en-US" sz="7000" dirty="0"/>
              <a:t>paid </a:t>
            </a:r>
            <a:r>
              <a:rPr lang="en-US" sz="7000" dirty="0" smtClean="0"/>
              <a:t>is that </a:t>
            </a:r>
            <a:r>
              <a:rPr lang="en-US" sz="7000" dirty="0"/>
              <a:t>additional State Taxes you paid when you filed your State Tax return, </a:t>
            </a:r>
            <a:r>
              <a:rPr lang="en-US" sz="7000" i="1" dirty="0"/>
              <a:t>plus </a:t>
            </a:r>
            <a:r>
              <a:rPr lang="en-US" sz="7000" dirty="0"/>
              <a:t>State Income Taxes listed on your </a:t>
            </a:r>
            <a:r>
              <a:rPr lang="en-US" sz="7000" dirty="0" smtClean="0"/>
              <a:t>W-2, which may </a:t>
            </a:r>
            <a:r>
              <a:rPr lang="en-US" sz="7000" dirty="0"/>
              <a:t>be deducted on your Federal 1040, Schedule A, Itemized Deductions</a:t>
            </a:r>
            <a:r>
              <a:rPr lang="en-US" sz="7000" dirty="0" smtClean="0"/>
              <a:t>.  For </a:t>
            </a:r>
            <a:r>
              <a:rPr lang="en-US" sz="7000" dirty="0"/>
              <a:t>example, if when you filed your </a:t>
            </a:r>
            <a:r>
              <a:rPr lang="en-US" sz="7000" dirty="0" smtClean="0"/>
              <a:t>2015 </a:t>
            </a:r>
            <a:r>
              <a:rPr lang="en-US" sz="7000" dirty="0"/>
              <a:t>Virginia Income Tax Return in </a:t>
            </a:r>
            <a:r>
              <a:rPr lang="en-US" sz="7000" dirty="0" smtClean="0"/>
              <a:t>2016, paying an additional </a:t>
            </a:r>
            <a:r>
              <a:rPr lang="en-US" sz="7000" dirty="0"/>
              <a:t>$200 Income Tax, then your total State Income Taxes paid would be the additional $200 State Income Tax paid, plus $10,000 State Income Taxes listed on your W-2 for a total of $10,200. </a:t>
            </a:r>
            <a:r>
              <a:rPr lang="en-US" sz="7000" dirty="0" smtClean="0"/>
              <a:t> Interest and penalty are not included.</a:t>
            </a:r>
            <a:endParaRPr lang="en-US" sz="7000" dirty="0"/>
          </a:p>
          <a:p>
            <a:pPr algn="just"/>
            <a:r>
              <a:rPr lang="en-US" sz="7000" dirty="0" smtClean="0"/>
              <a:t>If you itemized your deductions the previous year and included a deduction for State </a:t>
            </a:r>
            <a:r>
              <a:rPr lang="en-US" sz="7000" dirty="0"/>
              <a:t>Income </a:t>
            </a:r>
            <a:r>
              <a:rPr lang="en-US" sz="7000" dirty="0" smtClean="0"/>
              <a:t>Taxes, but received a State Refund, do not </a:t>
            </a:r>
            <a:r>
              <a:rPr lang="en-US" sz="7000" i="1" dirty="0" smtClean="0"/>
              <a:t>forget to add the refund amount listed on the card</a:t>
            </a:r>
            <a:r>
              <a:rPr lang="en-US" sz="7000" dirty="0" smtClean="0"/>
              <a:t> from the Virginia Department of Taxation on Line 10 of the Federal 1040.   </a:t>
            </a:r>
            <a:r>
              <a:rPr lang="en-US" sz="7000" i="1" dirty="0" smtClean="0"/>
              <a:t>If your did not receive a State Refund, there is nothing to list.</a:t>
            </a:r>
            <a:endParaRPr lang="en-US" sz="7000" i="1" dirty="0"/>
          </a:p>
          <a:p>
            <a:pPr algn="just"/>
            <a:r>
              <a:rPr lang="en-US" sz="7000" dirty="0" smtClean="0"/>
              <a:t>Include </a:t>
            </a:r>
            <a:r>
              <a:rPr lang="en-US" sz="7000" dirty="0"/>
              <a:t>each Vehicles Personal Property Tax </a:t>
            </a:r>
            <a:r>
              <a:rPr lang="en-US" sz="7000" i="1" dirty="0" smtClean="0"/>
              <a:t>Paid,</a:t>
            </a:r>
            <a:r>
              <a:rPr lang="en-US" sz="7000" dirty="0" smtClean="0"/>
              <a:t> </a:t>
            </a:r>
            <a:r>
              <a:rPr lang="en-US" sz="7000" i="1" dirty="0"/>
              <a:t>plus</a:t>
            </a:r>
            <a:r>
              <a:rPr lang="en-US" sz="7000" dirty="0"/>
              <a:t> the Personal Property Tax </a:t>
            </a:r>
            <a:r>
              <a:rPr lang="en-US" sz="7000" dirty="0" smtClean="0"/>
              <a:t>Vehicle Registration</a:t>
            </a:r>
            <a:r>
              <a:rPr lang="en-US" sz="7000" dirty="0"/>
              <a:t>, which was called the </a:t>
            </a:r>
            <a:r>
              <a:rPr lang="en-US" sz="7000" i="1" dirty="0"/>
              <a:t>“Sticker”</a:t>
            </a:r>
            <a:r>
              <a:rPr lang="en-US" sz="7000" dirty="0"/>
              <a:t> </a:t>
            </a:r>
            <a:r>
              <a:rPr lang="en-US" sz="7000" dirty="0" smtClean="0"/>
              <a:t>and is $20 for each vehicle.</a:t>
            </a:r>
            <a:endParaRPr lang="en-US" sz="7000" dirty="0"/>
          </a:p>
        </p:txBody>
      </p:sp>
      <p:sp>
        <p:nvSpPr>
          <p:cNvPr id="4" name="Slide Number Placeholder 3"/>
          <p:cNvSpPr>
            <a:spLocks noGrp="1"/>
          </p:cNvSpPr>
          <p:nvPr>
            <p:ph type="sldNum" sz="quarter" idx="12"/>
          </p:nvPr>
        </p:nvSpPr>
        <p:spPr/>
        <p:txBody>
          <a:bodyPr/>
          <a:lstStyle/>
          <a:p>
            <a:fld id="{DE70C7B1-09E1-4780-88D9-9F486AEC4F9F}" type="slidenum">
              <a:rPr lang="en-US" smtClean="0"/>
              <a:t>18</a:t>
            </a:fld>
            <a:endParaRPr lang="en-US" dirty="0" smtClean="0"/>
          </a:p>
          <a:p>
            <a:r>
              <a:rPr lang="en-US" u="sng" dirty="0"/>
              <a:t>JohnGoldhamer.com</a:t>
            </a:r>
            <a:endParaRPr lang="en-US" dirty="0"/>
          </a:p>
        </p:txBody>
      </p:sp>
      <p:pic>
        <p:nvPicPr>
          <p:cNvPr id="7" name="Picture 6" descr="C:\Users\John B. Goldhamer.JohnBGoldhamer\Documents\23 End of Year Tax and Finance Workshop\2016 End of the Year Tax and Finance Workshop\Forms\2016 Form Schedule A, Itemized Deductions.jpg"/>
          <p:cNvPicPr/>
          <p:nvPr/>
        </p:nvPicPr>
        <p:blipFill rotWithShape="1">
          <a:blip r:embed="rId2">
            <a:extLst>
              <a:ext uri="{28A0092B-C50C-407E-A947-70E740481C1C}">
                <a14:useLocalDpi xmlns:a14="http://schemas.microsoft.com/office/drawing/2010/main" val="0"/>
              </a:ext>
            </a:extLst>
          </a:blip>
          <a:srcRect l="5662" t="22420" r="6988" b="64929"/>
          <a:stretch/>
        </p:blipFill>
        <p:spPr bwMode="auto">
          <a:xfrm>
            <a:off x="561975" y="990600"/>
            <a:ext cx="8124825" cy="1457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051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562600"/>
          </a:xfrm>
        </p:spPr>
        <p:txBody>
          <a:bodyPr>
            <a:normAutofit fontScale="92500" lnSpcReduction="20000"/>
          </a:bodyPr>
          <a:lstStyle/>
          <a:p>
            <a:pPr marL="0" indent="0" algn="ctr">
              <a:buNone/>
            </a:pPr>
            <a:r>
              <a:rPr lang="en-US" sz="2900" b="1" u="sng" dirty="0"/>
              <a:t>Interest on Home Mortgages </a:t>
            </a:r>
            <a:r>
              <a:rPr lang="en-US" sz="2900" b="1" u="sng" dirty="0" smtClean="0"/>
              <a:t>and </a:t>
            </a:r>
            <a:r>
              <a:rPr lang="en-US" sz="2900" b="1" u="sng" dirty="0"/>
              <a:t>Equity </a:t>
            </a:r>
            <a:r>
              <a:rPr lang="en-US" sz="2900" b="1" u="sng" dirty="0" smtClean="0"/>
              <a:t>Lines</a:t>
            </a:r>
            <a:endParaRPr lang="en-US" sz="2900" u="sng" dirty="0"/>
          </a:p>
          <a:p>
            <a:pPr marL="0" indent="0">
              <a:buNone/>
            </a:pPr>
            <a:endParaRPr lang="en-US" dirty="0" smtClean="0"/>
          </a:p>
          <a:p>
            <a:pPr marL="0" indent="0">
              <a:buNone/>
            </a:pPr>
            <a:endParaRPr lang="en-US" dirty="0"/>
          </a:p>
          <a:p>
            <a:pPr marL="0" indent="0" algn="ctr">
              <a:buNone/>
            </a:pPr>
            <a:endParaRPr lang="en-US" sz="1300" i="1" dirty="0" smtClean="0"/>
          </a:p>
          <a:p>
            <a:pPr marL="0" indent="0" algn="ctr">
              <a:buNone/>
            </a:pPr>
            <a:endParaRPr lang="en-US" sz="2000" i="1" dirty="0" smtClean="0"/>
          </a:p>
          <a:p>
            <a:pPr marL="0" indent="0" algn="ctr">
              <a:buNone/>
            </a:pPr>
            <a:endParaRPr lang="en-US" sz="2000" i="1" dirty="0"/>
          </a:p>
          <a:p>
            <a:pPr marL="0" indent="0" algn="ctr">
              <a:buNone/>
            </a:pPr>
            <a:endParaRPr lang="en-US" sz="2000" i="1" dirty="0" smtClean="0"/>
          </a:p>
          <a:p>
            <a:pPr marL="0" indent="0" algn="ctr">
              <a:buNone/>
            </a:pPr>
            <a:r>
              <a:rPr lang="en-US" sz="2000" i="1" dirty="0" smtClean="0"/>
              <a:t>Only </a:t>
            </a:r>
            <a:r>
              <a:rPr lang="en-US" sz="2000" i="1" dirty="0"/>
              <a:t>Mortgage or Equity Line Interest are </a:t>
            </a:r>
            <a:r>
              <a:rPr lang="en-US" sz="2000" i="1" dirty="0" smtClean="0"/>
              <a:t>Deductible.</a:t>
            </a:r>
          </a:p>
          <a:p>
            <a:pPr marL="0" indent="0" algn="ctr">
              <a:buNone/>
            </a:pPr>
            <a:r>
              <a:rPr lang="en-US" sz="2000" i="1" dirty="0" smtClean="0"/>
              <a:t>Personal </a:t>
            </a:r>
            <a:r>
              <a:rPr lang="en-US" sz="2000" i="1" dirty="0"/>
              <a:t>Interest</a:t>
            </a:r>
            <a:r>
              <a:rPr lang="en-US" sz="2000" dirty="0"/>
              <a:t> paid to </a:t>
            </a:r>
            <a:r>
              <a:rPr lang="en-US" sz="2000" dirty="0" smtClean="0"/>
              <a:t>Credit Cards are </a:t>
            </a:r>
            <a:r>
              <a:rPr lang="en-US" sz="2000" i="1" u="sng" dirty="0" smtClean="0"/>
              <a:t>not</a:t>
            </a:r>
            <a:r>
              <a:rPr lang="en-US" sz="2000" dirty="0" smtClean="0"/>
              <a:t> </a:t>
            </a:r>
            <a:r>
              <a:rPr lang="en-US" sz="2000" i="1" dirty="0"/>
              <a:t>Deductible</a:t>
            </a:r>
            <a:r>
              <a:rPr lang="en-US" sz="2000" dirty="0" smtClean="0"/>
              <a:t>. </a:t>
            </a:r>
            <a:endParaRPr lang="en-US" sz="2000" dirty="0"/>
          </a:p>
          <a:p>
            <a:pPr marL="0" indent="0" algn="just">
              <a:buNone/>
            </a:pPr>
            <a:r>
              <a:rPr lang="en-US" sz="2000" u="sng" dirty="0" smtClean="0"/>
              <a:t>Suggestions</a:t>
            </a:r>
            <a:r>
              <a:rPr lang="en-US" sz="2000" dirty="0" smtClean="0"/>
              <a:t>:</a:t>
            </a:r>
            <a:endParaRPr lang="en-US" sz="2000" dirty="0"/>
          </a:p>
          <a:p>
            <a:pPr algn="just"/>
            <a:r>
              <a:rPr lang="en-US" sz="2000" dirty="0"/>
              <a:t>If you have a </a:t>
            </a:r>
            <a:r>
              <a:rPr lang="en-US" sz="2000" i="1" dirty="0"/>
              <a:t>“</a:t>
            </a:r>
            <a:r>
              <a:rPr lang="en-US" sz="2000" i="1" u="sng" dirty="0"/>
              <a:t>Little Extra Funds</a:t>
            </a:r>
            <a:r>
              <a:rPr lang="en-US" sz="2000" i="1" dirty="0"/>
              <a:t>,”</a:t>
            </a:r>
            <a:r>
              <a:rPr lang="en-US" sz="2000" dirty="0"/>
              <a:t> think about making an extra payment on your Mortgage before the end of the year to increase your Mortgage Interest Deduction</a:t>
            </a:r>
            <a:r>
              <a:rPr lang="en-US" sz="2000" dirty="0" smtClean="0"/>
              <a:t>.</a:t>
            </a:r>
          </a:p>
          <a:p>
            <a:pPr marL="0" indent="0" algn="just">
              <a:buNone/>
            </a:pPr>
            <a:endParaRPr lang="en-US" sz="1100" dirty="0"/>
          </a:p>
          <a:p>
            <a:pPr algn="just"/>
            <a:r>
              <a:rPr lang="en-US" sz="2000" dirty="0"/>
              <a:t>If you have a </a:t>
            </a:r>
            <a:r>
              <a:rPr lang="en-US" sz="2000" i="1" dirty="0"/>
              <a:t>“</a:t>
            </a:r>
            <a:r>
              <a:rPr lang="en-US" sz="2000" i="1" u="sng" dirty="0"/>
              <a:t>Larger Amount of Extra Funds</a:t>
            </a:r>
            <a:r>
              <a:rPr lang="en-US" sz="2000" i="1" dirty="0"/>
              <a:t>,”</a:t>
            </a:r>
            <a:r>
              <a:rPr lang="en-US" sz="2000" dirty="0"/>
              <a:t> consider making a payment on your Mortgage </a:t>
            </a:r>
            <a:r>
              <a:rPr lang="en-US" sz="2000" i="1" dirty="0"/>
              <a:t>“To Principle Only,”</a:t>
            </a:r>
            <a:r>
              <a:rPr lang="en-US" sz="2000" dirty="0"/>
              <a:t> which </a:t>
            </a:r>
            <a:r>
              <a:rPr lang="en-US" sz="2000" dirty="0" smtClean="0"/>
              <a:t>will eventually decrease </a:t>
            </a:r>
            <a:r>
              <a:rPr lang="en-US" sz="2000" dirty="0"/>
              <a:t>the </a:t>
            </a:r>
            <a:r>
              <a:rPr lang="en-US" sz="2000" dirty="0" smtClean="0"/>
              <a:t>total Interest, the number </a:t>
            </a:r>
            <a:r>
              <a:rPr lang="en-US" sz="2000" dirty="0"/>
              <a:t>of Mortgage </a:t>
            </a:r>
            <a:r>
              <a:rPr lang="en-US" sz="2000" dirty="0" smtClean="0"/>
              <a:t>payments, </a:t>
            </a:r>
            <a:r>
              <a:rPr lang="en-US" sz="2000" dirty="0"/>
              <a:t>and you will pay off your Mortgage earlier. </a:t>
            </a:r>
          </a:p>
          <a:p>
            <a:pPr marL="0" indent="0" algn="just">
              <a:buNone/>
            </a:pPr>
            <a:endParaRPr lang="en-US" sz="2000" dirty="0" smtClean="0"/>
          </a:p>
        </p:txBody>
      </p:sp>
      <p:sp>
        <p:nvSpPr>
          <p:cNvPr id="4" name="Slide Number Placeholder 3"/>
          <p:cNvSpPr>
            <a:spLocks noGrp="1"/>
          </p:cNvSpPr>
          <p:nvPr>
            <p:ph type="sldNum" sz="quarter" idx="12"/>
          </p:nvPr>
        </p:nvSpPr>
        <p:spPr/>
        <p:txBody>
          <a:bodyPr/>
          <a:lstStyle/>
          <a:p>
            <a:fld id="{DE70C7B1-09E1-4780-88D9-9F486AEC4F9F}" type="slidenum">
              <a:rPr lang="en-US" smtClean="0"/>
              <a:t>19</a:t>
            </a:fld>
            <a:endParaRPr lang="en-US" dirty="0" smtClean="0"/>
          </a:p>
          <a:p>
            <a:r>
              <a:rPr lang="en-US" u="sng" dirty="0"/>
              <a:t>JohnGoldhamer.com</a:t>
            </a:r>
            <a:endParaRPr lang="en-US" dirty="0"/>
          </a:p>
        </p:txBody>
      </p:sp>
      <p:pic>
        <p:nvPicPr>
          <p:cNvPr id="7" name="Picture 6" descr="C:\Users\John B. Goldhamer.JohnBGoldhamer\Documents\23 End of Year Tax and Finance Workshop\2016 End of the Year Tax and Finance Workshop\Forms\2016 Form Schedule A, Itemized Deductions.jpg"/>
          <p:cNvPicPr/>
          <p:nvPr/>
        </p:nvPicPr>
        <p:blipFill rotWithShape="1">
          <a:blip r:embed="rId2">
            <a:extLst>
              <a:ext uri="{28A0092B-C50C-407E-A947-70E740481C1C}">
                <a14:useLocalDpi xmlns:a14="http://schemas.microsoft.com/office/drawing/2010/main" val="0"/>
              </a:ext>
            </a:extLst>
          </a:blip>
          <a:srcRect l="1928" t="34670" r="6370" b="48355"/>
          <a:stretch/>
        </p:blipFill>
        <p:spPr bwMode="auto">
          <a:xfrm>
            <a:off x="381000" y="1295400"/>
            <a:ext cx="8320405" cy="1905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4080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34962"/>
          </a:xfrm>
        </p:spPr>
        <p:txBody>
          <a:bodyPr>
            <a:noAutofit/>
          </a:bodyPr>
          <a:lstStyle/>
          <a:p>
            <a:r>
              <a:rPr lang="en-US" sz="2700" b="1" u="sng" dirty="0"/>
              <a:t>2016 INDIVIDUAL INCOME TAX </a:t>
            </a:r>
            <a:r>
              <a:rPr lang="en-US" sz="2700" b="1" u="sng" dirty="0" smtClean="0"/>
              <a:t>WORKSHOP</a:t>
            </a:r>
            <a:endParaRPr lang="en-US" sz="2700" dirty="0"/>
          </a:p>
        </p:txBody>
      </p:sp>
      <p:sp>
        <p:nvSpPr>
          <p:cNvPr id="3" name="Content Placeholder 2"/>
          <p:cNvSpPr>
            <a:spLocks noGrp="1"/>
          </p:cNvSpPr>
          <p:nvPr>
            <p:ph idx="1"/>
          </p:nvPr>
        </p:nvSpPr>
        <p:spPr>
          <a:xfrm>
            <a:off x="304800" y="762000"/>
            <a:ext cx="8534400" cy="5943600"/>
          </a:xfrm>
        </p:spPr>
        <p:txBody>
          <a:bodyPr anchor="t" anchorCtr="0">
            <a:noAutofit/>
          </a:bodyPr>
          <a:lstStyle/>
          <a:p>
            <a:pPr marL="0" indent="0" algn="ctr">
              <a:buNone/>
            </a:pPr>
            <a:r>
              <a:rPr lang="en-US" sz="2100" b="1" u="sng" dirty="0" smtClean="0"/>
              <a:t>TABLE </a:t>
            </a:r>
            <a:r>
              <a:rPr lang="en-US" sz="2100" b="1" u="sng" dirty="0"/>
              <a:t>OF </a:t>
            </a:r>
            <a:r>
              <a:rPr lang="en-US" sz="2100" b="1" u="sng" dirty="0" smtClean="0"/>
              <a:t>CONTENTS</a:t>
            </a:r>
          </a:p>
          <a:p>
            <a:pPr marL="0" indent="0">
              <a:lnSpc>
                <a:spcPct val="80000"/>
              </a:lnSpc>
              <a:spcBef>
                <a:spcPts val="24"/>
              </a:spcBef>
              <a:buNone/>
            </a:pPr>
            <a:r>
              <a:rPr lang="en-US" sz="2000" b="1" u="sng" dirty="0" smtClean="0"/>
              <a:t>Slide Topic						                         Slide</a:t>
            </a:r>
          </a:p>
          <a:p>
            <a:pPr marL="0" indent="0">
              <a:lnSpc>
                <a:spcPct val="80000"/>
              </a:lnSpc>
              <a:spcBef>
                <a:spcPts val="24"/>
              </a:spcBef>
              <a:buNone/>
            </a:pPr>
            <a:endParaRPr lang="en-US" sz="1200" dirty="0" smtClean="0"/>
          </a:p>
          <a:p>
            <a:pPr marL="0" indent="0" algn="ctr">
              <a:lnSpc>
                <a:spcPct val="80000"/>
              </a:lnSpc>
              <a:spcBef>
                <a:spcPts val="24"/>
              </a:spcBef>
              <a:buNone/>
            </a:pPr>
            <a:r>
              <a:rPr lang="en-US" sz="2000" dirty="0" smtClean="0"/>
              <a:t>Why </a:t>
            </a:r>
            <a:r>
              <a:rPr lang="en-US" sz="2000" dirty="0"/>
              <a:t>Should You Listen To John B. Goldhamer</a:t>
            </a:r>
            <a:r>
              <a:rPr lang="en-US" sz="2000" dirty="0" smtClean="0"/>
              <a:t>? …………………………………………….... 4 </a:t>
            </a:r>
            <a:endParaRPr lang="en-US" sz="2000" dirty="0"/>
          </a:p>
          <a:p>
            <a:pPr marL="0" indent="0" algn="ctr">
              <a:lnSpc>
                <a:spcPct val="80000"/>
              </a:lnSpc>
              <a:spcBef>
                <a:spcPts val="24"/>
              </a:spcBef>
              <a:buNone/>
            </a:pPr>
            <a:r>
              <a:rPr lang="en-US" sz="2000" dirty="0"/>
              <a:t>John B. Goldhamer’s </a:t>
            </a:r>
            <a:r>
              <a:rPr lang="en-US" sz="2000" i="1" dirty="0">
                <a:ea typeface="Times New Roman"/>
              </a:rPr>
              <a:t>Job Seeker Tips, Topics &amp; Tools </a:t>
            </a:r>
            <a:r>
              <a:rPr lang="en-US" sz="2000" dirty="0" smtClean="0"/>
              <a:t>……………………………………….  5</a:t>
            </a:r>
            <a:endParaRPr lang="en-US" sz="2000" dirty="0"/>
          </a:p>
          <a:p>
            <a:pPr marL="0" indent="0" algn="ctr">
              <a:lnSpc>
                <a:spcPct val="80000"/>
              </a:lnSpc>
              <a:spcBef>
                <a:spcPts val="24"/>
              </a:spcBef>
              <a:buNone/>
            </a:pPr>
            <a:r>
              <a:rPr lang="en-US" sz="2000" dirty="0"/>
              <a:t>John B. Goldhamer’s Website: </a:t>
            </a:r>
            <a:r>
              <a:rPr lang="en-US" sz="2000" dirty="0" smtClean="0"/>
              <a:t>www.JohnGoldhamer.Com ……………………………… 6</a:t>
            </a:r>
          </a:p>
          <a:p>
            <a:pPr marL="0" indent="0" algn="ctr">
              <a:lnSpc>
                <a:spcPct val="80000"/>
              </a:lnSpc>
              <a:spcBef>
                <a:spcPts val="24"/>
              </a:spcBef>
              <a:buNone/>
            </a:pPr>
            <a:r>
              <a:rPr lang="en-US" sz="2000" dirty="0" smtClean="0"/>
              <a:t>Tax </a:t>
            </a:r>
            <a:r>
              <a:rPr lang="en-US" sz="2000" dirty="0"/>
              <a:t>Envelope To Keep Tax </a:t>
            </a:r>
            <a:r>
              <a:rPr lang="en-US" sz="2000" dirty="0" smtClean="0"/>
              <a:t>Information …………………………………………………………….  7</a:t>
            </a:r>
            <a:endParaRPr lang="en-US" sz="2000" dirty="0"/>
          </a:p>
          <a:p>
            <a:pPr marL="0" indent="0" algn="ctr">
              <a:lnSpc>
                <a:spcPct val="80000"/>
              </a:lnSpc>
              <a:spcBef>
                <a:spcPts val="24"/>
              </a:spcBef>
              <a:buNone/>
            </a:pPr>
            <a:r>
              <a:rPr lang="en-US" sz="2000" dirty="0"/>
              <a:t>Paycheck Stub Matched With </a:t>
            </a:r>
            <a:r>
              <a:rPr lang="en-US" sz="2000" dirty="0" smtClean="0"/>
              <a:t>W-2 ………………………………………………………………….  8</a:t>
            </a:r>
            <a:endParaRPr lang="en-US" sz="2000" dirty="0"/>
          </a:p>
          <a:p>
            <a:pPr marL="0" indent="0" algn="ctr">
              <a:lnSpc>
                <a:spcPct val="80000"/>
              </a:lnSpc>
              <a:spcBef>
                <a:spcPts val="24"/>
              </a:spcBef>
              <a:buNone/>
            </a:pPr>
            <a:r>
              <a:rPr lang="en-US" sz="2000" dirty="0"/>
              <a:t>Three Types </a:t>
            </a:r>
            <a:r>
              <a:rPr lang="en-US" sz="2000" dirty="0" smtClean="0"/>
              <a:t>of </a:t>
            </a:r>
            <a:r>
              <a:rPr lang="en-US" sz="2000" dirty="0"/>
              <a:t>U.S. Individual Income Tax </a:t>
            </a:r>
            <a:r>
              <a:rPr lang="en-US" sz="2000" dirty="0" smtClean="0"/>
              <a:t>Returns ………………………………………..   9</a:t>
            </a:r>
            <a:endParaRPr lang="en-US" sz="2000" dirty="0"/>
          </a:p>
          <a:p>
            <a:pPr marL="0" indent="0" algn="ctr">
              <a:lnSpc>
                <a:spcPct val="80000"/>
              </a:lnSpc>
              <a:spcBef>
                <a:spcPts val="24"/>
              </a:spcBef>
              <a:buNone/>
            </a:pPr>
            <a:r>
              <a:rPr lang="en-US" sz="2000" dirty="0"/>
              <a:t>IRS - Choose The Simplest Tax Form For Your </a:t>
            </a:r>
            <a:r>
              <a:rPr lang="en-US" sz="2000" dirty="0" smtClean="0"/>
              <a:t>Situation …………………………………. 10</a:t>
            </a:r>
            <a:endParaRPr lang="en-US" sz="2000" dirty="0"/>
          </a:p>
          <a:p>
            <a:pPr marL="0" indent="0" algn="ctr">
              <a:lnSpc>
                <a:spcPct val="80000"/>
              </a:lnSpc>
              <a:spcBef>
                <a:spcPts val="24"/>
              </a:spcBef>
              <a:buNone/>
            </a:pPr>
            <a:r>
              <a:rPr lang="en-US" sz="2000" dirty="0"/>
              <a:t>Caveat </a:t>
            </a:r>
            <a:r>
              <a:rPr lang="en-US" sz="2000" dirty="0" smtClean="0"/>
              <a:t>- </a:t>
            </a:r>
            <a:r>
              <a:rPr lang="en-US" sz="2000" dirty="0"/>
              <a:t>Early Release </a:t>
            </a:r>
            <a:r>
              <a:rPr lang="en-US" sz="2000" dirty="0" smtClean="0"/>
              <a:t>of </a:t>
            </a:r>
            <a:r>
              <a:rPr lang="en-US" sz="2000" dirty="0"/>
              <a:t>IRS Tax </a:t>
            </a:r>
            <a:r>
              <a:rPr lang="en-US" sz="2000" dirty="0" smtClean="0"/>
              <a:t>Forms …………………………………………………………. 11</a:t>
            </a:r>
            <a:endParaRPr lang="en-US" sz="2000" dirty="0"/>
          </a:p>
          <a:p>
            <a:pPr marL="0" indent="0" algn="ctr">
              <a:lnSpc>
                <a:spcPct val="80000"/>
              </a:lnSpc>
              <a:spcBef>
                <a:spcPts val="24"/>
              </a:spcBef>
              <a:buNone/>
            </a:pPr>
            <a:r>
              <a:rPr lang="en-US" sz="2000" dirty="0" smtClean="0"/>
              <a:t>1040EZ </a:t>
            </a:r>
            <a:r>
              <a:rPr lang="en-US" sz="2000" dirty="0"/>
              <a:t>(Easy) U.S. Individual Income Tax </a:t>
            </a:r>
            <a:r>
              <a:rPr lang="en-US" sz="2000" dirty="0" smtClean="0"/>
              <a:t>Return …………………………………………… 12</a:t>
            </a:r>
            <a:endParaRPr lang="en-US" sz="2000" dirty="0"/>
          </a:p>
          <a:p>
            <a:pPr marL="0" indent="0" algn="ctr">
              <a:lnSpc>
                <a:spcPct val="80000"/>
              </a:lnSpc>
              <a:spcBef>
                <a:spcPts val="24"/>
              </a:spcBef>
              <a:buNone/>
            </a:pPr>
            <a:r>
              <a:rPr lang="en-US" sz="2000" dirty="0" smtClean="0"/>
              <a:t>1040A </a:t>
            </a:r>
            <a:r>
              <a:rPr lang="en-US" sz="2000" dirty="0"/>
              <a:t>(Short Form) U.S. Individual Income Tax </a:t>
            </a:r>
            <a:r>
              <a:rPr lang="en-US" sz="2000" dirty="0" smtClean="0"/>
              <a:t>Return ………………………………..… 13</a:t>
            </a:r>
            <a:endParaRPr lang="en-US" sz="2000" dirty="0"/>
          </a:p>
          <a:p>
            <a:pPr marL="0" indent="0" algn="ctr">
              <a:lnSpc>
                <a:spcPct val="80000"/>
              </a:lnSpc>
              <a:spcBef>
                <a:spcPts val="24"/>
              </a:spcBef>
              <a:buNone/>
            </a:pPr>
            <a:r>
              <a:rPr lang="en-US" sz="2000" dirty="0"/>
              <a:t>1040 (Long Form) U.S. Individual Income Tax </a:t>
            </a:r>
            <a:r>
              <a:rPr lang="en-US" sz="2000" dirty="0" smtClean="0"/>
              <a:t>Return …………………………………….. 14</a:t>
            </a:r>
            <a:endParaRPr lang="en-US" sz="2000" dirty="0"/>
          </a:p>
          <a:p>
            <a:pPr marL="0" indent="0" algn="ctr">
              <a:lnSpc>
                <a:spcPct val="80000"/>
              </a:lnSpc>
              <a:spcBef>
                <a:spcPts val="24"/>
              </a:spcBef>
              <a:buNone/>
            </a:pPr>
            <a:r>
              <a:rPr lang="en-US" sz="2000" dirty="0"/>
              <a:t>Standard Deduction </a:t>
            </a:r>
            <a:r>
              <a:rPr lang="en-US" sz="2000" dirty="0" smtClean="0"/>
              <a:t>Amounts ............................................................................ 15</a:t>
            </a:r>
            <a:endParaRPr lang="en-US" sz="2000" dirty="0"/>
          </a:p>
          <a:p>
            <a:pPr marL="0" indent="0" algn="ctr">
              <a:lnSpc>
                <a:spcPct val="80000"/>
              </a:lnSpc>
              <a:spcBef>
                <a:spcPts val="24"/>
              </a:spcBef>
              <a:buNone/>
            </a:pPr>
            <a:r>
              <a:rPr lang="en-US" sz="2000" dirty="0"/>
              <a:t>Itemized Deductions, Schedule A. Has 7 </a:t>
            </a:r>
            <a:r>
              <a:rPr lang="en-US" sz="2000" dirty="0" smtClean="0"/>
              <a:t>Sections ………………………………………….. 16</a:t>
            </a:r>
            <a:endParaRPr lang="en-US" sz="2000" dirty="0"/>
          </a:p>
          <a:p>
            <a:pPr marL="0" indent="0" algn="ctr">
              <a:lnSpc>
                <a:spcPct val="80000"/>
              </a:lnSpc>
              <a:spcBef>
                <a:spcPts val="24"/>
              </a:spcBef>
              <a:buNone/>
            </a:pPr>
            <a:r>
              <a:rPr lang="en-US" sz="2000" dirty="0"/>
              <a:t>Medical </a:t>
            </a:r>
            <a:r>
              <a:rPr lang="en-US" sz="2000" dirty="0" smtClean="0"/>
              <a:t>and </a:t>
            </a:r>
            <a:r>
              <a:rPr lang="en-US" sz="2000" dirty="0"/>
              <a:t>Dental </a:t>
            </a:r>
            <a:r>
              <a:rPr lang="en-US" sz="2000" dirty="0" smtClean="0"/>
              <a:t>Expenses ………………………………………………………………………… 17 </a:t>
            </a:r>
            <a:endParaRPr lang="en-US" sz="2000" dirty="0"/>
          </a:p>
          <a:p>
            <a:pPr marL="0" indent="0" algn="ctr">
              <a:lnSpc>
                <a:spcPct val="80000"/>
              </a:lnSpc>
              <a:spcBef>
                <a:spcPts val="24"/>
              </a:spcBef>
              <a:buNone/>
            </a:pPr>
            <a:r>
              <a:rPr lang="en-US" sz="2000" dirty="0"/>
              <a:t>State Income Tax, Personal Property Tax, &amp; Real Estate </a:t>
            </a:r>
            <a:r>
              <a:rPr lang="en-US" sz="2000" dirty="0" smtClean="0"/>
              <a:t>Taxes- All Deductible .. 18</a:t>
            </a:r>
            <a:endParaRPr lang="en-US" sz="2000" dirty="0"/>
          </a:p>
          <a:p>
            <a:pPr marL="0" indent="0" algn="ctr">
              <a:lnSpc>
                <a:spcPct val="80000"/>
              </a:lnSpc>
              <a:spcBef>
                <a:spcPts val="24"/>
              </a:spcBef>
              <a:buNone/>
            </a:pPr>
            <a:r>
              <a:rPr lang="en-US" sz="2000" dirty="0"/>
              <a:t>Interest On Home Mortgages </a:t>
            </a:r>
            <a:r>
              <a:rPr lang="en-US" sz="2000" dirty="0" smtClean="0"/>
              <a:t>and </a:t>
            </a:r>
            <a:r>
              <a:rPr lang="en-US" sz="2000" dirty="0"/>
              <a:t>Equity </a:t>
            </a:r>
            <a:r>
              <a:rPr lang="en-US" sz="2000" dirty="0" smtClean="0"/>
              <a:t>Lines ……………………………………………... 19</a:t>
            </a:r>
            <a:endParaRPr lang="en-US" sz="2000" dirty="0"/>
          </a:p>
          <a:p>
            <a:pPr marL="0" indent="0" algn="ctr">
              <a:lnSpc>
                <a:spcPct val="80000"/>
              </a:lnSpc>
              <a:spcBef>
                <a:spcPts val="24"/>
              </a:spcBef>
              <a:buNone/>
            </a:pPr>
            <a:r>
              <a:rPr lang="en-US" sz="2000" dirty="0"/>
              <a:t>Charitable </a:t>
            </a:r>
            <a:r>
              <a:rPr lang="en-US" sz="2000" dirty="0" smtClean="0"/>
              <a:t>Contributions …………………………………………………………………................ 20</a:t>
            </a:r>
            <a:endParaRPr lang="en-US" sz="2000" dirty="0"/>
          </a:p>
          <a:p>
            <a:pPr marL="0" indent="0" algn="ctr">
              <a:lnSpc>
                <a:spcPct val="80000"/>
              </a:lnSpc>
              <a:spcBef>
                <a:spcPts val="24"/>
              </a:spcBef>
              <a:buNone/>
            </a:pPr>
            <a:r>
              <a:rPr lang="en-US" sz="2000" dirty="0"/>
              <a:t>Casualty </a:t>
            </a:r>
            <a:r>
              <a:rPr lang="en-US" sz="2000" dirty="0" smtClean="0"/>
              <a:t>and </a:t>
            </a:r>
            <a:r>
              <a:rPr lang="en-US" sz="2000" dirty="0"/>
              <a:t>Theft Losses </a:t>
            </a:r>
            <a:r>
              <a:rPr lang="en-US" sz="2000" dirty="0" smtClean="0"/>
              <a:t>of Property …………………………………………………………… 21</a:t>
            </a:r>
            <a:endParaRPr lang="en-US" sz="2000" dirty="0"/>
          </a:p>
          <a:p>
            <a:pPr marL="0" indent="0" algn="ctr">
              <a:lnSpc>
                <a:spcPct val="80000"/>
              </a:lnSpc>
              <a:spcBef>
                <a:spcPts val="24"/>
              </a:spcBef>
              <a:buNone/>
            </a:pPr>
            <a:r>
              <a:rPr lang="en-US" sz="2000" dirty="0"/>
              <a:t>Job Expenses </a:t>
            </a:r>
            <a:r>
              <a:rPr lang="en-US" sz="2000" dirty="0" smtClean="0"/>
              <a:t>and </a:t>
            </a:r>
            <a:r>
              <a:rPr lang="en-US" sz="2000" dirty="0"/>
              <a:t>Miscellaneous </a:t>
            </a:r>
            <a:r>
              <a:rPr lang="en-US" sz="2000" dirty="0" smtClean="0"/>
              <a:t>Deductions ………………………………………………… 22</a:t>
            </a:r>
            <a:endParaRPr lang="en-US" sz="2000" dirty="0"/>
          </a:p>
          <a:p>
            <a:pPr marL="0" indent="0" algn="ctr">
              <a:lnSpc>
                <a:spcPct val="80000"/>
              </a:lnSpc>
              <a:spcBef>
                <a:spcPts val="24"/>
              </a:spcBef>
              <a:buNone/>
            </a:pPr>
            <a:r>
              <a:rPr lang="en-US" sz="2000" dirty="0"/>
              <a:t>Standard Deduction This Year, But What About Next Year</a:t>
            </a:r>
            <a:r>
              <a:rPr lang="en-US" sz="2000" dirty="0" smtClean="0"/>
              <a:t>? …………………………… 23</a:t>
            </a:r>
            <a:endParaRPr lang="en-US" sz="2000" dirty="0"/>
          </a:p>
        </p:txBody>
      </p:sp>
      <p:sp>
        <p:nvSpPr>
          <p:cNvPr id="4" name="Slide Number Placeholder 3"/>
          <p:cNvSpPr>
            <a:spLocks noGrp="1"/>
          </p:cNvSpPr>
          <p:nvPr>
            <p:ph type="sldNum" sz="quarter" idx="12"/>
          </p:nvPr>
        </p:nvSpPr>
        <p:spPr/>
        <p:txBody>
          <a:bodyPr/>
          <a:lstStyle/>
          <a:p>
            <a:fld id="{DE70C7B1-09E1-4780-88D9-9F486AEC4F9F}" type="slidenum">
              <a:rPr lang="en-US" smtClean="0"/>
              <a:t>2</a:t>
            </a:fld>
            <a:endParaRPr lang="en-US" dirty="0" smtClean="0"/>
          </a:p>
          <a:p>
            <a:r>
              <a:rPr lang="en-US" u="sng" dirty="0"/>
              <a:t>JohnGoldhamer.com</a:t>
            </a:r>
            <a:endParaRPr lang="en-US" dirty="0"/>
          </a:p>
        </p:txBody>
      </p:sp>
    </p:spTree>
    <p:extLst>
      <p:ext uri="{BB962C8B-B14F-4D97-AF65-F5344CB8AC3E}">
        <p14:creationId xmlns:p14="http://schemas.microsoft.com/office/powerpoint/2010/main" val="646004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914400"/>
            <a:ext cx="8229600" cy="5791200"/>
          </a:xfrm>
        </p:spPr>
        <p:txBody>
          <a:bodyPr>
            <a:normAutofit fontScale="77500" lnSpcReduction="20000"/>
          </a:bodyPr>
          <a:lstStyle/>
          <a:p>
            <a:pPr marL="0" indent="0" algn="ctr">
              <a:buNone/>
            </a:pPr>
            <a:r>
              <a:rPr lang="en-US" b="1" u="sng" dirty="0"/>
              <a:t>Charitable Contributions</a:t>
            </a:r>
          </a:p>
          <a:p>
            <a:pPr marL="0" indent="0">
              <a:buNone/>
            </a:pPr>
            <a:endParaRPr lang="en-US" sz="2000" dirty="0"/>
          </a:p>
          <a:p>
            <a:pPr marL="0" indent="0">
              <a:buNone/>
            </a:pPr>
            <a:endParaRPr lang="en-US" sz="2000" dirty="0" smtClean="0"/>
          </a:p>
          <a:p>
            <a:pPr marL="0" indent="0">
              <a:buNone/>
            </a:pPr>
            <a:endParaRPr lang="en-US" sz="800" dirty="0"/>
          </a:p>
          <a:p>
            <a:pPr marL="0" indent="0">
              <a:buNone/>
            </a:pPr>
            <a:endParaRPr lang="en-US" sz="2000" u="sng" dirty="0" smtClean="0"/>
          </a:p>
          <a:p>
            <a:pPr marL="0" indent="0">
              <a:buNone/>
            </a:pPr>
            <a:endParaRPr lang="en-US" sz="2000" dirty="0" smtClean="0"/>
          </a:p>
          <a:p>
            <a:pPr marL="0" indent="0" algn="just">
              <a:buNone/>
            </a:pPr>
            <a:endParaRPr lang="en-US" sz="1400" dirty="0" smtClean="0"/>
          </a:p>
          <a:p>
            <a:pPr marL="0" indent="0" algn="just">
              <a:buNone/>
            </a:pPr>
            <a:r>
              <a:rPr lang="en-US" sz="2200" dirty="0" smtClean="0"/>
              <a:t>Generally, a deduction is valid if it is made to a </a:t>
            </a:r>
            <a:r>
              <a:rPr lang="en-US" sz="2200" i="1" u="sng" dirty="0" smtClean="0"/>
              <a:t>Charitable </a:t>
            </a:r>
            <a:r>
              <a:rPr lang="en-US" sz="2200" i="1" u="sng" dirty="0"/>
              <a:t>Organization</a:t>
            </a:r>
            <a:r>
              <a:rPr lang="en-US" sz="2200" i="1" dirty="0"/>
              <a:t> </a:t>
            </a:r>
            <a:r>
              <a:rPr lang="en-US" sz="2200" dirty="0" smtClean="0"/>
              <a:t>that is Tax-exempt by</a:t>
            </a:r>
            <a:r>
              <a:rPr lang="fr-FR" sz="2200" dirty="0"/>
              <a:t> </a:t>
            </a:r>
            <a:r>
              <a:rPr lang="fr-FR" sz="2200" u="sng" dirty="0" smtClean="0"/>
              <a:t>26 </a:t>
            </a:r>
            <a:r>
              <a:rPr lang="fr-FR" sz="2200" u="sng" dirty="0"/>
              <a:t>U.S.C. § 501(c</a:t>
            </a:r>
            <a:r>
              <a:rPr lang="fr-FR" sz="2200" dirty="0"/>
              <a:t>) </a:t>
            </a:r>
            <a:r>
              <a:rPr lang="fr-FR" sz="2200" dirty="0" smtClean="0"/>
              <a:t>of the </a:t>
            </a:r>
            <a:r>
              <a:rPr lang="en-US" sz="2200" u="sng" dirty="0" smtClean="0"/>
              <a:t>Internal </a:t>
            </a:r>
            <a:r>
              <a:rPr lang="en-US" sz="2200" u="sng" dirty="0"/>
              <a:t>Revenue Code</a:t>
            </a:r>
            <a:r>
              <a:rPr lang="en-US" sz="2200" dirty="0"/>
              <a:t> (IRC), </a:t>
            </a:r>
            <a:r>
              <a:rPr lang="en-US" sz="2200" dirty="0" smtClean="0"/>
              <a:t>whereby the organization is </a:t>
            </a:r>
            <a:r>
              <a:rPr lang="en-US" sz="2200" dirty="0"/>
              <a:t>exempt from federal income tax if its activities have the </a:t>
            </a:r>
            <a:r>
              <a:rPr lang="en-US" sz="2200" dirty="0" smtClean="0"/>
              <a:t>purposes</a:t>
            </a:r>
            <a:r>
              <a:rPr lang="en-US" sz="2200" dirty="0"/>
              <a:t>: charitable, religious, educational, scientific, literary, testing for public safety, fostering amateur </a:t>
            </a:r>
            <a:r>
              <a:rPr lang="en-US" sz="2200" dirty="0" smtClean="0"/>
              <a:t>sports, etc</a:t>
            </a:r>
            <a:r>
              <a:rPr lang="en-US" sz="2000" dirty="0" smtClean="0"/>
              <a:t>. </a:t>
            </a:r>
          </a:p>
          <a:p>
            <a:pPr marL="0" indent="0">
              <a:buNone/>
            </a:pPr>
            <a:r>
              <a:rPr lang="en-US" sz="1500" u="sng" dirty="0">
                <a:hlinkClick r:id="rId2"/>
              </a:rPr>
              <a:t>https://www.irs.gov/Charities-&amp;-Non-Profits/Charitable-Organizations/Exempt-Purposes-Internal-Revenue-Code-Section-501(c)(3</a:t>
            </a:r>
            <a:r>
              <a:rPr lang="en-US" sz="1500" u="sng" dirty="0" smtClean="0">
                <a:hlinkClick r:id="rId2"/>
              </a:rPr>
              <a:t>)</a:t>
            </a:r>
            <a:endParaRPr lang="en-US" sz="1500" u="sng" dirty="0" smtClean="0"/>
          </a:p>
          <a:p>
            <a:pPr marL="0" indent="0">
              <a:buNone/>
            </a:pPr>
            <a:r>
              <a:rPr lang="en-US" sz="2200" u="sng" dirty="0" smtClean="0"/>
              <a:t>Verify </a:t>
            </a:r>
            <a:r>
              <a:rPr lang="fr-FR" sz="2200" u="sng" dirty="0" smtClean="0"/>
              <a:t>501(c) </a:t>
            </a:r>
            <a:r>
              <a:rPr lang="en-US" sz="2200" u="sng" dirty="0" smtClean="0"/>
              <a:t>Tax-exempt status at</a:t>
            </a:r>
            <a:r>
              <a:rPr lang="en-US" sz="2200" dirty="0" smtClean="0"/>
              <a:t>:  </a:t>
            </a:r>
            <a:r>
              <a:rPr lang="en-US" sz="1200" u="sng" dirty="0" smtClean="0">
                <a:hlinkClick r:id="rId3"/>
              </a:rPr>
              <a:t>https</a:t>
            </a:r>
            <a:r>
              <a:rPr lang="en-US" sz="1200" u="sng" dirty="0">
                <a:hlinkClick r:id="rId3"/>
              </a:rPr>
              <a:t>://</a:t>
            </a:r>
            <a:r>
              <a:rPr lang="en-US" sz="1200" u="sng" dirty="0" smtClean="0">
                <a:hlinkClick r:id="rId3"/>
              </a:rPr>
              <a:t>apps.irs.gov/app/eos/mainSearch.do?mainSearchChoice=pub78&amp;dispatchMethod=selectSearch</a:t>
            </a:r>
            <a:endParaRPr lang="en-US" sz="1200" u="sng" dirty="0" smtClean="0"/>
          </a:p>
          <a:p>
            <a:pPr marL="0" indent="0">
              <a:buNone/>
            </a:pPr>
            <a:endParaRPr lang="en-US" sz="300" u="sng" dirty="0" smtClean="0"/>
          </a:p>
          <a:p>
            <a:pPr marL="0" indent="0">
              <a:buNone/>
            </a:pPr>
            <a:r>
              <a:rPr lang="en-US" sz="2200" u="sng" dirty="0" smtClean="0"/>
              <a:t>Suggestions</a:t>
            </a:r>
            <a:r>
              <a:rPr lang="en-US" sz="2200" dirty="0" smtClean="0"/>
              <a:t>:</a:t>
            </a:r>
          </a:p>
          <a:p>
            <a:pPr algn="just"/>
            <a:r>
              <a:rPr lang="en-US" sz="2200" dirty="0" smtClean="0"/>
              <a:t>If </a:t>
            </a:r>
            <a:r>
              <a:rPr lang="en-US" sz="2200" dirty="0"/>
              <a:t>you have a </a:t>
            </a:r>
            <a:r>
              <a:rPr lang="en-US" sz="2200" i="1" dirty="0"/>
              <a:t>“</a:t>
            </a:r>
            <a:r>
              <a:rPr lang="en-US" sz="2200" i="1" u="sng" dirty="0"/>
              <a:t>Some Extra Funds</a:t>
            </a:r>
            <a:r>
              <a:rPr lang="en-US" sz="2200" i="1" dirty="0"/>
              <a:t>,”</a:t>
            </a:r>
            <a:r>
              <a:rPr lang="en-US" sz="2200" dirty="0"/>
              <a:t> consider making an extra payment to your Church, Synagogue, </a:t>
            </a:r>
            <a:r>
              <a:rPr lang="en-US" sz="2200" dirty="0" smtClean="0"/>
              <a:t>Mosque </a:t>
            </a:r>
            <a:r>
              <a:rPr lang="en-US" sz="2200" dirty="0"/>
              <a:t>or other charity </a:t>
            </a:r>
            <a:r>
              <a:rPr lang="en-US" sz="2200" i="1" dirty="0"/>
              <a:t>before the end of the year</a:t>
            </a:r>
            <a:r>
              <a:rPr lang="en-US" sz="2200" dirty="0"/>
              <a:t> to increase your Deduction. </a:t>
            </a:r>
            <a:r>
              <a:rPr lang="en-US" sz="2200" dirty="0" smtClean="0"/>
              <a:t>For 2016, using your </a:t>
            </a:r>
            <a:r>
              <a:rPr lang="en-US" sz="2200" i="1" dirty="0" smtClean="0"/>
              <a:t>Vehicle for a Charity </a:t>
            </a:r>
            <a:r>
              <a:rPr lang="en-US" sz="2200" dirty="0" smtClean="0"/>
              <a:t>is deductible at 14 cents per mile.</a:t>
            </a:r>
          </a:p>
          <a:p>
            <a:pPr algn="just"/>
            <a:r>
              <a:rPr lang="en-US" sz="2200" dirty="0" smtClean="0"/>
              <a:t>Donations </a:t>
            </a:r>
            <a:r>
              <a:rPr lang="en-US" sz="2200" dirty="0"/>
              <a:t>to Charities other than cash, such as Computers, Clothing, Housewares, TV’s, etc. are also deductible. </a:t>
            </a:r>
            <a:endParaRPr lang="en-US" sz="2200" dirty="0" smtClean="0"/>
          </a:p>
          <a:p>
            <a:pPr algn="just"/>
            <a:r>
              <a:rPr lang="en-US" sz="2200" dirty="0" smtClean="0"/>
              <a:t>The </a:t>
            </a:r>
            <a:r>
              <a:rPr lang="en-US" sz="2200" dirty="0"/>
              <a:t>question is their value.  The Salvation Army provides a great </a:t>
            </a:r>
            <a:r>
              <a:rPr lang="en-US" sz="2200" i="1" dirty="0"/>
              <a:t>“</a:t>
            </a:r>
            <a:r>
              <a:rPr lang="en-US" sz="2200" i="1" u="sng" dirty="0"/>
              <a:t>Donation Value Guide</a:t>
            </a:r>
            <a:r>
              <a:rPr lang="en-US" sz="2200" i="1" dirty="0"/>
              <a:t>”</a:t>
            </a:r>
            <a:r>
              <a:rPr lang="en-US" sz="2200" dirty="0"/>
              <a:t> </a:t>
            </a:r>
            <a:r>
              <a:rPr lang="en-US" sz="2200" u="sng" dirty="0">
                <a:hlinkClick r:id="rId4"/>
              </a:rPr>
              <a:t>https://</a:t>
            </a:r>
            <a:r>
              <a:rPr lang="en-US" sz="2200" u="sng" dirty="0" smtClean="0">
                <a:hlinkClick r:id="rId4"/>
              </a:rPr>
              <a:t>satruck.org/Home/DonationValueGuide </a:t>
            </a:r>
            <a:r>
              <a:rPr lang="en-US" sz="2200" dirty="0" smtClean="0"/>
              <a:t>that </a:t>
            </a:r>
            <a:r>
              <a:rPr lang="en-US" sz="2200" dirty="0"/>
              <a:t>provides 4 pages of items with high and low </a:t>
            </a:r>
            <a:r>
              <a:rPr lang="en-US" sz="2200" dirty="0" smtClean="0"/>
              <a:t>values.</a:t>
            </a:r>
          </a:p>
          <a:p>
            <a:pPr algn="just"/>
            <a:r>
              <a:rPr lang="en-US" sz="2200" dirty="0" smtClean="0"/>
              <a:t>For an </a:t>
            </a:r>
            <a:r>
              <a:rPr lang="en-US" sz="2200" u="sng" dirty="0" smtClean="0"/>
              <a:t>Automobile or Truck</a:t>
            </a:r>
            <a:r>
              <a:rPr lang="en-US" sz="2200" dirty="0"/>
              <a:t>,</a:t>
            </a:r>
            <a:r>
              <a:rPr lang="en-US" sz="2200" dirty="0" smtClean="0"/>
              <a:t> the deduction is restricted to the </a:t>
            </a:r>
            <a:r>
              <a:rPr lang="en-US" sz="2200" i="1" dirty="0" smtClean="0"/>
              <a:t>lower </a:t>
            </a:r>
            <a:r>
              <a:rPr lang="en-US" sz="2200" dirty="0" smtClean="0"/>
              <a:t>of the </a:t>
            </a:r>
            <a:r>
              <a:rPr lang="en-US" sz="2200" i="1" dirty="0" smtClean="0"/>
              <a:t>Fair Market Value </a:t>
            </a:r>
            <a:r>
              <a:rPr lang="en-US" sz="2200" dirty="0" smtClean="0"/>
              <a:t>or the amount the charity actually </a:t>
            </a:r>
            <a:r>
              <a:rPr lang="en-US" sz="2200" i="1" dirty="0" smtClean="0"/>
              <a:t>sold the vehicle</a:t>
            </a:r>
            <a:r>
              <a:rPr lang="en-US" sz="2200" dirty="0" smtClean="0"/>
              <a:t>.  If the Automobile or Truck </a:t>
            </a:r>
            <a:r>
              <a:rPr lang="en-US" sz="2200" i="1" dirty="0" smtClean="0"/>
              <a:t>Value is $1000, but it sold for only $500, then only $500 is deductible. </a:t>
            </a:r>
            <a:endParaRPr lang="en-US" sz="2200" i="1" dirty="0"/>
          </a:p>
        </p:txBody>
      </p:sp>
      <p:sp>
        <p:nvSpPr>
          <p:cNvPr id="4" name="Slide Number Placeholder 3"/>
          <p:cNvSpPr>
            <a:spLocks noGrp="1"/>
          </p:cNvSpPr>
          <p:nvPr>
            <p:ph type="sldNum" sz="quarter" idx="12"/>
          </p:nvPr>
        </p:nvSpPr>
        <p:spPr/>
        <p:txBody>
          <a:bodyPr/>
          <a:lstStyle/>
          <a:p>
            <a:fld id="{DE70C7B1-09E1-4780-88D9-9F486AEC4F9F}" type="slidenum">
              <a:rPr lang="en-US" smtClean="0"/>
              <a:t>20</a:t>
            </a:fld>
            <a:endParaRPr lang="en-US" dirty="0" smtClean="0"/>
          </a:p>
          <a:p>
            <a:r>
              <a:rPr lang="en-US" u="sng" dirty="0"/>
              <a:t>JohnGoldhamer.com</a:t>
            </a:r>
            <a:endParaRPr lang="en-US" dirty="0"/>
          </a:p>
        </p:txBody>
      </p:sp>
      <p:pic>
        <p:nvPicPr>
          <p:cNvPr id="10" name="Picture 9" descr="C:\Users\John B. Goldhamer.JohnBGoldhamer\Documents\23 End of Year Tax and Finance Workshop\2016 End of the Year Tax and Finance Workshop\Forms\2016 Form Schedule A, Itemized Deductions.jpg"/>
          <p:cNvPicPr/>
          <p:nvPr/>
        </p:nvPicPr>
        <p:blipFill rotWithShape="1">
          <a:blip r:embed="rId5">
            <a:extLst>
              <a:ext uri="{28A0092B-C50C-407E-A947-70E740481C1C}">
                <a14:useLocalDpi xmlns:a14="http://schemas.microsoft.com/office/drawing/2010/main" val="0"/>
              </a:ext>
            </a:extLst>
          </a:blip>
          <a:srcRect l="270" t="51324" r="4608" b="39308"/>
          <a:stretch/>
        </p:blipFill>
        <p:spPr bwMode="auto">
          <a:xfrm>
            <a:off x="200341" y="1371600"/>
            <a:ext cx="8743315" cy="1114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1098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791200"/>
          </a:xfrm>
        </p:spPr>
        <p:txBody>
          <a:bodyPr>
            <a:normAutofit/>
          </a:bodyPr>
          <a:lstStyle/>
          <a:p>
            <a:pPr marL="0" indent="0" algn="ctr">
              <a:buNone/>
            </a:pPr>
            <a:r>
              <a:rPr lang="en-US" sz="2100" b="1" u="sng" dirty="0"/>
              <a:t>Casualty and Theft Losses of Property Not Used in a Trade or Business</a:t>
            </a:r>
            <a:endParaRPr lang="en-US" sz="2100" dirty="0" smtClean="0"/>
          </a:p>
          <a:p>
            <a:pPr marL="0" indent="0">
              <a:buNone/>
            </a:pPr>
            <a:endParaRPr lang="en-US" sz="2000" dirty="0"/>
          </a:p>
          <a:p>
            <a:pPr marL="0" indent="0" algn="just">
              <a:buNone/>
            </a:pPr>
            <a:endParaRPr lang="en-US" sz="800" dirty="0" smtClean="0"/>
          </a:p>
          <a:p>
            <a:pPr marL="0" indent="0" algn="just">
              <a:buNone/>
            </a:pPr>
            <a:r>
              <a:rPr lang="en-US" sz="2400" dirty="0" smtClean="0"/>
              <a:t>Federal Form </a:t>
            </a:r>
            <a:r>
              <a:rPr lang="en-US" sz="2400" dirty="0"/>
              <a:t>4684 Casualty and </a:t>
            </a:r>
            <a:r>
              <a:rPr lang="en-US" sz="2400" dirty="0" smtClean="0"/>
              <a:t>Thefts, Limits </a:t>
            </a:r>
            <a:r>
              <a:rPr lang="en-US" sz="2400" dirty="0"/>
              <a:t>the Deduction to any amount </a:t>
            </a:r>
            <a:r>
              <a:rPr lang="en-US" sz="2400" dirty="0" smtClean="0"/>
              <a:t> </a:t>
            </a:r>
            <a:r>
              <a:rPr lang="en-US" sz="2400" i="1" u="sng" dirty="0" smtClean="0"/>
              <a:t>over </a:t>
            </a:r>
            <a:r>
              <a:rPr lang="en-US" sz="2400" i="1" u="sng" dirty="0"/>
              <a:t>10%</a:t>
            </a:r>
            <a:r>
              <a:rPr lang="en-US" sz="2400" i="1" dirty="0"/>
              <a:t> of</a:t>
            </a:r>
            <a:r>
              <a:rPr lang="en-US" sz="2400" dirty="0"/>
              <a:t> “Adjusted Gross Income</a:t>
            </a:r>
            <a:r>
              <a:rPr lang="en-US" sz="2400" dirty="0" smtClean="0"/>
              <a:t>.”</a:t>
            </a:r>
            <a:endParaRPr lang="en-US" sz="2400" dirty="0"/>
          </a:p>
          <a:p>
            <a:pPr marL="0" indent="0">
              <a:buNone/>
            </a:pPr>
            <a:endParaRPr lang="en-US" sz="2000" dirty="0"/>
          </a:p>
        </p:txBody>
      </p:sp>
      <p:sp>
        <p:nvSpPr>
          <p:cNvPr id="4" name="Slide Number Placeholder 3"/>
          <p:cNvSpPr>
            <a:spLocks noGrp="1"/>
          </p:cNvSpPr>
          <p:nvPr>
            <p:ph type="sldNum" sz="quarter" idx="12"/>
          </p:nvPr>
        </p:nvSpPr>
        <p:spPr/>
        <p:txBody>
          <a:bodyPr/>
          <a:lstStyle/>
          <a:p>
            <a:fld id="{DE70C7B1-09E1-4780-88D9-9F486AEC4F9F}" type="slidenum">
              <a:rPr lang="en-US" smtClean="0"/>
              <a:t>21</a:t>
            </a:fld>
            <a:endParaRPr lang="en-US" dirty="0" smtClean="0"/>
          </a:p>
          <a:p>
            <a:r>
              <a:rPr lang="en-US" u="sng" dirty="0"/>
              <a:t>JohnGoldhamer.com</a:t>
            </a:r>
            <a:endParaRPr lang="en-US" dirty="0"/>
          </a:p>
        </p:txBody>
      </p:sp>
      <p:pic>
        <p:nvPicPr>
          <p:cNvPr id="12" name="Picture 11" descr="C:\Users\John B. Goldhamer.JohnBGoldhamer\Documents\23 End of Year Tax and Finance Workshop\2016 End of the Year Tax and Finance Workshop\Forms\2016 Form Schedule A, Itemized Deductions.jpg"/>
          <p:cNvPicPr/>
          <p:nvPr/>
        </p:nvPicPr>
        <p:blipFill rotWithShape="1">
          <a:blip r:embed="rId2">
            <a:extLst>
              <a:ext uri="{28A0092B-C50C-407E-A947-70E740481C1C}">
                <a14:useLocalDpi xmlns:a14="http://schemas.microsoft.com/office/drawing/2010/main" val="0"/>
              </a:ext>
            </a:extLst>
          </a:blip>
          <a:srcRect l="684" t="60332" r="4608" b="36105"/>
          <a:stretch/>
        </p:blipFill>
        <p:spPr bwMode="auto">
          <a:xfrm>
            <a:off x="143192" y="1295400"/>
            <a:ext cx="8705215" cy="423861"/>
          </a:xfrm>
          <a:prstGeom prst="rect">
            <a:avLst/>
          </a:prstGeom>
          <a:noFill/>
          <a:ln>
            <a:noFill/>
          </a:ln>
          <a:extLst>
            <a:ext uri="{53640926-AAD7-44D8-BBD7-CCE9431645EC}">
              <a14:shadowObscured xmlns:a14="http://schemas.microsoft.com/office/drawing/2010/main"/>
            </a:ext>
          </a:extLst>
        </p:spPr>
      </p:pic>
      <p:pic>
        <p:nvPicPr>
          <p:cNvPr id="1027" name="Picture 3" descr="C:\Users\John B. Goldhamer.JohnBGoldhamer\Documents\23 End of Year Tax and Finance Workshop\2016 End of the Year Tax and Finance Workshop\Forms\2016 Form 4684 Casualties and Thefts_Page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99" b="24966"/>
          <a:stretch/>
        </p:blipFill>
        <p:spPr bwMode="auto">
          <a:xfrm>
            <a:off x="2181225" y="2590800"/>
            <a:ext cx="4524375" cy="417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035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04800"/>
            <a:ext cx="8229600" cy="3810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685800"/>
            <a:ext cx="8077200" cy="6172200"/>
          </a:xfrm>
        </p:spPr>
        <p:txBody>
          <a:bodyPr>
            <a:normAutofit fontScale="25000" lnSpcReduction="20000"/>
          </a:bodyPr>
          <a:lstStyle/>
          <a:p>
            <a:pPr marL="0" indent="0" algn="ctr">
              <a:buNone/>
            </a:pPr>
            <a:r>
              <a:rPr lang="en-US" sz="9600" b="1" u="sng" dirty="0"/>
              <a:t>Job </a:t>
            </a:r>
            <a:r>
              <a:rPr lang="en-US" sz="9600" b="1" u="sng" dirty="0" smtClean="0"/>
              <a:t>Expenses and Miscellaneous </a:t>
            </a:r>
            <a:r>
              <a:rPr lang="en-US" sz="9600" b="1" u="sng" dirty="0"/>
              <a:t>Deductions</a:t>
            </a:r>
            <a:endParaRPr lang="en-US" sz="9600" i="1" u="sng" dirty="0" smtClean="0"/>
          </a:p>
          <a:p>
            <a:pPr marL="0" indent="0" algn="ctr">
              <a:buNone/>
            </a:pPr>
            <a:endParaRPr lang="en-US" sz="2800" dirty="0"/>
          </a:p>
          <a:p>
            <a:pPr marL="0" indent="0" algn="ctr">
              <a:buNone/>
            </a:pPr>
            <a:endParaRPr lang="en-US" sz="9600" i="1" u="sng" dirty="0"/>
          </a:p>
          <a:p>
            <a:pPr marL="0" indent="0" algn="ctr">
              <a:buNone/>
            </a:pPr>
            <a:endParaRPr lang="en-US" sz="6400" i="1" u="sng" dirty="0" smtClean="0"/>
          </a:p>
          <a:p>
            <a:pPr marL="0" indent="0" algn="ctr">
              <a:buNone/>
            </a:pPr>
            <a:endParaRPr lang="en-US" sz="1600" dirty="0"/>
          </a:p>
          <a:p>
            <a:pPr marL="0" marR="0" algn="ctr">
              <a:spcBef>
                <a:spcPts val="0"/>
              </a:spcBef>
              <a:spcAft>
                <a:spcPts val="0"/>
              </a:spcAft>
            </a:pPr>
            <a:endParaRPr lang="en-US" sz="6600" dirty="0">
              <a:latin typeface="Arial"/>
              <a:ea typeface="Calibri"/>
              <a:cs typeface="Times New Roman"/>
            </a:endParaRPr>
          </a:p>
          <a:p>
            <a:pPr marL="0" indent="0" algn="ctr">
              <a:buNone/>
            </a:pPr>
            <a:endParaRPr lang="en-US" sz="6400" i="1" u="sng" dirty="0"/>
          </a:p>
          <a:p>
            <a:pPr marL="0" indent="0" algn="ctr">
              <a:buNone/>
            </a:pPr>
            <a:endParaRPr lang="en-US" sz="1600" dirty="0"/>
          </a:p>
          <a:p>
            <a:pPr marL="0" indent="0" algn="ctr">
              <a:buNone/>
            </a:pPr>
            <a:endParaRPr lang="en-US" sz="2000" i="1" u="sng" dirty="0" smtClean="0"/>
          </a:p>
          <a:p>
            <a:pPr marL="0" indent="0" algn="ctr">
              <a:buNone/>
            </a:pPr>
            <a:r>
              <a:rPr lang="en-US" sz="6400" i="1" u="sng" dirty="0" smtClean="0"/>
              <a:t>LIMITED TO AMOUNTS OVER 2% OF “ADJUSTED GROSS INCOME</a:t>
            </a:r>
            <a:r>
              <a:rPr lang="en-US" sz="6400" i="1" dirty="0" smtClean="0"/>
              <a:t>.” </a:t>
            </a:r>
          </a:p>
          <a:p>
            <a:pPr marL="0" indent="0" algn="ctr">
              <a:buNone/>
            </a:pPr>
            <a:r>
              <a:rPr lang="en-US" sz="6400" i="1" dirty="0" smtClean="0"/>
              <a:t>(</a:t>
            </a:r>
            <a:r>
              <a:rPr lang="en-US" sz="6400" i="1" u="sng" dirty="0" smtClean="0"/>
              <a:t>If $50,000 </a:t>
            </a:r>
            <a:r>
              <a:rPr lang="en-US" sz="6400" u="sng" dirty="0"/>
              <a:t>“Adjusted Gross </a:t>
            </a:r>
            <a:r>
              <a:rPr lang="en-US" sz="6400" u="sng" dirty="0" smtClean="0"/>
              <a:t>Income” then</a:t>
            </a:r>
            <a:r>
              <a:rPr lang="en-US" sz="6400" i="1" u="sng" dirty="0" smtClean="0"/>
              <a:t> </a:t>
            </a:r>
            <a:r>
              <a:rPr lang="en-US" sz="6400" i="1" u="sng" dirty="0"/>
              <a:t>only </a:t>
            </a:r>
            <a:r>
              <a:rPr lang="en-US" sz="6400" i="1" u="sng" dirty="0" smtClean="0"/>
              <a:t>amounts over </a:t>
            </a:r>
            <a:r>
              <a:rPr lang="en-US" sz="6400" i="1" u="sng" dirty="0"/>
              <a:t>$1,000 </a:t>
            </a:r>
            <a:r>
              <a:rPr lang="en-US" sz="6400" i="1" u="sng" dirty="0" smtClean="0"/>
              <a:t>are deductible</a:t>
            </a:r>
            <a:r>
              <a:rPr lang="en-US" sz="6400" i="1" dirty="0" smtClean="0"/>
              <a:t>)</a:t>
            </a:r>
            <a:endParaRPr lang="en-US" sz="6400" dirty="0" smtClean="0"/>
          </a:p>
          <a:p>
            <a:pPr marL="0" indent="0" algn="just">
              <a:buNone/>
            </a:pPr>
            <a:r>
              <a:rPr lang="en-US" sz="6400" dirty="0" smtClean="0"/>
              <a:t>For </a:t>
            </a:r>
            <a:r>
              <a:rPr lang="en-US" sz="6400" dirty="0"/>
              <a:t>Job Search Expenses to qualify for a deduction, </a:t>
            </a:r>
            <a:r>
              <a:rPr lang="en-US" sz="6400" dirty="0" smtClean="0"/>
              <a:t>the expenses </a:t>
            </a:r>
            <a:r>
              <a:rPr lang="en-US" sz="6400" dirty="0"/>
              <a:t>must be spent on a job search </a:t>
            </a:r>
            <a:r>
              <a:rPr lang="en-US" sz="6400" dirty="0" smtClean="0"/>
              <a:t>       </a:t>
            </a:r>
            <a:r>
              <a:rPr lang="en-US" sz="6400" i="1" dirty="0" smtClean="0"/>
              <a:t>in </a:t>
            </a:r>
            <a:r>
              <a:rPr lang="en-US" sz="6400" i="1" dirty="0"/>
              <a:t>your  </a:t>
            </a:r>
            <a:r>
              <a:rPr lang="en-US" sz="6400" i="1" dirty="0" smtClean="0"/>
              <a:t>current </a:t>
            </a:r>
            <a:r>
              <a:rPr lang="en-US" sz="6400" i="1" dirty="0"/>
              <a:t>occupation (</a:t>
            </a:r>
            <a:r>
              <a:rPr lang="en-US" sz="6400" i="1" u="sng" dirty="0"/>
              <a:t>Not your Job, but your Field, or Profession</a:t>
            </a:r>
            <a:r>
              <a:rPr lang="en-US" sz="6400" i="1" dirty="0"/>
              <a:t>),</a:t>
            </a:r>
            <a:r>
              <a:rPr lang="en-US" sz="6400" dirty="0"/>
              <a:t> but </a:t>
            </a:r>
            <a:r>
              <a:rPr lang="en-US" sz="6400" i="1" u="sng" dirty="0"/>
              <a:t>not</a:t>
            </a:r>
            <a:r>
              <a:rPr lang="en-US" sz="6400" dirty="0"/>
              <a:t> expenses incurred while looking for a job in a new occupation.  </a:t>
            </a:r>
            <a:endParaRPr lang="en-US" sz="6400" dirty="0" smtClean="0"/>
          </a:p>
          <a:p>
            <a:pPr marL="0" indent="0" algn="just">
              <a:buNone/>
            </a:pPr>
            <a:r>
              <a:rPr lang="en-US" sz="6400" dirty="0" smtClean="0"/>
              <a:t>For </a:t>
            </a:r>
            <a:r>
              <a:rPr lang="en-US" sz="6400" dirty="0"/>
              <a:t>example, a </a:t>
            </a:r>
            <a:r>
              <a:rPr lang="en-US" sz="6400" i="1" u="sng" dirty="0"/>
              <a:t>Plumber </a:t>
            </a:r>
            <a:r>
              <a:rPr lang="en-US" sz="6400" i="1" u="sng" dirty="0" smtClean="0"/>
              <a:t>may </a:t>
            </a:r>
            <a:r>
              <a:rPr lang="en-US" sz="6400" i="1" u="sng" dirty="0"/>
              <a:t>deduct expenses looking for a new job as a Plumber</a:t>
            </a:r>
            <a:r>
              <a:rPr lang="en-US" sz="6400" dirty="0"/>
              <a:t>, but </a:t>
            </a:r>
            <a:r>
              <a:rPr lang="en-US" sz="6400" i="1" u="sng" dirty="0"/>
              <a:t>not</a:t>
            </a:r>
            <a:r>
              <a:rPr lang="en-US" sz="6400" dirty="0"/>
              <a:t> to make a career change to </a:t>
            </a:r>
            <a:r>
              <a:rPr lang="en-US" sz="6400" dirty="0" smtClean="0"/>
              <a:t>a </a:t>
            </a:r>
            <a:r>
              <a:rPr lang="en-US" sz="6400" i="1" u="sng" dirty="0"/>
              <a:t>Wedding Planner</a:t>
            </a:r>
            <a:r>
              <a:rPr lang="en-US" sz="6400" dirty="0" smtClean="0"/>
              <a:t>.</a:t>
            </a:r>
          </a:p>
          <a:p>
            <a:pPr marL="0" indent="0" algn="ctr">
              <a:buNone/>
            </a:pPr>
            <a:r>
              <a:rPr lang="en-US" sz="6400" u="sng" dirty="0" smtClean="0"/>
              <a:t>JOB SEARCH DEDUCTIBLE EXPENSES</a:t>
            </a:r>
            <a:r>
              <a:rPr lang="en-US" sz="6400" dirty="0" smtClean="0"/>
              <a:t>:</a:t>
            </a:r>
            <a:endParaRPr lang="en-US" sz="6400" dirty="0"/>
          </a:p>
          <a:p>
            <a:pPr marL="0" indent="0" algn="just">
              <a:buNone/>
            </a:pPr>
            <a:r>
              <a:rPr lang="en-US" sz="6400" dirty="0" smtClean="0"/>
              <a:t>1. </a:t>
            </a:r>
            <a:r>
              <a:rPr lang="en-US" sz="6400" u="sng" dirty="0" smtClean="0"/>
              <a:t>Employment </a:t>
            </a:r>
            <a:r>
              <a:rPr lang="en-US" sz="6400" u="sng" dirty="0"/>
              <a:t>and Outplacement Agency Fees</a:t>
            </a:r>
            <a:r>
              <a:rPr lang="en-US" sz="6400" dirty="0"/>
              <a:t> paid while looking for a </a:t>
            </a:r>
            <a:r>
              <a:rPr lang="en-US" sz="6400" dirty="0" smtClean="0"/>
              <a:t>job </a:t>
            </a:r>
            <a:r>
              <a:rPr lang="en-US" sz="6400" i="1" dirty="0" smtClean="0"/>
              <a:t>in </a:t>
            </a:r>
            <a:r>
              <a:rPr lang="en-US" sz="6400" i="1" dirty="0"/>
              <a:t>your present occupation</a:t>
            </a:r>
            <a:r>
              <a:rPr lang="en-US" sz="6400" dirty="0"/>
              <a:t>.  </a:t>
            </a:r>
          </a:p>
          <a:p>
            <a:pPr marL="0" indent="0" algn="just">
              <a:buNone/>
            </a:pPr>
            <a:r>
              <a:rPr lang="en-US" sz="6400" dirty="0" smtClean="0"/>
              <a:t>2. </a:t>
            </a:r>
            <a:r>
              <a:rPr lang="en-US" sz="6400" u="sng" dirty="0" smtClean="0"/>
              <a:t>Preparing </a:t>
            </a:r>
            <a:r>
              <a:rPr lang="en-US" sz="6400" u="sng" dirty="0"/>
              <a:t>and Mailing</a:t>
            </a:r>
            <a:r>
              <a:rPr lang="en-US" sz="6400" dirty="0"/>
              <a:t> copies of your </a:t>
            </a:r>
            <a:r>
              <a:rPr lang="en-US" sz="6400" i="1" u="sng" dirty="0"/>
              <a:t>Cover Letter</a:t>
            </a:r>
            <a:r>
              <a:rPr lang="en-US" sz="6400" dirty="0"/>
              <a:t>, </a:t>
            </a:r>
            <a:r>
              <a:rPr lang="en-US" sz="6400" i="1" u="sng" dirty="0"/>
              <a:t>Résumé</a:t>
            </a:r>
            <a:r>
              <a:rPr lang="en-US" sz="6400" dirty="0"/>
              <a:t>, </a:t>
            </a:r>
            <a:r>
              <a:rPr lang="en-US" sz="6400" i="1" u="sng" dirty="0"/>
              <a:t>Marketing Plan</a:t>
            </a:r>
            <a:r>
              <a:rPr lang="en-US" sz="6400" dirty="0"/>
              <a:t>, and </a:t>
            </a:r>
            <a:r>
              <a:rPr lang="en-US" sz="6400" i="1" u="sng" dirty="0"/>
              <a:t>Business Cards</a:t>
            </a:r>
            <a:r>
              <a:rPr lang="en-US" sz="6400" i="1" dirty="0"/>
              <a:t> </a:t>
            </a:r>
            <a:r>
              <a:rPr lang="en-US" sz="6400" dirty="0"/>
              <a:t>to give to prospective employers in your present occupation, as well as the costs for </a:t>
            </a:r>
            <a:r>
              <a:rPr lang="en-US" sz="6400" i="1" u="sng" dirty="0"/>
              <a:t>creating and maintaining Websites</a:t>
            </a:r>
            <a:r>
              <a:rPr lang="en-US" sz="6400" i="1" dirty="0"/>
              <a:t>.</a:t>
            </a:r>
            <a:endParaRPr lang="en-US" sz="6400" dirty="0"/>
          </a:p>
          <a:p>
            <a:pPr marL="0" indent="0" algn="just">
              <a:buNone/>
            </a:pPr>
            <a:r>
              <a:rPr lang="en-US" sz="6400" dirty="0" smtClean="0"/>
              <a:t>3. </a:t>
            </a:r>
            <a:r>
              <a:rPr lang="en-US" sz="6400" u="sng" dirty="0" smtClean="0"/>
              <a:t>Round </a:t>
            </a:r>
            <a:r>
              <a:rPr lang="en-US" sz="6400" u="sng" dirty="0"/>
              <a:t>Trip Travel to look for a new job</a:t>
            </a:r>
            <a:r>
              <a:rPr lang="en-US" sz="6400" dirty="0"/>
              <a:t> </a:t>
            </a:r>
            <a:r>
              <a:rPr lang="en-US" sz="6400" i="1" dirty="0"/>
              <a:t>in your present occupation</a:t>
            </a:r>
            <a:r>
              <a:rPr lang="en-US" sz="6400" dirty="0"/>
              <a:t>, in the </a:t>
            </a:r>
            <a:r>
              <a:rPr lang="en-US" sz="6400" dirty="0" smtClean="0"/>
              <a:t>city you </a:t>
            </a:r>
            <a:r>
              <a:rPr lang="en-US" sz="6400" dirty="0"/>
              <a:t>want to work.  </a:t>
            </a:r>
            <a:r>
              <a:rPr lang="en-US" sz="6400" u="sng" dirty="0"/>
              <a:t>For </a:t>
            </a:r>
            <a:r>
              <a:rPr lang="en-US" sz="6400" u="sng" dirty="0" smtClean="0"/>
              <a:t>2016</a:t>
            </a:r>
            <a:r>
              <a:rPr lang="en-US" sz="6400" dirty="0" smtClean="0"/>
              <a:t>, using </a:t>
            </a:r>
            <a:r>
              <a:rPr lang="en-US" sz="6400" dirty="0"/>
              <a:t>a vehicle </a:t>
            </a:r>
            <a:r>
              <a:rPr lang="en-US" sz="6400" dirty="0" smtClean="0"/>
              <a:t>for Business or Job Search </a:t>
            </a:r>
            <a:r>
              <a:rPr lang="en-US" sz="6400" dirty="0"/>
              <a:t>the </a:t>
            </a:r>
            <a:r>
              <a:rPr lang="en-US" sz="6400" u="sng" dirty="0" smtClean="0"/>
              <a:t>Mileage </a:t>
            </a:r>
            <a:r>
              <a:rPr lang="en-US" sz="6400" u="sng" dirty="0"/>
              <a:t>Rate</a:t>
            </a:r>
            <a:r>
              <a:rPr lang="en-US" sz="6400" dirty="0" smtClean="0"/>
              <a:t> is </a:t>
            </a:r>
            <a:r>
              <a:rPr lang="en-US" sz="6400" i="1" u="sng" dirty="0" smtClean="0"/>
              <a:t>54 cents </a:t>
            </a:r>
            <a:r>
              <a:rPr lang="en-US" sz="6400" i="1" u="sng" dirty="0"/>
              <a:t>per </a:t>
            </a:r>
            <a:r>
              <a:rPr lang="en-US" sz="6400" i="1" u="sng" dirty="0" smtClean="0"/>
              <a:t>mile</a:t>
            </a:r>
            <a:r>
              <a:rPr lang="en-US" sz="6400" dirty="0" smtClean="0"/>
              <a:t>.  </a:t>
            </a:r>
          </a:p>
          <a:p>
            <a:pPr marL="0" indent="0" algn="just">
              <a:buNone/>
            </a:pPr>
            <a:r>
              <a:rPr lang="en-US" sz="6400" dirty="0" smtClean="0"/>
              <a:t>Similar </a:t>
            </a:r>
            <a:r>
              <a:rPr lang="en-US" sz="6400" dirty="0"/>
              <a:t>to </a:t>
            </a:r>
            <a:r>
              <a:rPr lang="en-US" sz="6400" u="sng" dirty="0"/>
              <a:t>Employment and Outplacement Agency Fees</a:t>
            </a:r>
            <a:r>
              <a:rPr lang="en-US" sz="6400" dirty="0"/>
              <a:t>, mileage for travel to and from               </a:t>
            </a:r>
            <a:r>
              <a:rPr lang="en-US" sz="6400" i="1" dirty="0"/>
              <a:t>Career Prospector, JAM, and Accountable Group Meetings</a:t>
            </a:r>
            <a:r>
              <a:rPr lang="en-US" sz="6400" dirty="0"/>
              <a:t> may be deductible as long as you are being </a:t>
            </a:r>
            <a:r>
              <a:rPr lang="en-US" sz="6400" i="1" dirty="0"/>
              <a:t>“</a:t>
            </a:r>
            <a:r>
              <a:rPr lang="en-US" sz="6400" i="1" u="sng" dirty="0"/>
              <a:t>Educated on how to get a job</a:t>
            </a:r>
            <a:r>
              <a:rPr lang="en-US" sz="6400" i="1" dirty="0"/>
              <a:t>”</a:t>
            </a:r>
            <a:r>
              <a:rPr lang="en-US" sz="6400" dirty="0"/>
              <a:t> </a:t>
            </a:r>
            <a:r>
              <a:rPr lang="en-US" sz="6400" i="1" u="sng" dirty="0" smtClean="0"/>
              <a:t>in </a:t>
            </a:r>
            <a:r>
              <a:rPr lang="en-US" sz="6400" i="1" u="sng" dirty="0"/>
              <a:t>your current occupation </a:t>
            </a:r>
            <a:r>
              <a:rPr lang="en-US" sz="6400" i="1" dirty="0"/>
              <a:t>and you must keep a “Log.”  </a:t>
            </a:r>
            <a:endParaRPr lang="en-US" sz="6400" dirty="0"/>
          </a:p>
          <a:p>
            <a:pPr marL="0" indent="0" algn="ctr">
              <a:buNone/>
            </a:pPr>
            <a:r>
              <a:rPr lang="en-US" sz="6400" i="1" dirty="0"/>
              <a:t>Example 1000 miles x $.</a:t>
            </a:r>
            <a:r>
              <a:rPr lang="en-US" sz="6400" i="1" dirty="0" smtClean="0"/>
              <a:t>54 </a:t>
            </a:r>
            <a:r>
              <a:rPr lang="en-US" sz="6400" i="1" dirty="0"/>
              <a:t>per mile= $</a:t>
            </a:r>
            <a:r>
              <a:rPr lang="en-US" sz="6400" i="1" dirty="0" smtClean="0"/>
              <a:t>540 </a:t>
            </a:r>
            <a:r>
              <a:rPr lang="en-US" sz="6400" i="1" dirty="0"/>
              <a:t>+ $200 </a:t>
            </a:r>
            <a:r>
              <a:rPr lang="en-US" sz="6400" i="1" dirty="0" smtClean="0"/>
              <a:t>Résumés </a:t>
            </a:r>
            <a:r>
              <a:rPr lang="en-US" sz="6400" i="1" dirty="0"/>
              <a:t>&amp; Business Cards Printing = $</a:t>
            </a:r>
            <a:r>
              <a:rPr lang="en-US" sz="6400" i="1" dirty="0" smtClean="0"/>
              <a:t>740.</a:t>
            </a:r>
            <a:endParaRPr lang="en-US" sz="6400" dirty="0"/>
          </a:p>
        </p:txBody>
      </p:sp>
      <p:sp>
        <p:nvSpPr>
          <p:cNvPr id="4" name="Slide Number Placeholder 3"/>
          <p:cNvSpPr>
            <a:spLocks noGrp="1"/>
          </p:cNvSpPr>
          <p:nvPr>
            <p:ph type="sldNum" sz="quarter" idx="12"/>
          </p:nvPr>
        </p:nvSpPr>
        <p:spPr/>
        <p:txBody>
          <a:bodyPr/>
          <a:lstStyle/>
          <a:p>
            <a:fld id="{DE70C7B1-09E1-4780-88D9-9F486AEC4F9F}" type="slidenum">
              <a:rPr lang="en-US" smtClean="0"/>
              <a:t>22</a:t>
            </a:fld>
            <a:endParaRPr lang="en-US" dirty="0" smtClean="0"/>
          </a:p>
          <a:p>
            <a:r>
              <a:rPr lang="en-US" u="sng" dirty="0"/>
              <a:t>JohnGoldhamer.com</a:t>
            </a:r>
            <a:endParaRPr lang="en-US" dirty="0"/>
          </a:p>
        </p:txBody>
      </p:sp>
      <p:pic>
        <p:nvPicPr>
          <p:cNvPr id="9" name="Picture 8" descr="C:\Users\John B. Goldhamer.JohnBGoldhamer\Documents\23 End of Year Tax and Finance Workshop\2016 End of the Year Tax and Finance Workshop\Forms\2016 Form Schedule A, Itemized Deductions.jpg"/>
          <p:cNvPicPr/>
          <p:nvPr/>
        </p:nvPicPr>
        <p:blipFill rotWithShape="1">
          <a:blip r:embed="rId2" cstate="print">
            <a:extLst>
              <a:ext uri="{28A0092B-C50C-407E-A947-70E740481C1C}">
                <a14:useLocalDpi xmlns:a14="http://schemas.microsoft.com/office/drawing/2010/main" val="0"/>
              </a:ext>
            </a:extLst>
          </a:blip>
          <a:srcRect l="1099" t="63495" r="4608" b="14966"/>
          <a:stretch/>
        </p:blipFill>
        <p:spPr bwMode="auto">
          <a:xfrm>
            <a:off x="990601" y="990600"/>
            <a:ext cx="6553199" cy="1447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7782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914400"/>
            <a:ext cx="8229600" cy="5211763"/>
          </a:xfrm>
        </p:spPr>
        <p:txBody>
          <a:bodyPr>
            <a:normAutofit fontScale="70000" lnSpcReduction="20000"/>
          </a:bodyPr>
          <a:lstStyle/>
          <a:p>
            <a:pPr marL="0" indent="0" algn="ctr">
              <a:buNone/>
            </a:pPr>
            <a:r>
              <a:rPr lang="en-US" sz="3600" b="1" u="sng" dirty="0"/>
              <a:t>Standard Deduction this Year, but What About Next Year?</a:t>
            </a:r>
            <a:endParaRPr lang="en-US" sz="3600" u="sng" dirty="0" smtClean="0"/>
          </a:p>
          <a:p>
            <a:pPr marL="0" indent="0">
              <a:buNone/>
            </a:pPr>
            <a:endParaRPr lang="en-US" u="sng" dirty="0"/>
          </a:p>
          <a:p>
            <a:pPr marL="0" indent="0">
              <a:buNone/>
            </a:pPr>
            <a:r>
              <a:rPr lang="en-US" u="sng" dirty="0" smtClean="0"/>
              <a:t>Question</a:t>
            </a:r>
            <a:r>
              <a:rPr lang="en-US" dirty="0"/>
              <a:t>:</a:t>
            </a:r>
          </a:p>
          <a:p>
            <a:pPr marL="0" indent="0">
              <a:buNone/>
            </a:pPr>
            <a:endParaRPr lang="en-US" sz="1400" dirty="0" smtClean="0"/>
          </a:p>
          <a:p>
            <a:pPr marL="0" indent="0" algn="just">
              <a:buNone/>
            </a:pPr>
            <a:r>
              <a:rPr lang="en-US" dirty="0" smtClean="0"/>
              <a:t>If </a:t>
            </a:r>
            <a:r>
              <a:rPr lang="en-US" dirty="0"/>
              <a:t>I have to take the Standard Deduction this year, can I pay for some things the next year?</a:t>
            </a:r>
          </a:p>
          <a:p>
            <a:pPr marL="0" indent="0" algn="just">
              <a:buNone/>
            </a:pPr>
            <a:endParaRPr lang="en-US" sz="1600" u="sng" dirty="0" smtClean="0"/>
          </a:p>
          <a:p>
            <a:pPr marL="0" indent="0" algn="just">
              <a:buNone/>
            </a:pPr>
            <a:r>
              <a:rPr lang="en-US" u="sng" dirty="0" smtClean="0"/>
              <a:t>Suggestions</a:t>
            </a:r>
            <a:r>
              <a:rPr lang="en-US" dirty="0" smtClean="0"/>
              <a:t>:</a:t>
            </a:r>
            <a:endParaRPr lang="en-US" dirty="0"/>
          </a:p>
          <a:p>
            <a:pPr marL="0" indent="0" algn="just">
              <a:buNone/>
            </a:pPr>
            <a:endParaRPr lang="en-US" sz="1400" dirty="0"/>
          </a:p>
          <a:p>
            <a:pPr algn="just"/>
            <a:r>
              <a:rPr lang="en-US" dirty="0"/>
              <a:t>Yes, when you have to take the Standard Deduction because you do not have enough expenses to itemize in </a:t>
            </a:r>
            <a:r>
              <a:rPr lang="en-US" dirty="0" smtClean="0"/>
              <a:t>2016, </a:t>
            </a:r>
            <a:r>
              <a:rPr lang="en-US" dirty="0"/>
              <a:t>you can </a:t>
            </a:r>
            <a:r>
              <a:rPr lang="en-US" i="1" dirty="0"/>
              <a:t>“Defer”</a:t>
            </a:r>
            <a:r>
              <a:rPr lang="en-US" dirty="0"/>
              <a:t> or </a:t>
            </a:r>
            <a:r>
              <a:rPr lang="en-US" i="1" dirty="0"/>
              <a:t>“Put off”</a:t>
            </a:r>
            <a:r>
              <a:rPr lang="en-US" dirty="0"/>
              <a:t> paying some things to </a:t>
            </a:r>
            <a:r>
              <a:rPr lang="en-US" dirty="0" smtClean="0"/>
              <a:t>2017; </a:t>
            </a:r>
            <a:r>
              <a:rPr lang="en-US" i="1" dirty="0"/>
              <a:t>as long as the </a:t>
            </a:r>
            <a:r>
              <a:rPr lang="en-US" i="1" dirty="0" smtClean="0"/>
              <a:t>                     </a:t>
            </a:r>
            <a:r>
              <a:rPr lang="en-US" i="1" u="sng" dirty="0" smtClean="0"/>
              <a:t>Bank </a:t>
            </a:r>
            <a:r>
              <a:rPr lang="en-US" i="1" u="sng" dirty="0"/>
              <a:t>does not charge any additional penalties or interest</a:t>
            </a:r>
            <a:r>
              <a:rPr lang="en-US" i="1" dirty="0"/>
              <a:t>.</a:t>
            </a:r>
            <a:r>
              <a:rPr lang="en-US" dirty="0"/>
              <a:t>  </a:t>
            </a:r>
            <a:endParaRPr lang="en-US" dirty="0" smtClean="0"/>
          </a:p>
          <a:p>
            <a:pPr algn="just"/>
            <a:endParaRPr lang="en-US" dirty="0"/>
          </a:p>
          <a:p>
            <a:pPr algn="just"/>
            <a:r>
              <a:rPr lang="en-US" dirty="0" smtClean="0"/>
              <a:t>For </a:t>
            </a:r>
            <a:r>
              <a:rPr lang="en-US" dirty="0"/>
              <a:t>example, if your Mortgage is </a:t>
            </a:r>
            <a:r>
              <a:rPr lang="en-US" i="1" dirty="0"/>
              <a:t>better than up to date</a:t>
            </a:r>
            <a:r>
              <a:rPr lang="en-US" dirty="0"/>
              <a:t>, perhaps you could put off making that extra payment until the following year</a:t>
            </a:r>
            <a:r>
              <a:rPr lang="en-US" dirty="0" smtClean="0"/>
              <a:t>.</a:t>
            </a: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23</a:t>
            </a:fld>
            <a:endParaRPr lang="en-US" dirty="0" smtClean="0"/>
          </a:p>
          <a:p>
            <a:r>
              <a:rPr lang="en-US" u="sng" dirty="0"/>
              <a:t>JohnGoldhamer.com</a:t>
            </a:r>
            <a:endParaRPr lang="en-US" dirty="0"/>
          </a:p>
        </p:txBody>
      </p:sp>
    </p:spTree>
    <p:extLst>
      <p:ext uri="{BB962C8B-B14F-4D97-AF65-F5344CB8AC3E}">
        <p14:creationId xmlns:p14="http://schemas.microsoft.com/office/powerpoint/2010/main" val="2255631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03238"/>
          </a:xfrm>
        </p:spPr>
        <p:txBody>
          <a:bodyPr>
            <a:normAutofit/>
          </a:bodyPr>
          <a:lstStyle/>
          <a:p>
            <a:r>
              <a:rPr lang="en-US" sz="2700" b="1" u="sng" dirty="0" smtClean="0"/>
              <a:t>2016 INDIVIDUAL INCOME TAX WORKSHOP</a:t>
            </a:r>
            <a:endParaRPr lang="en-US" sz="2700" dirty="0"/>
          </a:p>
        </p:txBody>
      </p:sp>
      <p:sp>
        <p:nvSpPr>
          <p:cNvPr id="4" name="Slide Number Placeholder 3"/>
          <p:cNvSpPr>
            <a:spLocks noGrp="1"/>
          </p:cNvSpPr>
          <p:nvPr>
            <p:ph type="sldNum" sz="quarter" idx="12"/>
          </p:nvPr>
        </p:nvSpPr>
        <p:spPr/>
        <p:txBody>
          <a:bodyPr/>
          <a:lstStyle/>
          <a:p>
            <a:fld id="{DE70C7B1-09E1-4780-88D9-9F486AEC4F9F}" type="slidenum">
              <a:rPr lang="en-US" smtClean="0"/>
              <a:t>24</a:t>
            </a:fld>
            <a:endParaRPr lang="en-US" dirty="0" smtClean="0"/>
          </a:p>
          <a:p>
            <a:r>
              <a:rPr lang="en-US" u="sng" dirty="0"/>
              <a:t>JohnGoldhamer.com</a:t>
            </a:r>
            <a:endParaRPr lang="en-US" dirty="0"/>
          </a:p>
        </p:txBody>
      </p:sp>
      <p:sp>
        <p:nvSpPr>
          <p:cNvPr id="6" name="Content Placeholder 5"/>
          <p:cNvSpPr>
            <a:spLocks noGrp="1"/>
          </p:cNvSpPr>
          <p:nvPr>
            <p:ph idx="1"/>
          </p:nvPr>
        </p:nvSpPr>
        <p:spPr>
          <a:xfrm>
            <a:off x="457200" y="838200"/>
            <a:ext cx="8229600" cy="5943600"/>
          </a:xfrm>
        </p:spPr>
        <p:txBody>
          <a:bodyPr>
            <a:normAutofit fontScale="25000" lnSpcReduction="20000"/>
          </a:bodyPr>
          <a:lstStyle/>
          <a:p>
            <a:pPr marL="0" indent="0" algn="ctr">
              <a:buNone/>
            </a:pPr>
            <a:r>
              <a:rPr lang="en-US" sz="10400" b="1" u="sng" dirty="0"/>
              <a:t>Affordable Care Act </a:t>
            </a:r>
            <a:r>
              <a:rPr lang="en-US" sz="10400" b="1" u="sng" dirty="0" smtClean="0"/>
              <a:t>(ACA) Requires Health </a:t>
            </a:r>
            <a:r>
              <a:rPr lang="en-US" sz="10400" b="1" u="sng" dirty="0"/>
              <a:t>Care </a:t>
            </a:r>
            <a:r>
              <a:rPr lang="en-US" sz="10400" b="1" u="sng" dirty="0" smtClean="0"/>
              <a:t>Coverage</a:t>
            </a: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lgn="just">
              <a:buNone/>
            </a:pPr>
            <a:endParaRPr lang="en-US" sz="1700" dirty="0" smtClean="0"/>
          </a:p>
          <a:p>
            <a:pPr marL="0" indent="0" algn="just">
              <a:buNone/>
            </a:pPr>
            <a:endParaRPr lang="en-US" sz="4000" dirty="0" smtClean="0"/>
          </a:p>
          <a:p>
            <a:pPr marL="0" indent="0" algn="just">
              <a:buNone/>
            </a:pPr>
            <a:endParaRPr lang="en-US" sz="5100" dirty="0" smtClean="0"/>
          </a:p>
          <a:p>
            <a:r>
              <a:rPr lang="en-US" sz="1200" dirty="0"/>
              <a:t> </a:t>
            </a:r>
          </a:p>
          <a:p>
            <a:r>
              <a:rPr lang="en-US" sz="1200" dirty="0"/>
              <a:t> </a:t>
            </a:r>
          </a:p>
          <a:p>
            <a:pPr marL="0" indent="0" algn="just">
              <a:buNone/>
            </a:pPr>
            <a:endParaRPr lang="en-US" sz="5100" dirty="0"/>
          </a:p>
          <a:p>
            <a:pPr marL="0" indent="0" algn="just">
              <a:buNone/>
            </a:pPr>
            <a:endParaRPr lang="en-US" sz="5100" dirty="0" smtClean="0"/>
          </a:p>
          <a:p>
            <a:pPr marL="0" indent="0" algn="just">
              <a:buNone/>
            </a:pPr>
            <a:endParaRPr lang="en-US" sz="6000" dirty="0" smtClean="0"/>
          </a:p>
          <a:p>
            <a:pPr marL="0" indent="0" algn="just">
              <a:buNone/>
            </a:pPr>
            <a:endParaRPr lang="en-US" sz="4600" dirty="0"/>
          </a:p>
          <a:p>
            <a:pPr marL="0" indent="0" algn="just">
              <a:buNone/>
            </a:pPr>
            <a:endParaRPr lang="en-US" dirty="0" smtClean="0"/>
          </a:p>
          <a:p>
            <a:pPr marL="0" indent="0" algn="just">
              <a:buNone/>
            </a:pPr>
            <a:endParaRPr lang="en-US" dirty="0"/>
          </a:p>
          <a:p>
            <a:pPr marL="0" indent="0" algn="just">
              <a:buNone/>
            </a:pPr>
            <a:endParaRPr lang="en-US" sz="2400" dirty="0" smtClean="0"/>
          </a:p>
          <a:p>
            <a:pPr marL="0" indent="0" algn="just">
              <a:buNone/>
            </a:pPr>
            <a:r>
              <a:rPr lang="en-US" sz="9600" dirty="0" smtClean="0"/>
              <a:t>The </a:t>
            </a:r>
            <a:r>
              <a:rPr lang="en-US" sz="9600" u="sng" dirty="0" smtClean="0"/>
              <a:t>Affordable Care Act</a:t>
            </a:r>
            <a:r>
              <a:rPr lang="en-US" sz="9600" dirty="0" smtClean="0"/>
              <a:t> (Obama Care) requires that there must be </a:t>
            </a:r>
            <a:r>
              <a:rPr lang="en-US" sz="9600" i="1" u="sng" dirty="0"/>
              <a:t>Q</a:t>
            </a:r>
            <a:r>
              <a:rPr lang="en-US" sz="9600" i="1" u="sng" dirty="0" smtClean="0"/>
              <a:t>ualifying Health Care Coverage</a:t>
            </a:r>
            <a:r>
              <a:rPr lang="en-US" sz="9600" i="1" dirty="0" smtClean="0"/>
              <a:t> </a:t>
            </a:r>
            <a:r>
              <a:rPr lang="en-US" sz="9600" dirty="0" smtClean="0"/>
              <a:t>(Medical Insurance) for </a:t>
            </a:r>
            <a:r>
              <a:rPr lang="en-US" sz="9600" i="1" u="sng" dirty="0"/>
              <a:t>yourself</a:t>
            </a:r>
            <a:r>
              <a:rPr lang="en-US" sz="9600" dirty="0" smtClean="0"/>
              <a:t>, your </a:t>
            </a:r>
            <a:r>
              <a:rPr lang="en-US" sz="9600" i="1" u="sng" dirty="0"/>
              <a:t>spouse</a:t>
            </a:r>
            <a:r>
              <a:rPr lang="en-US" sz="9600" dirty="0"/>
              <a:t> (if filing jointly), </a:t>
            </a:r>
            <a:r>
              <a:rPr lang="en-US" sz="9600" dirty="0" smtClean="0"/>
              <a:t>and anyone </a:t>
            </a:r>
            <a:r>
              <a:rPr lang="en-US" sz="9600" dirty="0"/>
              <a:t>you can or do claim as a </a:t>
            </a:r>
            <a:r>
              <a:rPr lang="en-US" sz="9600" i="1" u="sng" dirty="0" smtClean="0"/>
              <a:t>dependent </a:t>
            </a:r>
            <a:r>
              <a:rPr lang="en-US" sz="9600" dirty="0"/>
              <a:t>for every month of </a:t>
            </a:r>
            <a:r>
              <a:rPr lang="en-US" sz="9600" dirty="0" smtClean="0"/>
              <a:t>2016.</a:t>
            </a:r>
          </a:p>
          <a:p>
            <a:pPr marL="0" indent="0" algn="just">
              <a:buNone/>
            </a:pPr>
            <a:r>
              <a:rPr lang="en-US" sz="9600" dirty="0" smtClean="0"/>
              <a:t>If Health Care Coverage was for </a:t>
            </a:r>
            <a:r>
              <a:rPr lang="en-US" sz="9600" i="1" dirty="0" smtClean="0"/>
              <a:t>all of 2016</a:t>
            </a:r>
            <a:r>
              <a:rPr lang="en-US" sz="9600" dirty="0" smtClean="0"/>
              <a:t>, then on the </a:t>
            </a:r>
            <a:r>
              <a:rPr lang="en-US" sz="9600" dirty="0"/>
              <a:t>Federal </a:t>
            </a:r>
            <a:r>
              <a:rPr lang="en-US" sz="9600" dirty="0" smtClean="0"/>
              <a:t>1040EZ, line 11, 1040A </a:t>
            </a:r>
            <a:r>
              <a:rPr lang="en-US" sz="9600" dirty="0"/>
              <a:t>(Short Form</a:t>
            </a:r>
            <a:r>
              <a:rPr lang="en-US" sz="9600" dirty="0" smtClean="0"/>
              <a:t>) line 38 or the Federal 1040 Line 61, simply </a:t>
            </a:r>
            <a:r>
              <a:rPr lang="en-US" sz="9600" i="1" dirty="0" smtClean="0"/>
              <a:t>check the box </a:t>
            </a:r>
            <a:r>
              <a:rPr lang="en-US" sz="9600" dirty="0" smtClean="0"/>
              <a:t>for </a:t>
            </a:r>
            <a:r>
              <a:rPr lang="en-US" sz="9600" i="1" dirty="0" smtClean="0"/>
              <a:t>“Full-year Coverage.”</a:t>
            </a:r>
          </a:p>
          <a:p>
            <a:pPr marL="0" indent="0" algn="just">
              <a:buNone/>
            </a:pPr>
            <a:r>
              <a:rPr lang="en-US" sz="9600" dirty="0" smtClean="0"/>
              <a:t>If a </a:t>
            </a:r>
            <a:r>
              <a:rPr lang="en-US" sz="9600" i="1" u="sng" dirty="0" smtClean="0"/>
              <a:t>Shared Responsibility Payment</a:t>
            </a:r>
            <a:r>
              <a:rPr lang="en-US" sz="9600" i="1" dirty="0" smtClean="0"/>
              <a:t> (Penalty for </a:t>
            </a:r>
            <a:r>
              <a:rPr lang="en-US" sz="9600" i="1" dirty="0"/>
              <a:t>not having health care coverage) </a:t>
            </a:r>
            <a:r>
              <a:rPr lang="en-US" sz="9600" i="1" dirty="0" smtClean="0"/>
              <a:t>is due, </a:t>
            </a:r>
            <a:r>
              <a:rPr lang="en-US" sz="9600" dirty="0" smtClean="0"/>
              <a:t>enter the amount </a:t>
            </a:r>
            <a:r>
              <a:rPr lang="en-US" sz="9600" dirty="0"/>
              <a:t>on </a:t>
            </a:r>
            <a:r>
              <a:rPr lang="en-US" sz="9600" dirty="0" smtClean="0"/>
              <a:t>the Health Care line</a:t>
            </a:r>
            <a:r>
              <a:rPr lang="en-US" sz="4800" dirty="0" smtClean="0"/>
              <a:t>.</a:t>
            </a:r>
            <a:r>
              <a:rPr lang="en-US" sz="9600" dirty="0" smtClean="0"/>
              <a:t> </a:t>
            </a:r>
            <a:endParaRPr lang="en-US" sz="9600" dirty="0"/>
          </a:p>
        </p:txBody>
      </p:sp>
      <p:pic>
        <p:nvPicPr>
          <p:cNvPr id="19" name="Picture 18" descr="C:\Users\John B. Goldhamer.JohnBGoldhamer\Documents\23 End of Year Tax and Finance Workshop\2016 End of the Year Tax and Finance Workshop\Forms\2016 Form 1040A - U.S. Individual Income Tax Return, Short Form_Page_2.jpg"/>
          <p:cNvPicPr/>
          <p:nvPr/>
        </p:nvPicPr>
        <p:blipFill rotWithShape="1">
          <a:blip r:embed="rId2">
            <a:extLst>
              <a:ext uri="{28A0092B-C50C-407E-A947-70E740481C1C}">
                <a14:useLocalDpi xmlns:a14="http://schemas.microsoft.com/office/drawing/2010/main" val="0"/>
              </a:ext>
            </a:extLst>
          </a:blip>
          <a:srcRect t="40625" b="55966"/>
          <a:stretch/>
        </p:blipFill>
        <p:spPr bwMode="auto">
          <a:xfrm>
            <a:off x="380999" y="1897696"/>
            <a:ext cx="7772400" cy="342900"/>
          </a:xfrm>
          <a:prstGeom prst="rect">
            <a:avLst/>
          </a:prstGeom>
          <a:noFill/>
          <a:ln>
            <a:noFill/>
          </a:ln>
          <a:extLst>
            <a:ext uri="{53640926-AAD7-44D8-BBD7-CCE9431645EC}">
              <a14:shadowObscured xmlns:a14="http://schemas.microsoft.com/office/drawing/2010/main"/>
            </a:ext>
          </a:extLst>
        </p:spPr>
      </p:pic>
      <p:pic>
        <p:nvPicPr>
          <p:cNvPr id="20" name="Picture 19" descr="C:\Users\John B. Goldhamer.JohnBGoldhamer\Documents\23 End of Year Tax and Finance Workshop\2016 End of the Year Tax and Finance Workshop\Forms\2016 Form 1040A - U.S. Individual Income Tax Return, Short Form_Page_2.jpg"/>
          <p:cNvPicPr/>
          <p:nvPr/>
        </p:nvPicPr>
        <p:blipFill rotWithShape="1">
          <a:blip r:embed="rId2">
            <a:extLst>
              <a:ext uri="{28A0092B-C50C-407E-A947-70E740481C1C}">
                <a14:useLocalDpi xmlns:a14="http://schemas.microsoft.com/office/drawing/2010/main" val="0"/>
              </a:ext>
            </a:extLst>
          </a:blip>
          <a:srcRect t="3882" b="93751"/>
          <a:stretch/>
        </p:blipFill>
        <p:spPr bwMode="auto">
          <a:xfrm>
            <a:off x="609600" y="1659571"/>
            <a:ext cx="7772400" cy="238125"/>
          </a:xfrm>
          <a:prstGeom prst="rect">
            <a:avLst/>
          </a:prstGeom>
          <a:noFill/>
          <a:ln>
            <a:noFill/>
          </a:ln>
          <a:extLst>
            <a:ext uri="{53640926-AAD7-44D8-BBD7-CCE9431645EC}">
              <a14:shadowObscured xmlns:a14="http://schemas.microsoft.com/office/drawing/2010/main"/>
            </a:ext>
          </a:extLst>
        </p:spPr>
      </p:pic>
      <p:pic>
        <p:nvPicPr>
          <p:cNvPr id="21" name="Picture 20" descr="C:\Users\John B. Goldhamer.JohnBGoldhamer\Documents\23 End of Year Tax and Finance Workshop\2016 End of the Year Tax and Finance Workshop\Forms\2016 Form 1040 - U.S. Individual Income Tax Return_Page_2.jpg"/>
          <p:cNvPicPr/>
          <p:nvPr/>
        </p:nvPicPr>
        <p:blipFill rotWithShape="1">
          <a:blip r:embed="rId3">
            <a:extLst>
              <a:ext uri="{28A0092B-C50C-407E-A947-70E740481C1C}">
                <a14:useLocalDpi xmlns:a14="http://schemas.microsoft.com/office/drawing/2010/main" val="0"/>
              </a:ext>
            </a:extLst>
          </a:blip>
          <a:srcRect t="2651" b="95171"/>
          <a:stretch/>
        </p:blipFill>
        <p:spPr bwMode="auto">
          <a:xfrm>
            <a:off x="628650" y="2279014"/>
            <a:ext cx="7772400" cy="219075"/>
          </a:xfrm>
          <a:prstGeom prst="rect">
            <a:avLst/>
          </a:prstGeom>
          <a:noFill/>
          <a:ln>
            <a:noFill/>
          </a:ln>
          <a:extLst>
            <a:ext uri="{53640926-AAD7-44D8-BBD7-CCE9431645EC}">
              <a14:shadowObscured xmlns:a14="http://schemas.microsoft.com/office/drawing/2010/main"/>
            </a:ext>
          </a:extLst>
        </p:spPr>
      </p:pic>
      <p:pic>
        <p:nvPicPr>
          <p:cNvPr id="22" name="Picture 21" descr="C:\Users\John B. Goldhamer.JohnBGoldhamer\Documents\23 End of Year Tax and Finance Workshop\2016 End of the Year Tax and Finance Workshop\Forms\2016 Form 1040 - U.S. Individual Income Tax Return_Page_2.jpg"/>
          <p:cNvPicPr/>
          <p:nvPr/>
        </p:nvPicPr>
        <p:blipFill rotWithShape="1">
          <a:blip r:embed="rId3">
            <a:extLst>
              <a:ext uri="{28A0092B-C50C-407E-A947-70E740481C1C}">
                <a14:useLocalDpi xmlns:a14="http://schemas.microsoft.com/office/drawing/2010/main" val="0"/>
              </a:ext>
            </a:extLst>
          </a:blip>
          <a:srcRect t="36222" b="51326"/>
          <a:stretch/>
        </p:blipFill>
        <p:spPr bwMode="auto">
          <a:xfrm>
            <a:off x="380999" y="2524440"/>
            <a:ext cx="7772400" cy="1252220"/>
          </a:xfrm>
          <a:prstGeom prst="rect">
            <a:avLst/>
          </a:prstGeom>
          <a:noFill/>
          <a:ln>
            <a:noFill/>
          </a:ln>
          <a:extLst>
            <a:ext uri="{53640926-AAD7-44D8-BBD7-CCE9431645EC}">
              <a14:shadowObscured xmlns:a14="http://schemas.microsoft.com/office/drawing/2010/main"/>
            </a:ext>
          </a:extLst>
        </p:spPr>
      </p:pic>
      <p:cxnSp>
        <p:nvCxnSpPr>
          <p:cNvPr id="7" name="Straight Connector 6"/>
          <p:cNvCxnSpPr/>
          <p:nvPr/>
        </p:nvCxnSpPr>
        <p:spPr>
          <a:xfrm>
            <a:off x="1905000" y="2069146"/>
            <a:ext cx="289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90698" y="3429000"/>
            <a:ext cx="2362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200775" y="1897696"/>
            <a:ext cx="152400" cy="17145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143625" y="1845308"/>
            <a:ext cx="266700" cy="276225"/>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ame 31"/>
          <p:cNvSpPr/>
          <p:nvPr/>
        </p:nvSpPr>
        <p:spPr>
          <a:xfrm>
            <a:off x="5143500" y="3257550"/>
            <a:ext cx="266700" cy="247650"/>
          </a:xfrm>
          <a:prstGeom prst="frame">
            <a:avLst/>
          </a:prstGeom>
          <a:solidFill>
            <a:schemeClr val="accent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13" descr="C:\Users\John B. Goldhamer.JohnBGoldhamer\Documents\23 End of Year Tax and Finance Workshop\2016 End of the Year Tax and Finance Workshop\Forms\2016 Form 1040EZ - U.S. Individual Income Tax Return, Easy Form.jpg"/>
          <p:cNvPicPr/>
          <p:nvPr/>
        </p:nvPicPr>
        <p:blipFill rotWithShape="1">
          <a:blip r:embed="rId4" cstate="print">
            <a:extLst>
              <a:ext uri="{28A0092B-C50C-407E-A947-70E740481C1C}">
                <a14:useLocalDpi xmlns:a14="http://schemas.microsoft.com/office/drawing/2010/main" val="0"/>
              </a:ext>
            </a:extLst>
          </a:blip>
          <a:srcRect t="6931" b="90856"/>
          <a:stretch/>
        </p:blipFill>
        <p:spPr bwMode="auto">
          <a:xfrm>
            <a:off x="738187" y="1230630"/>
            <a:ext cx="7058025" cy="201930"/>
          </a:xfrm>
          <a:prstGeom prst="rect">
            <a:avLst/>
          </a:prstGeom>
          <a:noFill/>
          <a:ln>
            <a:noFill/>
          </a:ln>
          <a:extLst>
            <a:ext uri="{53640926-AAD7-44D8-BBD7-CCE9431645EC}">
              <a14:shadowObscured xmlns:a14="http://schemas.microsoft.com/office/drawing/2010/main"/>
            </a:ext>
          </a:extLst>
        </p:spPr>
      </p:pic>
      <p:pic>
        <p:nvPicPr>
          <p:cNvPr id="15" name="Picture 14" descr="C:\Users\John B. Goldhamer.JohnBGoldhamer\Documents\23 End of Year Tax and Finance Workshop\2016 End of the Year Tax and Finance Workshop\Forms\2016 Form 1040EZ - U.S. Individual Income Tax Return, Easy Form.jpg"/>
          <p:cNvPicPr/>
          <p:nvPr/>
        </p:nvPicPr>
        <p:blipFill rotWithShape="1">
          <a:blip r:embed="rId4">
            <a:extLst>
              <a:ext uri="{28A0092B-C50C-407E-A947-70E740481C1C}">
                <a14:useLocalDpi xmlns:a14="http://schemas.microsoft.com/office/drawing/2010/main" val="0"/>
              </a:ext>
            </a:extLst>
          </a:blip>
          <a:srcRect t="55966" b="42140"/>
          <a:stretch/>
        </p:blipFill>
        <p:spPr bwMode="auto">
          <a:xfrm>
            <a:off x="152399" y="1452245"/>
            <a:ext cx="8000999" cy="190500"/>
          </a:xfrm>
          <a:prstGeom prst="rect">
            <a:avLst/>
          </a:prstGeom>
          <a:noFill/>
          <a:ln>
            <a:noFill/>
          </a:ln>
          <a:extLst>
            <a:ext uri="{53640926-AAD7-44D8-BBD7-CCE9431645EC}">
              <a14:shadowObscured xmlns:a14="http://schemas.microsoft.com/office/drawing/2010/main"/>
            </a:ext>
          </a:extLst>
        </p:spPr>
      </p:pic>
      <p:cxnSp>
        <p:nvCxnSpPr>
          <p:cNvPr id="16" name="Straight Connector 15"/>
          <p:cNvCxnSpPr/>
          <p:nvPr/>
        </p:nvCxnSpPr>
        <p:spPr>
          <a:xfrm>
            <a:off x="1904999" y="1623695"/>
            <a:ext cx="259080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rame 17"/>
          <p:cNvSpPr/>
          <p:nvPr/>
        </p:nvSpPr>
        <p:spPr>
          <a:xfrm>
            <a:off x="5715000" y="1411921"/>
            <a:ext cx="266700" cy="247650"/>
          </a:xfrm>
          <a:prstGeom prst="frame">
            <a:avLst/>
          </a:prstGeom>
          <a:solidFill>
            <a:schemeClr val="accent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89621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norm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791200"/>
          </a:xfrm>
        </p:spPr>
        <p:txBody>
          <a:bodyPr>
            <a:normAutofit fontScale="92500"/>
          </a:bodyPr>
          <a:lstStyle/>
          <a:p>
            <a:pPr marL="0" indent="0" algn="ctr">
              <a:buNone/>
            </a:pPr>
            <a:r>
              <a:rPr lang="en-US" sz="2700" b="1" u="sng" dirty="0" smtClean="0"/>
              <a:t>Affordable Care Act (ACA) (Obama Care</a:t>
            </a:r>
            <a:r>
              <a:rPr lang="en-US" sz="2700" b="1" dirty="0" smtClean="0"/>
              <a:t>) </a:t>
            </a:r>
          </a:p>
          <a:p>
            <a:pPr marL="0" indent="0" algn="ctr">
              <a:buNone/>
            </a:pPr>
            <a:r>
              <a:rPr lang="en-US" sz="2700" b="1" u="sng" dirty="0" smtClean="0"/>
              <a:t>Shared </a:t>
            </a:r>
            <a:r>
              <a:rPr lang="en-US" sz="2700" b="1" u="sng" dirty="0"/>
              <a:t>Responsibility </a:t>
            </a:r>
            <a:r>
              <a:rPr lang="en-US" sz="2700" b="1" u="sng" dirty="0" smtClean="0"/>
              <a:t>Payment</a:t>
            </a:r>
            <a:r>
              <a:rPr lang="en-US" sz="2700" b="1" dirty="0" smtClean="0"/>
              <a:t> or </a:t>
            </a:r>
            <a:r>
              <a:rPr lang="en-US" sz="2700" b="1" u="sng" dirty="0"/>
              <a:t>Individual Mandate Fee</a:t>
            </a:r>
            <a:r>
              <a:rPr lang="en-US" sz="2700" b="1" dirty="0"/>
              <a:t> </a:t>
            </a:r>
            <a:endParaRPr lang="en-US" sz="2700" b="1" dirty="0" smtClean="0"/>
          </a:p>
          <a:p>
            <a:pPr marL="0" indent="0" algn="ctr">
              <a:buNone/>
            </a:pPr>
            <a:r>
              <a:rPr lang="en-US" sz="2500" i="1" dirty="0" smtClean="0"/>
              <a:t>(Tax Penalty </a:t>
            </a:r>
            <a:r>
              <a:rPr lang="en-US" sz="2500" i="1" dirty="0"/>
              <a:t>for not </a:t>
            </a:r>
            <a:r>
              <a:rPr lang="en-US" sz="2500" i="1" dirty="0" smtClean="0"/>
              <a:t>having Health Care Coverage)</a:t>
            </a:r>
          </a:p>
          <a:p>
            <a:pPr algn="just"/>
            <a:r>
              <a:rPr lang="en-US" sz="2800" dirty="0" smtClean="0"/>
              <a:t>The payment or fee for </a:t>
            </a:r>
            <a:r>
              <a:rPr lang="en-US" sz="2800" b="1" u="sng" dirty="0"/>
              <a:t>2016</a:t>
            </a:r>
            <a:r>
              <a:rPr lang="en-US" sz="2800" dirty="0"/>
              <a:t> is</a:t>
            </a:r>
            <a:r>
              <a:rPr lang="en-US" sz="2800" b="1" dirty="0"/>
              <a:t> $695</a:t>
            </a:r>
            <a:r>
              <a:rPr lang="en-US" sz="2800" dirty="0"/>
              <a:t> per adult and </a:t>
            </a:r>
            <a:r>
              <a:rPr lang="en-US" sz="2800" b="1" dirty="0"/>
              <a:t>$347.50 </a:t>
            </a:r>
            <a:r>
              <a:rPr lang="en-US" sz="2800" dirty="0"/>
              <a:t>per child (up to </a:t>
            </a:r>
            <a:r>
              <a:rPr lang="en-US" sz="2800" b="1" dirty="0"/>
              <a:t>$2,085</a:t>
            </a:r>
            <a:r>
              <a:rPr lang="en-US" sz="2800" dirty="0"/>
              <a:t> for a family), or it’s </a:t>
            </a:r>
            <a:r>
              <a:rPr lang="en-US" sz="2800" b="1" dirty="0"/>
              <a:t>2.5%</a:t>
            </a:r>
            <a:r>
              <a:rPr lang="en-US" sz="2800" dirty="0"/>
              <a:t> of your household income above the tax return filing threshold for your filing status – whichever is greater. You’ll pay </a:t>
            </a:r>
            <a:r>
              <a:rPr lang="en-US" sz="2800" i="1" u="sng" dirty="0"/>
              <a:t>1/12 of the total fee </a:t>
            </a:r>
            <a:r>
              <a:rPr lang="en-US" sz="2800" dirty="0"/>
              <a:t>for each full month in which a family member went without coverage or an </a:t>
            </a:r>
            <a:r>
              <a:rPr lang="en-US" sz="2800" dirty="0" smtClean="0"/>
              <a:t>exemption</a:t>
            </a:r>
            <a:r>
              <a:rPr lang="en-US" sz="2500" dirty="0" smtClean="0"/>
              <a:t>. </a:t>
            </a:r>
            <a:r>
              <a:rPr lang="en-US" sz="1700" dirty="0" smtClean="0">
                <a:hlinkClick r:id="rId2"/>
              </a:rPr>
              <a:t>http</a:t>
            </a:r>
            <a:r>
              <a:rPr lang="en-US" sz="1700" dirty="0">
                <a:hlinkClick r:id="rId2"/>
              </a:rPr>
              <a:t>://obamacarefacts.com/obamacare-individual-mandate</a:t>
            </a:r>
            <a:r>
              <a:rPr lang="en-US" sz="1700" dirty="0" smtClean="0">
                <a:hlinkClick r:id="rId2"/>
              </a:rPr>
              <a:t>/</a:t>
            </a:r>
            <a:endParaRPr lang="en-US" sz="1700" dirty="0" smtClean="0"/>
          </a:p>
          <a:p>
            <a:pPr algn="just"/>
            <a:r>
              <a:rPr lang="en-US" sz="2800" dirty="0" smtClean="0"/>
              <a:t>The payment or fee for 2017 is not </a:t>
            </a:r>
            <a:r>
              <a:rPr lang="en-US" sz="2800" dirty="0"/>
              <a:t>published yet, </a:t>
            </a:r>
            <a:r>
              <a:rPr lang="en-US" sz="2800" dirty="0" smtClean="0"/>
              <a:t>but we </a:t>
            </a:r>
            <a:r>
              <a:rPr lang="en-US" sz="2800" dirty="0"/>
              <a:t>can </a:t>
            </a:r>
            <a:r>
              <a:rPr lang="en-US" sz="2800" u="sng" dirty="0"/>
              <a:t>look at the 2016 fees</a:t>
            </a:r>
            <a:r>
              <a:rPr lang="en-US" sz="2800" dirty="0"/>
              <a:t> to get a rough estimate of the penalty for not having health insurance in 2017. </a:t>
            </a:r>
            <a:r>
              <a:rPr lang="en-US" sz="1700" dirty="0">
                <a:hlinkClick r:id="rId3"/>
              </a:rPr>
              <a:t>http://obamacarefacts.com/obamacare-fee-2017</a:t>
            </a:r>
            <a:r>
              <a:rPr lang="en-US" sz="1700" dirty="0" smtClean="0">
                <a:hlinkClick r:id="rId3"/>
              </a:rPr>
              <a:t>/</a:t>
            </a:r>
            <a:endParaRPr lang="en-US" sz="1700" dirty="0" smtClean="0"/>
          </a:p>
          <a:p>
            <a:pPr algn="just"/>
            <a:endParaRPr lang="en-US" sz="2500" dirty="0"/>
          </a:p>
          <a:p>
            <a:pPr marL="0" indent="0" algn="just">
              <a:buNone/>
            </a:pPr>
            <a:endParaRPr lang="en-US" sz="2800" dirty="0" smtClean="0"/>
          </a:p>
          <a:p>
            <a:pPr marL="0" indent="0" algn="just">
              <a:buNone/>
            </a:pPr>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25</a:t>
            </a:fld>
            <a:endParaRPr lang="en-US" dirty="0" smtClean="0"/>
          </a:p>
          <a:p>
            <a:r>
              <a:rPr lang="en-US" u="sng" dirty="0"/>
              <a:t>JohnGoldhamer.com</a:t>
            </a:r>
            <a:endParaRPr lang="en-US" dirty="0"/>
          </a:p>
        </p:txBody>
      </p:sp>
    </p:spTree>
    <p:extLst>
      <p:ext uri="{BB962C8B-B14F-4D97-AF65-F5344CB8AC3E}">
        <p14:creationId xmlns:p14="http://schemas.microsoft.com/office/powerpoint/2010/main" val="2924362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03238"/>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791200"/>
          </a:xfrm>
        </p:spPr>
        <p:txBody>
          <a:bodyPr/>
          <a:lstStyle/>
          <a:p>
            <a:pPr marL="0" indent="0" algn="ctr">
              <a:buNone/>
            </a:pPr>
            <a:r>
              <a:rPr lang="en-US" sz="2500" b="1" u="sng" dirty="0"/>
              <a:t>Affordable Care </a:t>
            </a:r>
            <a:r>
              <a:rPr lang="en-US" sz="2500" b="1" u="sng" dirty="0" smtClean="0"/>
              <a:t>Act (ACA) </a:t>
            </a:r>
            <a:r>
              <a:rPr lang="en-US" sz="2500" b="1" u="sng" dirty="0"/>
              <a:t>(Obama Care</a:t>
            </a:r>
            <a:r>
              <a:rPr lang="en-US" sz="2500" b="1" dirty="0" smtClean="0"/>
              <a:t>)</a:t>
            </a:r>
          </a:p>
          <a:p>
            <a:pPr marL="0" indent="0" algn="ctr">
              <a:buNone/>
            </a:pPr>
            <a:r>
              <a:rPr lang="en-US" sz="2500" b="1" u="sng" dirty="0" smtClean="0"/>
              <a:t>Shared </a:t>
            </a:r>
            <a:r>
              <a:rPr lang="en-US" sz="2500" b="1" u="sng" dirty="0"/>
              <a:t>Responsibility Payment </a:t>
            </a:r>
            <a:r>
              <a:rPr lang="en-US" sz="2500" b="1" u="sng" dirty="0" smtClean="0"/>
              <a:t>Worksheet A</a:t>
            </a:r>
            <a:r>
              <a:rPr lang="en-US" sz="2500" b="1" dirty="0" smtClean="0"/>
              <a:t>.</a:t>
            </a:r>
          </a:p>
          <a:p>
            <a:pPr marL="0" indent="0" algn="ctr">
              <a:buNone/>
            </a:pPr>
            <a:r>
              <a:rPr lang="en-US" sz="2500" b="1" dirty="0" smtClean="0"/>
              <a:t> </a:t>
            </a:r>
            <a:r>
              <a:rPr lang="en-US" sz="2600" i="1" dirty="0" smtClean="0"/>
              <a:t>(</a:t>
            </a:r>
            <a:r>
              <a:rPr lang="en-US" sz="2600" i="1" dirty="0"/>
              <a:t>Penalty for not having Health Care Coverage</a:t>
            </a:r>
            <a:r>
              <a:rPr lang="en-US" sz="2600" i="1" dirty="0" smtClean="0"/>
              <a:t>)</a:t>
            </a:r>
          </a:p>
          <a:p>
            <a:pPr marL="0" indent="0" algn="ctr">
              <a:buNone/>
            </a:pPr>
            <a:r>
              <a:rPr lang="en-US" sz="1800" dirty="0" smtClean="0">
                <a:hlinkClick r:id="rId2"/>
              </a:rPr>
              <a:t>https://www.irs.gov/pub/irs-pdf/i8965.pdf</a:t>
            </a:r>
            <a:r>
              <a:rPr lang="en-US" sz="1800" dirty="0" smtClean="0"/>
              <a:t> </a:t>
            </a:r>
            <a:r>
              <a:rPr lang="en-US" sz="1800" dirty="0"/>
              <a:t>(Page </a:t>
            </a:r>
            <a:r>
              <a:rPr lang="en-US" sz="1800" dirty="0" smtClean="0"/>
              <a:t>17)</a:t>
            </a:r>
          </a:p>
          <a:p>
            <a:pPr marL="0" indent="0" algn="ctr">
              <a:buNone/>
            </a:pPr>
            <a:endParaRPr lang="en-US" sz="2000" dirty="0"/>
          </a:p>
          <a:p>
            <a:pPr marL="0" indent="0" algn="ctr">
              <a:buNone/>
            </a:pPr>
            <a:endParaRPr lang="en-US" sz="2000" dirty="0" smtClean="0"/>
          </a:p>
          <a:p>
            <a:pPr marL="0" indent="0" algn="ctr">
              <a:buNone/>
            </a:pPr>
            <a:endParaRPr lang="en-US" sz="2000" dirty="0" smtClean="0"/>
          </a:p>
          <a:p>
            <a:pPr marL="0" indent="0" algn="ctr">
              <a:buNone/>
            </a:pPr>
            <a:endParaRPr lang="en-US" sz="2600" i="1" dirty="0"/>
          </a:p>
          <a:p>
            <a:pPr marL="0" indent="0">
              <a:buNone/>
            </a:pP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26</a:t>
            </a:fld>
            <a:endParaRPr lang="en-US" dirty="0" smtClean="0"/>
          </a:p>
          <a:p>
            <a:r>
              <a:rPr lang="en-US" u="sng" dirty="0"/>
              <a:t>JohnGoldhamer.com</a:t>
            </a:r>
            <a:endParaRPr lang="en-US" dirty="0"/>
          </a:p>
        </p:txBody>
      </p:sp>
      <p:pic>
        <p:nvPicPr>
          <p:cNvPr id="10" name="Picture 9" descr="C:\Users\John B. Goldhamer.JohnBGoldhamer\Documents\23 End of Year Tax and Finance Workshop\2016 End of the Year Tax and Finance Workshop\Forms\2016 Form 8965, Health Coverage Exemptions- Instructions Worksheet A.jpg"/>
          <p:cNvPicPr/>
          <p:nvPr/>
        </p:nvPicPr>
        <p:blipFill rotWithShape="1">
          <a:blip r:embed="rId3" cstate="print">
            <a:extLst>
              <a:ext uri="{28A0092B-C50C-407E-A947-70E740481C1C}">
                <a14:useLocalDpi xmlns:a14="http://schemas.microsoft.com/office/drawing/2010/main" val="0"/>
              </a:ext>
            </a:extLst>
          </a:blip>
          <a:srcRect l="5669" t="4119" r="5669" b="46213"/>
          <a:stretch/>
        </p:blipFill>
        <p:spPr bwMode="auto">
          <a:xfrm>
            <a:off x="1524000" y="2528886"/>
            <a:ext cx="5810250" cy="4267201"/>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1628775" y="5457821"/>
            <a:ext cx="1981200" cy="257179"/>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1638300" y="2667000"/>
            <a:ext cx="685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264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943600"/>
          </a:xfrm>
        </p:spPr>
        <p:txBody>
          <a:bodyPr/>
          <a:lstStyle/>
          <a:p>
            <a:pPr marL="0" indent="0" algn="ctr">
              <a:buNone/>
            </a:pPr>
            <a:r>
              <a:rPr lang="en-US" sz="2500" b="1" u="sng" dirty="0"/>
              <a:t>Affordable Care </a:t>
            </a:r>
            <a:r>
              <a:rPr lang="en-US" sz="2500" b="1" u="sng" dirty="0" smtClean="0"/>
              <a:t>Act (ACA) </a:t>
            </a:r>
            <a:r>
              <a:rPr lang="en-US" sz="2500" b="1" u="sng" dirty="0"/>
              <a:t>(Obama Care</a:t>
            </a:r>
            <a:r>
              <a:rPr lang="en-US" sz="2500" b="1" dirty="0"/>
              <a:t>) </a:t>
            </a:r>
          </a:p>
          <a:p>
            <a:pPr marL="0" indent="0" algn="ctr">
              <a:buNone/>
            </a:pPr>
            <a:r>
              <a:rPr lang="en-US" sz="2500" b="1" u="sng" dirty="0"/>
              <a:t>Shared Responsibility Payment Worksheet </a:t>
            </a:r>
            <a:r>
              <a:rPr lang="en-US" sz="2500" b="1" u="sng" dirty="0" smtClean="0"/>
              <a:t>B</a:t>
            </a:r>
            <a:r>
              <a:rPr lang="en-US" sz="2500" b="1" dirty="0" smtClean="0"/>
              <a:t>.</a:t>
            </a:r>
            <a:endParaRPr lang="en-US" sz="2500" b="1" dirty="0"/>
          </a:p>
          <a:p>
            <a:pPr marL="0" indent="0" algn="ctr">
              <a:buNone/>
            </a:pPr>
            <a:r>
              <a:rPr lang="en-US" sz="1700" dirty="0" smtClean="0">
                <a:hlinkClick r:id="rId2"/>
              </a:rPr>
              <a:t>https</a:t>
            </a:r>
            <a:r>
              <a:rPr lang="en-US" sz="1700" dirty="0">
                <a:hlinkClick r:id="rId2"/>
              </a:rPr>
              <a:t>://www.irs.gov/pub/irs-pdf/i8965.pdf</a:t>
            </a:r>
            <a:r>
              <a:rPr lang="en-US" sz="1700" dirty="0"/>
              <a:t> (Page 18</a:t>
            </a:r>
            <a:r>
              <a:rPr lang="en-US" sz="1700" dirty="0" smtClean="0"/>
              <a:t>)</a:t>
            </a:r>
          </a:p>
          <a:p>
            <a:pPr marL="0" indent="0" algn="ctr">
              <a:buNone/>
            </a:pPr>
            <a:endParaRPr lang="en-US" sz="1700" dirty="0"/>
          </a:p>
          <a:p>
            <a:pPr marL="0" indent="0">
              <a:buNone/>
            </a:pP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27</a:t>
            </a:fld>
            <a:endParaRPr lang="en-US" dirty="0" smtClean="0"/>
          </a:p>
          <a:p>
            <a:r>
              <a:rPr lang="en-US" u="sng" dirty="0"/>
              <a:t>JohnGoldhamer.com</a:t>
            </a:r>
            <a:endParaRPr lang="en-US" dirty="0"/>
          </a:p>
        </p:txBody>
      </p:sp>
      <p:pic>
        <p:nvPicPr>
          <p:cNvPr id="10" name="Picture 9" descr="C:\Users\John B. Goldhamer.JohnBGoldhamer\Documents\23 End of Year Tax and Finance Workshop\2016 End of the Year Tax and Finance Workshop\Forms\2016 Form 8965, Health Coverage Exemptions- Instructions- Worksheet B.jpg"/>
          <p:cNvPicPr/>
          <p:nvPr/>
        </p:nvPicPr>
        <p:blipFill rotWithShape="1">
          <a:blip r:embed="rId3">
            <a:extLst>
              <a:ext uri="{28A0092B-C50C-407E-A947-70E740481C1C}">
                <a14:useLocalDpi xmlns:a14="http://schemas.microsoft.com/office/drawing/2010/main" val="0"/>
              </a:ext>
            </a:extLst>
          </a:blip>
          <a:srcRect t="3789" b="48804"/>
          <a:stretch/>
        </p:blipFill>
        <p:spPr bwMode="auto">
          <a:xfrm>
            <a:off x="923925" y="2114550"/>
            <a:ext cx="7258050" cy="4452620"/>
          </a:xfrm>
          <a:prstGeom prst="rect">
            <a:avLst/>
          </a:prstGeom>
          <a:noFill/>
          <a:ln>
            <a:noFill/>
          </a:ln>
          <a:extLst>
            <a:ext uri="{53640926-AAD7-44D8-BBD7-CCE9431645EC}">
              <a14:shadowObscured xmlns:a14="http://schemas.microsoft.com/office/drawing/2010/main"/>
            </a:ext>
          </a:extLst>
        </p:spPr>
      </p:pic>
      <p:cxnSp>
        <p:nvCxnSpPr>
          <p:cNvPr id="11" name="Straight Connector 10"/>
          <p:cNvCxnSpPr/>
          <p:nvPr/>
        </p:nvCxnSpPr>
        <p:spPr>
          <a:xfrm>
            <a:off x="1447800" y="2286000"/>
            <a:ext cx="685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760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867400"/>
          </a:xfrm>
        </p:spPr>
        <p:txBody>
          <a:bodyPr/>
          <a:lstStyle/>
          <a:p>
            <a:pPr marL="0" indent="0" algn="ctr">
              <a:buNone/>
            </a:pPr>
            <a:r>
              <a:rPr lang="en-US" sz="2500" b="1" u="sng" dirty="0"/>
              <a:t>Affordable Care </a:t>
            </a:r>
            <a:r>
              <a:rPr lang="en-US" sz="2500" b="1" u="sng" dirty="0" smtClean="0"/>
              <a:t>Act (ACA) </a:t>
            </a:r>
            <a:r>
              <a:rPr lang="en-US" sz="2500" b="1" u="sng" dirty="0"/>
              <a:t>(Obama Care</a:t>
            </a:r>
            <a:r>
              <a:rPr lang="en-US" sz="2500" b="1" dirty="0"/>
              <a:t>) </a:t>
            </a:r>
          </a:p>
          <a:p>
            <a:pPr marL="0" indent="0" algn="ctr">
              <a:buNone/>
            </a:pPr>
            <a:r>
              <a:rPr lang="en-US" sz="2500" b="1" u="sng" dirty="0"/>
              <a:t>Shared Responsibility Payment </a:t>
            </a:r>
            <a:r>
              <a:rPr lang="en-US" sz="2500" b="1" u="sng" dirty="0" smtClean="0"/>
              <a:t>Enter on 1040EZ</a:t>
            </a:r>
            <a:r>
              <a:rPr lang="en-US" sz="2400" b="1" u="sng" dirty="0" smtClean="0"/>
              <a:t>, </a:t>
            </a:r>
            <a:r>
              <a:rPr lang="en-US" sz="2500" b="1" u="sng" dirty="0" smtClean="0"/>
              <a:t>1040A</a:t>
            </a:r>
            <a:r>
              <a:rPr lang="en-US" sz="2400" b="1" u="sng" dirty="0" smtClean="0"/>
              <a:t>, </a:t>
            </a:r>
            <a:r>
              <a:rPr lang="en-US" sz="2500" b="1" u="sng" dirty="0" smtClean="0"/>
              <a:t>1040</a:t>
            </a:r>
            <a:endParaRPr lang="en-US" sz="2500" b="1" dirty="0"/>
          </a:p>
          <a:p>
            <a:pPr marL="0" indent="0" algn="ctr">
              <a:buNone/>
            </a:pPr>
            <a:r>
              <a:rPr lang="en-US" sz="1700" dirty="0">
                <a:hlinkClick r:id="rId2"/>
              </a:rPr>
              <a:t>https://www.irs.gov/pub/irs-pdf/i8965.pdf</a:t>
            </a:r>
            <a:r>
              <a:rPr lang="en-US" sz="1700" dirty="0"/>
              <a:t> (Page </a:t>
            </a:r>
            <a:r>
              <a:rPr lang="en-US" sz="1700" dirty="0" smtClean="0"/>
              <a:t>17)</a:t>
            </a:r>
            <a:endParaRPr lang="en-US" sz="1700" dirty="0"/>
          </a:p>
          <a:p>
            <a:pPr marL="0" indent="0">
              <a:buNone/>
            </a:pP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28</a:t>
            </a:fld>
            <a:endParaRPr lang="en-US" dirty="0" smtClean="0"/>
          </a:p>
          <a:p>
            <a:r>
              <a:rPr lang="en-US" u="sng" dirty="0"/>
              <a:t>JohnGoldhamer.com</a:t>
            </a:r>
            <a:endParaRPr lang="en-US" dirty="0"/>
          </a:p>
        </p:txBody>
      </p:sp>
      <p:pic>
        <p:nvPicPr>
          <p:cNvPr id="6" name="Picture 5" descr="C:\Users\John B. Goldhamer.JohnBGoldhamer\Documents\23 End of Year Tax and Finance Workshop\2016 End of the Year Tax and Finance Workshop\Forms\2016 Form 8965, Health Coverage Exemptions- Shared Responsibility Payment Worksheet.jpg"/>
          <p:cNvPicPr/>
          <p:nvPr/>
        </p:nvPicPr>
        <p:blipFill rotWithShape="1">
          <a:blip r:embed="rId3">
            <a:extLst>
              <a:ext uri="{28A0092B-C50C-407E-A947-70E740481C1C}">
                <a14:useLocalDpi xmlns:a14="http://schemas.microsoft.com/office/drawing/2010/main" val="0"/>
              </a:ext>
            </a:extLst>
          </a:blip>
          <a:srcRect t="39962" b="24810"/>
          <a:stretch/>
        </p:blipFill>
        <p:spPr bwMode="auto">
          <a:xfrm>
            <a:off x="351790" y="2362200"/>
            <a:ext cx="8440420" cy="3848100"/>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3924300" y="5638800"/>
            <a:ext cx="2857500" cy="228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219200" y="5867400"/>
            <a:ext cx="990600" cy="228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1104900" y="2667000"/>
            <a:ext cx="25527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224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962650"/>
          </a:xfrm>
        </p:spPr>
        <p:txBody>
          <a:bodyPr>
            <a:normAutofit/>
          </a:bodyPr>
          <a:lstStyle/>
          <a:p>
            <a:pPr marL="0" indent="0" algn="ctr">
              <a:buNone/>
            </a:pPr>
            <a:r>
              <a:rPr lang="en-US" sz="1800" b="1" u="sng" dirty="0" smtClean="0"/>
              <a:t>1095-C, EMPLOYER-PROVIDED HEALTH INSURANCE OFFER AND COVERAGE</a:t>
            </a:r>
          </a:p>
          <a:p>
            <a:pPr marL="0" indent="0" algn="just">
              <a:buNone/>
            </a:pPr>
            <a:r>
              <a:rPr lang="en-US" sz="2000" dirty="0" smtClean="0"/>
              <a:t>The </a:t>
            </a:r>
            <a:r>
              <a:rPr lang="en-US" sz="2000" u="sng" dirty="0"/>
              <a:t>Affordable Care Act</a:t>
            </a:r>
            <a:r>
              <a:rPr lang="en-US" sz="2000" dirty="0"/>
              <a:t> (Obama Care) requires that </a:t>
            </a:r>
            <a:r>
              <a:rPr lang="en-US" sz="2000" i="1" dirty="0"/>
              <a:t>Applicable Large Employers</a:t>
            </a:r>
            <a:r>
              <a:rPr lang="en-US" sz="2000" dirty="0"/>
              <a:t> (ALE), </a:t>
            </a:r>
            <a:r>
              <a:rPr lang="en-US" sz="2000" dirty="0" smtClean="0"/>
              <a:t>which generally employs 50 </a:t>
            </a:r>
            <a:r>
              <a:rPr lang="en-US" sz="2000" dirty="0"/>
              <a:t>or more full-time </a:t>
            </a:r>
            <a:r>
              <a:rPr lang="en-US" sz="2000" dirty="0" smtClean="0"/>
              <a:t>employees </a:t>
            </a:r>
            <a:r>
              <a:rPr lang="en-US" sz="2000" i="1" dirty="0" smtClean="0"/>
              <a:t>(an </a:t>
            </a:r>
            <a:r>
              <a:rPr lang="en-US" sz="2000" i="1" dirty="0"/>
              <a:t>average of 30 hours per week) </a:t>
            </a:r>
            <a:r>
              <a:rPr lang="en-US" sz="2000" dirty="0"/>
              <a:t>must furnish Form 1095-C, </a:t>
            </a:r>
            <a:r>
              <a:rPr lang="en-US" sz="2000" u="sng" dirty="0"/>
              <a:t>Employer-Provided Health Insurance Offer and Coverage</a:t>
            </a:r>
            <a:r>
              <a:rPr lang="en-US" sz="2000" dirty="0"/>
              <a:t>, </a:t>
            </a:r>
            <a:r>
              <a:rPr lang="en-US" sz="2000" dirty="0" smtClean="0"/>
              <a:t>listing the cost and months the employee and dependents had Medical Coverage to </a:t>
            </a:r>
            <a:r>
              <a:rPr lang="en-US" sz="2000" i="1" u="sng" dirty="0"/>
              <a:t>each of its </a:t>
            </a:r>
            <a:r>
              <a:rPr lang="en-US" sz="2000" i="1" u="sng" dirty="0" smtClean="0"/>
              <a:t>employees</a:t>
            </a:r>
            <a:r>
              <a:rPr lang="en-US" sz="2000" i="1" dirty="0" smtClean="0"/>
              <a:t> </a:t>
            </a:r>
            <a:r>
              <a:rPr lang="en-US" sz="2000" i="1" u="sng" dirty="0" smtClean="0"/>
              <a:t>for</a:t>
            </a:r>
            <a:r>
              <a:rPr lang="en-US" sz="2000" i="1" dirty="0" smtClean="0"/>
              <a:t> </a:t>
            </a:r>
            <a:r>
              <a:rPr lang="en-US" sz="2000" i="1" u="sng" dirty="0" smtClean="0"/>
              <a:t>their records</a:t>
            </a:r>
            <a:r>
              <a:rPr lang="en-US" sz="2000" i="1" dirty="0" smtClean="0"/>
              <a:t> </a:t>
            </a:r>
            <a:r>
              <a:rPr lang="en-US" sz="2000" dirty="0" smtClean="0"/>
              <a:t>by </a:t>
            </a:r>
            <a:r>
              <a:rPr lang="en-US" sz="2000" dirty="0"/>
              <a:t>January 31 of the following </a:t>
            </a:r>
            <a:r>
              <a:rPr lang="en-US" sz="2000" dirty="0" smtClean="0"/>
              <a:t>year with a </a:t>
            </a:r>
            <a:r>
              <a:rPr lang="en-US" sz="2000" dirty="0"/>
              <a:t>copy filed with the </a:t>
            </a:r>
            <a:r>
              <a:rPr lang="en-US" sz="2000" dirty="0" smtClean="0"/>
              <a:t>IRS</a:t>
            </a:r>
          </a:p>
          <a:p>
            <a:pPr marL="0" indent="0" algn="just">
              <a:buNone/>
            </a:pPr>
            <a:endParaRPr lang="en-US" sz="2000" dirty="0"/>
          </a:p>
          <a:p>
            <a:pPr marL="0" indent="0">
              <a:buNone/>
            </a:pPr>
            <a:endParaRPr lang="en-US" sz="1900" dirty="0"/>
          </a:p>
        </p:txBody>
      </p:sp>
      <p:sp>
        <p:nvSpPr>
          <p:cNvPr id="4" name="Slide Number Placeholder 3"/>
          <p:cNvSpPr>
            <a:spLocks noGrp="1"/>
          </p:cNvSpPr>
          <p:nvPr>
            <p:ph type="sldNum" sz="quarter" idx="12"/>
          </p:nvPr>
        </p:nvSpPr>
        <p:spPr/>
        <p:txBody>
          <a:bodyPr/>
          <a:lstStyle/>
          <a:p>
            <a:fld id="{DE70C7B1-09E1-4780-88D9-9F486AEC4F9F}" type="slidenum">
              <a:rPr lang="en-US" smtClean="0"/>
              <a:t>29</a:t>
            </a:fld>
            <a:endParaRPr lang="en-US" dirty="0" smtClean="0"/>
          </a:p>
          <a:p>
            <a:r>
              <a:rPr lang="en-US" u="sng" dirty="0"/>
              <a:t>JohnGoldhamer.com</a:t>
            </a:r>
            <a:endParaRPr lang="en-US" dirty="0"/>
          </a:p>
        </p:txBody>
      </p:sp>
      <p:pic>
        <p:nvPicPr>
          <p:cNvPr id="1026" name="Picture 2" descr="C:\Users\John B. Goldhamer.JohnBGoldhamer\Documents\23 Individual Income Tax Workshops\2016 Individual Income Tax Workshop\Forms\2016 Form 1095-C, Employer-Provided Health Insurance Offer and Coverage_Pag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89" t="7108" r="3219" b="5883"/>
          <a:stretch/>
        </p:blipFill>
        <p:spPr bwMode="auto">
          <a:xfrm>
            <a:off x="1905000" y="3048000"/>
            <a:ext cx="5105400" cy="369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4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87362"/>
          </a:xfrm>
        </p:spPr>
        <p:txBody>
          <a:bodyPr>
            <a:noAutofit/>
          </a:bodyPr>
          <a:lstStyle/>
          <a:p>
            <a:r>
              <a:rPr lang="en-US" sz="2700" b="1" u="sng" dirty="0"/>
              <a:t>2016 INDIVIDUAL INCOME TAX </a:t>
            </a:r>
            <a:r>
              <a:rPr lang="en-US" sz="2700" b="1" u="sng" dirty="0" smtClean="0"/>
              <a:t>WORKSHOP</a:t>
            </a:r>
            <a:endParaRPr lang="en-US" sz="2700" dirty="0"/>
          </a:p>
        </p:txBody>
      </p:sp>
      <p:sp>
        <p:nvSpPr>
          <p:cNvPr id="3" name="Content Placeholder 2"/>
          <p:cNvSpPr>
            <a:spLocks noGrp="1"/>
          </p:cNvSpPr>
          <p:nvPr>
            <p:ph idx="1"/>
          </p:nvPr>
        </p:nvSpPr>
        <p:spPr>
          <a:xfrm>
            <a:off x="304800" y="838200"/>
            <a:ext cx="8534400" cy="5867400"/>
          </a:xfrm>
        </p:spPr>
        <p:txBody>
          <a:bodyPr>
            <a:normAutofit fontScale="85000" lnSpcReduction="20000"/>
          </a:bodyPr>
          <a:lstStyle/>
          <a:p>
            <a:pPr marL="0" indent="0" algn="ctr">
              <a:buNone/>
            </a:pPr>
            <a:r>
              <a:rPr lang="en-US" sz="2500" b="1" u="sng" dirty="0"/>
              <a:t>TABLE OF CONTENTS</a:t>
            </a:r>
          </a:p>
          <a:p>
            <a:pPr marL="0" indent="0">
              <a:spcBef>
                <a:spcPts val="24"/>
              </a:spcBef>
              <a:buNone/>
            </a:pPr>
            <a:r>
              <a:rPr lang="en-US" sz="2400" b="1" u="sng" dirty="0" smtClean="0"/>
              <a:t>Slide Topic</a:t>
            </a:r>
            <a:r>
              <a:rPr lang="en-US" sz="2400" b="1" u="sng" dirty="0"/>
              <a:t>						                         Slide</a:t>
            </a:r>
          </a:p>
          <a:p>
            <a:pPr marL="0" indent="0">
              <a:spcBef>
                <a:spcPts val="24"/>
              </a:spcBef>
              <a:buNone/>
            </a:pPr>
            <a:endParaRPr lang="en-US" sz="1400" dirty="0" smtClean="0"/>
          </a:p>
          <a:p>
            <a:pPr marL="0" indent="0" algn="ctr">
              <a:spcBef>
                <a:spcPts val="24"/>
              </a:spcBef>
              <a:buNone/>
            </a:pPr>
            <a:r>
              <a:rPr lang="en-US" sz="2400" dirty="0" smtClean="0"/>
              <a:t>Affordable </a:t>
            </a:r>
            <a:r>
              <a:rPr lang="en-US" sz="2400" dirty="0"/>
              <a:t>Care Act (ACA) Requires Health Care </a:t>
            </a:r>
            <a:r>
              <a:rPr lang="en-US" sz="2400" dirty="0" smtClean="0"/>
              <a:t>Coverage ………….................... 24</a:t>
            </a:r>
            <a:endParaRPr lang="en-US" sz="2400" dirty="0"/>
          </a:p>
          <a:p>
            <a:pPr marL="0" indent="0" algn="ctr">
              <a:spcBef>
                <a:spcPts val="24"/>
              </a:spcBef>
              <a:buNone/>
            </a:pPr>
            <a:r>
              <a:rPr lang="en-US" sz="2400" dirty="0"/>
              <a:t>ACA - Shared Responsibility </a:t>
            </a:r>
            <a:r>
              <a:rPr lang="en-US" sz="2400" dirty="0" smtClean="0"/>
              <a:t>Payment ……………………………………………………………. 25</a:t>
            </a:r>
            <a:endParaRPr lang="en-US" sz="2400" dirty="0"/>
          </a:p>
          <a:p>
            <a:pPr marL="0" indent="0" algn="ctr">
              <a:spcBef>
                <a:spcPts val="24"/>
              </a:spcBef>
              <a:buNone/>
            </a:pPr>
            <a:r>
              <a:rPr lang="en-US" sz="2400" dirty="0"/>
              <a:t>ACA- Shared Responsibility Payment Worksheet A</a:t>
            </a:r>
            <a:r>
              <a:rPr lang="en-US" sz="2400" dirty="0" smtClean="0"/>
              <a:t>. ………………………………………. 26</a:t>
            </a:r>
            <a:endParaRPr lang="en-US" sz="2400" dirty="0"/>
          </a:p>
          <a:p>
            <a:pPr marL="0" indent="0" algn="ctr">
              <a:spcBef>
                <a:spcPts val="24"/>
              </a:spcBef>
              <a:buNone/>
            </a:pPr>
            <a:r>
              <a:rPr lang="en-US" sz="2400" dirty="0"/>
              <a:t>ACA- Shared Responsibility Payment Worksheet B</a:t>
            </a:r>
            <a:r>
              <a:rPr lang="en-US" sz="2400" dirty="0" smtClean="0"/>
              <a:t>. ………………………………………. 27</a:t>
            </a:r>
            <a:endParaRPr lang="en-US" sz="2400" dirty="0"/>
          </a:p>
          <a:p>
            <a:pPr marL="0" indent="0" algn="ctr">
              <a:spcBef>
                <a:spcPts val="24"/>
              </a:spcBef>
              <a:buNone/>
            </a:pPr>
            <a:r>
              <a:rPr lang="en-US" sz="2400" dirty="0"/>
              <a:t>Shared Responsibility Payment Enter On 1040ez, 1040a, </a:t>
            </a:r>
            <a:r>
              <a:rPr lang="en-US" sz="2400" dirty="0" smtClean="0"/>
              <a:t>1040 …………………….. 28</a:t>
            </a:r>
            <a:endParaRPr lang="en-US" sz="2400" dirty="0"/>
          </a:p>
          <a:p>
            <a:pPr marL="0" indent="0" algn="ctr">
              <a:spcBef>
                <a:spcPts val="24"/>
              </a:spcBef>
              <a:buNone/>
            </a:pPr>
            <a:r>
              <a:rPr lang="en-US" sz="2400" dirty="0" smtClean="0"/>
              <a:t>1095-C</a:t>
            </a:r>
            <a:r>
              <a:rPr lang="en-US" sz="2400" dirty="0"/>
              <a:t>, Employer-Provided Health Insurance Offer </a:t>
            </a:r>
            <a:r>
              <a:rPr lang="en-US" sz="2400" dirty="0" smtClean="0"/>
              <a:t>and Coverage ……………….. 29</a:t>
            </a:r>
            <a:endParaRPr lang="en-US" sz="2400" dirty="0"/>
          </a:p>
          <a:p>
            <a:pPr marL="0" indent="0" algn="ctr">
              <a:spcBef>
                <a:spcPts val="24"/>
              </a:spcBef>
              <a:buNone/>
            </a:pPr>
            <a:r>
              <a:rPr lang="en-US" sz="2400" dirty="0"/>
              <a:t>1095-B, Health </a:t>
            </a:r>
            <a:r>
              <a:rPr lang="en-US" sz="2400" dirty="0" smtClean="0"/>
              <a:t>Coverage ………………………………………………………………………………. 30</a:t>
            </a:r>
            <a:endParaRPr lang="en-US" sz="2400" dirty="0"/>
          </a:p>
          <a:p>
            <a:pPr marL="0" indent="0" algn="ctr">
              <a:spcBef>
                <a:spcPts val="24"/>
              </a:spcBef>
              <a:buNone/>
            </a:pPr>
            <a:r>
              <a:rPr lang="en-US" sz="2400" dirty="0"/>
              <a:t>1095-A, Health Insurance Marketplace </a:t>
            </a:r>
            <a:r>
              <a:rPr lang="en-US" sz="2400" dirty="0" smtClean="0"/>
              <a:t>Statement ……………………………………….. 31</a:t>
            </a:r>
            <a:endParaRPr lang="en-US" sz="2400" dirty="0"/>
          </a:p>
          <a:p>
            <a:pPr marL="0" indent="0" algn="ctr">
              <a:spcBef>
                <a:spcPts val="24"/>
              </a:spcBef>
              <a:buNone/>
            </a:pPr>
            <a:r>
              <a:rPr lang="en-US" sz="2400" dirty="0"/>
              <a:t>8962, Premium Tax Credit (PTC</a:t>
            </a:r>
            <a:r>
              <a:rPr lang="en-US" sz="2400" dirty="0" smtClean="0"/>
              <a:t>) ……………………………………………………………………. 32</a:t>
            </a:r>
            <a:endParaRPr lang="en-US" sz="2400" dirty="0"/>
          </a:p>
          <a:p>
            <a:pPr marL="0" indent="0" algn="ctr">
              <a:spcBef>
                <a:spcPts val="24"/>
              </a:spcBef>
              <a:buNone/>
            </a:pPr>
            <a:r>
              <a:rPr lang="en-US" sz="2400" dirty="0" smtClean="0"/>
              <a:t>8965</a:t>
            </a:r>
            <a:r>
              <a:rPr lang="en-US" sz="2400" dirty="0"/>
              <a:t>, Health Coverage </a:t>
            </a:r>
            <a:r>
              <a:rPr lang="en-US" sz="2400" dirty="0" smtClean="0"/>
              <a:t>Exemptions ………………………………………………………………. 33</a:t>
            </a:r>
            <a:endParaRPr lang="en-US" sz="2400" dirty="0"/>
          </a:p>
          <a:p>
            <a:pPr marL="0" indent="0" algn="ctr">
              <a:spcBef>
                <a:spcPts val="24"/>
              </a:spcBef>
              <a:buNone/>
            </a:pPr>
            <a:r>
              <a:rPr lang="en-US" sz="2400" dirty="0" smtClean="0"/>
              <a:t>Types </a:t>
            </a:r>
            <a:r>
              <a:rPr lang="en-US" sz="2400" dirty="0"/>
              <a:t>of Coverage Exemptions (16</a:t>
            </a:r>
            <a:r>
              <a:rPr lang="en-US" sz="2400" dirty="0" smtClean="0"/>
              <a:t>) and Codes ……………………………………………… 34</a:t>
            </a:r>
            <a:endParaRPr lang="en-US" sz="2400" dirty="0"/>
          </a:p>
          <a:p>
            <a:pPr marL="0" indent="0" algn="ctr">
              <a:spcBef>
                <a:spcPts val="24"/>
              </a:spcBef>
              <a:buNone/>
            </a:pPr>
            <a:r>
              <a:rPr lang="en-US" sz="2400" dirty="0"/>
              <a:t>Important Dates For 2017 Affordable Care Act </a:t>
            </a:r>
            <a:r>
              <a:rPr lang="en-US" sz="2400" dirty="0" smtClean="0"/>
              <a:t>Enrollment …………………………... 35</a:t>
            </a:r>
            <a:endParaRPr lang="en-US" sz="2400" dirty="0"/>
          </a:p>
          <a:p>
            <a:pPr marL="0" indent="0" algn="ctr">
              <a:spcBef>
                <a:spcPts val="24"/>
              </a:spcBef>
              <a:buNone/>
            </a:pPr>
            <a:r>
              <a:rPr lang="en-US" sz="2400" dirty="0"/>
              <a:t>Special Enrollment Period (Sep</a:t>
            </a:r>
            <a:r>
              <a:rPr lang="en-US" sz="2400" dirty="0" smtClean="0"/>
              <a:t>) ……………………………………………………………………. 36</a:t>
            </a:r>
            <a:endParaRPr lang="en-US" sz="2400" dirty="0"/>
          </a:p>
          <a:p>
            <a:pPr marL="0" indent="0" algn="ctr">
              <a:spcBef>
                <a:spcPts val="24"/>
              </a:spcBef>
              <a:buNone/>
            </a:pPr>
            <a:r>
              <a:rPr lang="en-US" sz="2400" dirty="0"/>
              <a:t>Capital Gains </a:t>
            </a:r>
            <a:r>
              <a:rPr lang="en-US" sz="2400" dirty="0" smtClean="0"/>
              <a:t>and Losses ………………………………………………………………………………. 37</a:t>
            </a:r>
            <a:endParaRPr lang="en-US" sz="2400" dirty="0"/>
          </a:p>
          <a:p>
            <a:pPr marL="0" indent="0" algn="ctr">
              <a:spcBef>
                <a:spcPts val="24"/>
              </a:spcBef>
              <a:buNone/>
            </a:pPr>
            <a:r>
              <a:rPr lang="en-US" sz="2400" dirty="0"/>
              <a:t>Flexible Spending Account (FSA) </a:t>
            </a:r>
            <a:r>
              <a:rPr lang="en-US" sz="2400" dirty="0" smtClean="0"/>
              <a:t>- Definition ………………………………………………… 38</a:t>
            </a:r>
            <a:endParaRPr lang="en-US" sz="2400" dirty="0"/>
          </a:p>
          <a:p>
            <a:pPr marL="0" indent="0" algn="ctr">
              <a:spcBef>
                <a:spcPts val="24"/>
              </a:spcBef>
              <a:buNone/>
            </a:pPr>
            <a:r>
              <a:rPr lang="en-US" sz="2400" dirty="0"/>
              <a:t>Flexible Spending </a:t>
            </a:r>
            <a:r>
              <a:rPr lang="en-US" sz="2400" dirty="0" smtClean="0"/>
              <a:t>Account </a:t>
            </a:r>
            <a:r>
              <a:rPr lang="en-US" sz="2400" dirty="0"/>
              <a:t>(FSA) </a:t>
            </a:r>
            <a:r>
              <a:rPr lang="en-US" sz="2400" dirty="0" smtClean="0"/>
              <a:t>- Savings …………………………………………………….. 39</a:t>
            </a:r>
            <a:endParaRPr lang="en-US" sz="2400" dirty="0"/>
          </a:p>
          <a:p>
            <a:pPr marL="0" indent="0" algn="ctr">
              <a:spcBef>
                <a:spcPts val="24"/>
              </a:spcBef>
              <a:buNone/>
            </a:pPr>
            <a:r>
              <a:rPr lang="en-US" sz="2400" dirty="0"/>
              <a:t>Flexible Spending Account (FSA) Plans - Use It Or Lose It </a:t>
            </a:r>
            <a:r>
              <a:rPr lang="en-US" sz="2400" dirty="0" smtClean="0"/>
              <a:t>Policy ……………………. 40</a:t>
            </a:r>
            <a:endParaRPr lang="en-US" sz="2400" dirty="0"/>
          </a:p>
          <a:p>
            <a:pPr marL="0" indent="0" algn="ctr">
              <a:spcBef>
                <a:spcPts val="24"/>
              </a:spcBef>
              <a:buNone/>
            </a:pPr>
            <a:r>
              <a:rPr lang="en-US" sz="2400" dirty="0"/>
              <a:t>Why Are Unemployment Benefit Payments Taxable</a:t>
            </a:r>
            <a:r>
              <a:rPr lang="en-US" sz="2400" dirty="0" smtClean="0"/>
              <a:t>? ……………………………......... 41</a:t>
            </a:r>
            <a:endParaRPr lang="en-US" sz="2400" dirty="0"/>
          </a:p>
          <a:p>
            <a:pPr marL="0" indent="0" algn="ctr">
              <a:spcBef>
                <a:spcPts val="24"/>
              </a:spcBef>
              <a:buNone/>
            </a:pPr>
            <a:r>
              <a:rPr lang="en-US" sz="2400" dirty="0"/>
              <a:t>Unemployment Benefits For 501(C)(3) (Non-Profit) </a:t>
            </a:r>
            <a:r>
              <a:rPr lang="en-US" sz="2400" dirty="0" smtClean="0"/>
              <a:t>Employees ……………………. 42</a:t>
            </a:r>
            <a:endParaRPr lang="en-US" sz="2400" dirty="0"/>
          </a:p>
          <a:p>
            <a:pPr marL="0" indent="0" algn="ctr">
              <a:spcBef>
                <a:spcPts val="24"/>
              </a:spcBef>
              <a:buNone/>
            </a:pPr>
            <a:r>
              <a:rPr lang="en-US" sz="2400" dirty="0"/>
              <a:t>401(K) Financial </a:t>
            </a:r>
            <a:r>
              <a:rPr lang="en-US" sz="2400" dirty="0" smtClean="0"/>
              <a:t>Questions ……………………………………………………………………………. 43</a:t>
            </a:r>
            <a:endParaRPr lang="en-US" sz="2400" dirty="0"/>
          </a:p>
          <a:p>
            <a:pPr marL="0" indent="0" algn="ctr">
              <a:spcBef>
                <a:spcPts val="24"/>
              </a:spcBef>
              <a:buNone/>
            </a:pPr>
            <a:r>
              <a:rPr lang="en-US" sz="2400" dirty="0" smtClean="0"/>
              <a:t>Conclusion …………………………………………………………………………………………………..… 44</a:t>
            </a:r>
          </a:p>
        </p:txBody>
      </p:sp>
      <p:sp>
        <p:nvSpPr>
          <p:cNvPr id="4" name="Slide Number Placeholder 3"/>
          <p:cNvSpPr>
            <a:spLocks noGrp="1"/>
          </p:cNvSpPr>
          <p:nvPr>
            <p:ph type="sldNum" sz="quarter" idx="12"/>
          </p:nvPr>
        </p:nvSpPr>
        <p:spPr/>
        <p:txBody>
          <a:bodyPr/>
          <a:lstStyle/>
          <a:p>
            <a:fld id="{DE70C7B1-09E1-4780-88D9-9F486AEC4F9F}" type="slidenum">
              <a:rPr lang="en-US" smtClean="0"/>
              <a:t>3</a:t>
            </a:fld>
            <a:endParaRPr lang="en-US" dirty="0" smtClean="0"/>
          </a:p>
          <a:p>
            <a:r>
              <a:rPr lang="en-US" u="sng" dirty="0"/>
              <a:t>JohnGoldhamer.com</a:t>
            </a:r>
            <a:endParaRPr lang="en-US" dirty="0"/>
          </a:p>
        </p:txBody>
      </p:sp>
    </p:spTree>
    <p:extLst>
      <p:ext uri="{BB962C8B-B14F-4D97-AF65-F5344CB8AC3E}">
        <p14:creationId xmlns:p14="http://schemas.microsoft.com/office/powerpoint/2010/main" val="227342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03238"/>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894070"/>
          </a:xfrm>
        </p:spPr>
        <p:txBody>
          <a:bodyPr/>
          <a:lstStyle/>
          <a:p>
            <a:pPr marL="0" indent="0" algn="ctr">
              <a:buNone/>
            </a:pPr>
            <a:r>
              <a:rPr lang="en-US" sz="2500" b="1" u="sng" dirty="0" smtClean="0"/>
              <a:t>1095-B, HEALTH COVERAGE</a:t>
            </a:r>
          </a:p>
          <a:p>
            <a:pPr marL="0" indent="0" algn="just">
              <a:buNone/>
            </a:pPr>
            <a:r>
              <a:rPr lang="en-US" sz="1900" dirty="0"/>
              <a:t>The </a:t>
            </a:r>
            <a:r>
              <a:rPr lang="en-US" sz="1900" u="sng" dirty="0"/>
              <a:t>Affordable Care Act</a:t>
            </a:r>
            <a:r>
              <a:rPr lang="en-US" sz="1900" dirty="0"/>
              <a:t> (Obama Care) requires “</a:t>
            </a:r>
            <a:r>
              <a:rPr lang="en-US" sz="1900" i="1" dirty="0"/>
              <a:t>Health Insurance Providers”</a:t>
            </a:r>
            <a:r>
              <a:rPr lang="en-US" sz="1900" dirty="0"/>
              <a:t> </a:t>
            </a:r>
            <a:r>
              <a:rPr lang="en-US" sz="2000" dirty="0"/>
              <a:t>and </a:t>
            </a:r>
            <a:r>
              <a:rPr lang="en-US" sz="1900" dirty="0"/>
              <a:t> </a:t>
            </a:r>
            <a:r>
              <a:rPr lang="en-US" sz="1900" i="1" dirty="0"/>
              <a:t>"Self-insured Companies,” </a:t>
            </a:r>
            <a:r>
              <a:rPr lang="en-US" sz="1900" dirty="0"/>
              <a:t>where a company itself pays its employees' medical bills, rather than an insurance company, must file with the IRS Form 1095-B listing the cost and months the Employee / Insured and Dependents had Medical Coverage. </a:t>
            </a:r>
          </a:p>
          <a:p>
            <a:pPr marL="0" indent="0" algn="ctr">
              <a:buNone/>
            </a:pP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30</a:t>
            </a:fld>
            <a:endParaRPr lang="en-US" dirty="0" smtClean="0"/>
          </a:p>
          <a:p>
            <a:r>
              <a:rPr lang="en-US" u="sng" dirty="0"/>
              <a:t>JohnGoldhamer.com</a:t>
            </a:r>
            <a:endParaRPr lang="en-US" dirty="0"/>
          </a:p>
        </p:txBody>
      </p:sp>
      <p:pic>
        <p:nvPicPr>
          <p:cNvPr id="9" name="Picture 8" descr="C:\Users\John B. Goldhamer.JohnBGoldhamer\Documents\23 End of Year Tax and Finance Workshop\2016 End of the Year Tax and Finance Workshop\Forms\2016 Form 1095-B Health Coverage_Page_1.jpg"/>
          <p:cNvPicPr/>
          <p:nvPr/>
        </p:nvPicPr>
        <p:blipFill rotWithShape="1">
          <a:blip r:embed="rId2" cstate="print">
            <a:extLst>
              <a:ext uri="{28A0092B-C50C-407E-A947-70E740481C1C}">
                <a14:useLocalDpi xmlns:a14="http://schemas.microsoft.com/office/drawing/2010/main" val="0"/>
              </a:ext>
            </a:extLst>
          </a:blip>
          <a:srcRect l="3686" t="6470" r="3847" b="5368"/>
          <a:stretch/>
        </p:blipFill>
        <p:spPr bwMode="auto">
          <a:xfrm>
            <a:off x="1905000" y="2514600"/>
            <a:ext cx="5495925" cy="4048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5485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533400" y="838200"/>
            <a:ext cx="8229600" cy="5867400"/>
          </a:xfrm>
        </p:spPr>
        <p:txBody>
          <a:bodyPr>
            <a:normAutofit/>
          </a:bodyPr>
          <a:lstStyle/>
          <a:p>
            <a:pPr marL="0" indent="0" algn="ctr">
              <a:buNone/>
            </a:pPr>
            <a:r>
              <a:rPr lang="en-US" sz="2500" b="1" u="sng" dirty="0" smtClean="0"/>
              <a:t>1095-A, Health </a:t>
            </a:r>
            <a:r>
              <a:rPr lang="en-US" sz="2500" b="1" u="sng" dirty="0"/>
              <a:t>Insurance Marketplace </a:t>
            </a:r>
            <a:r>
              <a:rPr lang="en-US" sz="2500" b="1" u="sng" dirty="0" smtClean="0"/>
              <a:t>Statement</a:t>
            </a:r>
          </a:p>
          <a:p>
            <a:pPr marL="0" indent="0" algn="just">
              <a:buNone/>
            </a:pPr>
            <a:r>
              <a:rPr lang="en-US" sz="1700" dirty="0" smtClean="0"/>
              <a:t>The </a:t>
            </a:r>
            <a:r>
              <a:rPr lang="en-US" sz="1700" u="sng" dirty="0" smtClean="0"/>
              <a:t>Affordable Care Act</a:t>
            </a:r>
            <a:r>
              <a:rPr lang="en-US" sz="1700" dirty="0" smtClean="0"/>
              <a:t> (Obama Care) requires that if health insurance was purchased through a </a:t>
            </a:r>
            <a:r>
              <a:rPr lang="en-US" sz="1700" i="1" u="sng" dirty="0" smtClean="0"/>
              <a:t>Health Care Exchange</a:t>
            </a:r>
            <a:r>
              <a:rPr lang="en-US" sz="1700" i="1" dirty="0" smtClean="0"/>
              <a:t> </a:t>
            </a:r>
            <a:r>
              <a:rPr lang="en-US" sz="1700" dirty="0" smtClean="0"/>
              <a:t>or </a:t>
            </a:r>
            <a:r>
              <a:rPr lang="en-US" sz="1700" i="1" u="sng" dirty="0" smtClean="0"/>
              <a:t>Marketplace</a:t>
            </a:r>
            <a:r>
              <a:rPr lang="en-US" sz="1700" dirty="0" smtClean="0"/>
              <a:t>, Form 1095-A must be completed </a:t>
            </a:r>
            <a:r>
              <a:rPr lang="en-US" sz="1700" i="1" dirty="0" smtClean="0"/>
              <a:t>by the Insurance Provider </a:t>
            </a:r>
            <a:r>
              <a:rPr lang="en-US" sz="1700" dirty="0" smtClean="0"/>
              <a:t>listing the cost and months the Insured and Dependents had Medical Coverage and issued to the </a:t>
            </a:r>
            <a:r>
              <a:rPr lang="en-US" sz="1700" i="1" u="sng" dirty="0" smtClean="0"/>
              <a:t>Insured</a:t>
            </a:r>
            <a:r>
              <a:rPr lang="en-US" sz="1700" i="1" dirty="0" smtClean="0"/>
              <a:t> </a:t>
            </a:r>
            <a:r>
              <a:rPr lang="en-US" sz="1700" dirty="0" smtClean="0"/>
              <a:t> </a:t>
            </a:r>
            <a:r>
              <a:rPr lang="en-US" sz="1700" i="1" u="sng" dirty="0" smtClean="0"/>
              <a:t>for</a:t>
            </a:r>
            <a:r>
              <a:rPr lang="en-US" sz="1700" i="1" dirty="0" smtClean="0"/>
              <a:t> </a:t>
            </a:r>
            <a:r>
              <a:rPr lang="en-US" sz="1700" i="1" u="sng" dirty="0" smtClean="0"/>
              <a:t>their records</a:t>
            </a:r>
            <a:r>
              <a:rPr lang="en-US" sz="1700" i="1" dirty="0" smtClean="0"/>
              <a:t> </a:t>
            </a:r>
            <a:r>
              <a:rPr lang="en-US" sz="1700" dirty="0" smtClean="0"/>
              <a:t>by January 31 of the following year with a copy filed with the IRS. Form 1095-A also provides information needed to complete </a:t>
            </a:r>
            <a:r>
              <a:rPr lang="en-US" sz="1700" u="sng" dirty="0" smtClean="0"/>
              <a:t>Form 8962</a:t>
            </a:r>
            <a:r>
              <a:rPr lang="en-US" sz="1700" dirty="0" smtClean="0"/>
              <a:t>, </a:t>
            </a:r>
            <a:r>
              <a:rPr lang="en-US" sz="1700" u="sng" dirty="0" smtClean="0"/>
              <a:t>Premium Tax Credit </a:t>
            </a:r>
            <a:r>
              <a:rPr lang="en-US" sz="1700" dirty="0" smtClean="0"/>
              <a:t>(PTC), which must be filed with your tax return if any amount other than zero is in Part III, Column C.</a:t>
            </a:r>
            <a:endParaRPr lang="en-US" sz="1700" dirty="0"/>
          </a:p>
        </p:txBody>
      </p:sp>
      <p:sp>
        <p:nvSpPr>
          <p:cNvPr id="4" name="Slide Number Placeholder 3"/>
          <p:cNvSpPr>
            <a:spLocks noGrp="1"/>
          </p:cNvSpPr>
          <p:nvPr>
            <p:ph type="sldNum" sz="quarter" idx="12"/>
          </p:nvPr>
        </p:nvSpPr>
        <p:spPr/>
        <p:txBody>
          <a:bodyPr/>
          <a:lstStyle/>
          <a:p>
            <a:fld id="{DE70C7B1-09E1-4780-88D9-9F486AEC4F9F}" type="slidenum">
              <a:rPr lang="en-US" smtClean="0"/>
              <a:t>31</a:t>
            </a:fld>
            <a:endParaRPr lang="en-US" dirty="0" smtClean="0"/>
          </a:p>
          <a:p>
            <a:r>
              <a:rPr lang="en-US" u="sng" dirty="0"/>
              <a:t>JohnGoldhamer.com</a:t>
            </a:r>
            <a:endParaRPr lang="en-US" dirty="0"/>
          </a:p>
        </p:txBody>
      </p:sp>
      <p:pic>
        <p:nvPicPr>
          <p:cNvPr id="12" name="Picture 11" descr="C:\Users\John B. Goldhamer.JohnBGoldhamer\Documents\23 End of Year Tax and Finance Workshop\2016 End of the Year Tax and Finance Workshop\Forms\2016 Form 1095-A Health Insurance Marketplace Statement_Page_2.jpg"/>
          <p:cNvPicPr/>
          <p:nvPr/>
        </p:nvPicPr>
        <p:blipFill rotWithShape="1">
          <a:blip r:embed="rId2" cstate="print">
            <a:extLst>
              <a:ext uri="{28A0092B-C50C-407E-A947-70E740481C1C}">
                <a14:useLocalDpi xmlns:a14="http://schemas.microsoft.com/office/drawing/2010/main" val="0"/>
              </a:ext>
            </a:extLst>
          </a:blip>
          <a:srcRect t="3633" b="2729"/>
          <a:stretch/>
        </p:blipFill>
        <p:spPr bwMode="auto">
          <a:xfrm>
            <a:off x="3200400" y="3124200"/>
            <a:ext cx="2918460" cy="3536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4223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03238"/>
          </a:xfrm>
        </p:spPr>
        <p:txBody>
          <a:bodyPr>
            <a:norm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1"/>
            <a:ext cx="8229600" cy="5919786"/>
          </a:xfrm>
        </p:spPr>
        <p:txBody>
          <a:bodyPr>
            <a:normAutofit/>
          </a:bodyPr>
          <a:lstStyle/>
          <a:p>
            <a:pPr marL="0" indent="0" algn="ctr">
              <a:buNone/>
            </a:pPr>
            <a:r>
              <a:rPr lang="en-US" sz="2500" b="1" u="sng" dirty="0" smtClean="0"/>
              <a:t>8962</a:t>
            </a:r>
            <a:r>
              <a:rPr lang="en-US" sz="2500" b="1" u="sng" dirty="0"/>
              <a:t>, Premium Tax Credit (PTC</a:t>
            </a:r>
            <a:r>
              <a:rPr lang="en-US" sz="2500" b="1" dirty="0" smtClean="0"/>
              <a:t>)</a:t>
            </a:r>
          </a:p>
          <a:p>
            <a:pPr marL="0" indent="0" algn="ctr">
              <a:buNone/>
            </a:pPr>
            <a:r>
              <a:rPr lang="en-US" sz="1800" dirty="0" smtClean="0">
                <a:hlinkClick r:id="rId2"/>
              </a:rPr>
              <a:t>https</a:t>
            </a:r>
            <a:r>
              <a:rPr lang="en-US" sz="1800" dirty="0">
                <a:hlinkClick r:id="rId2"/>
              </a:rPr>
              <a:t>://</a:t>
            </a:r>
            <a:r>
              <a:rPr lang="en-US" sz="1800" dirty="0" smtClean="0">
                <a:hlinkClick r:id="rId2"/>
              </a:rPr>
              <a:t>www.irs.gov/pub/irs-access/f8962_accessible.pdf</a:t>
            </a:r>
            <a:endParaRPr lang="en-US" sz="1800" dirty="0" smtClean="0"/>
          </a:p>
          <a:p>
            <a:pPr marL="0" indent="0" algn="just">
              <a:buNone/>
            </a:pPr>
            <a:r>
              <a:rPr lang="en-US" sz="2000" dirty="0" smtClean="0"/>
              <a:t>If </a:t>
            </a:r>
            <a:r>
              <a:rPr lang="en-US" sz="2000" dirty="0"/>
              <a:t>you or a member of your family </a:t>
            </a:r>
            <a:r>
              <a:rPr lang="en-US" sz="2000" dirty="0" smtClean="0"/>
              <a:t>are enrolled </a:t>
            </a:r>
            <a:r>
              <a:rPr lang="en-US" sz="2000" dirty="0"/>
              <a:t>in health insurance coverage for </a:t>
            </a:r>
            <a:r>
              <a:rPr lang="en-US" sz="2000" dirty="0" smtClean="0"/>
              <a:t>2016 </a:t>
            </a:r>
            <a:r>
              <a:rPr lang="en-US" sz="2000" dirty="0"/>
              <a:t>through a </a:t>
            </a:r>
            <a:r>
              <a:rPr lang="en-US" sz="2000" i="1" u="sng" dirty="0"/>
              <a:t>Health Insurance </a:t>
            </a:r>
            <a:r>
              <a:rPr lang="en-US" sz="2000" i="1" u="sng" dirty="0" smtClean="0"/>
              <a:t>Marketplace</a:t>
            </a:r>
            <a:r>
              <a:rPr lang="en-US" sz="2000" dirty="0" smtClean="0"/>
              <a:t>, use </a:t>
            </a:r>
            <a:r>
              <a:rPr lang="en-US" sz="2000" dirty="0"/>
              <a:t>Form 8962 to figure the amount of your </a:t>
            </a:r>
            <a:r>
              <a:rPr lang="en-US" sz="2000" i="1" u="sng" dirty="0" smtClean="0"/>
              <a:t>Premium Tax Credit </a:t>
            </a:r>
            <a:r>
              <a:rPr lang="en-US" sz="2000" i="1" u="sng" dirty="0"/>
              <a:t>(PTC</a:t>
            </a:r>
            <a:r>
              <a:rPr lang="en-US" sz="2000" dirty="0"/>
              <a:t>) and reconcile it with </a:t>
            </a:r>
            <a:r>
              <a:rPr lang="en-US" sz="2000" i="1" u="sng" dirty="0" smtClean="0"/>
              <a:t>Advance Payment </a:t>
            </a:r>
            <a:r>
              <a:rPr lang="en-US" sz="2000" i="1" u="sng" dirty="0"/>
              <a:t>of the </a:t>
            </a:r>
            <a:r>
              <a:rPr lang="en-US" sz="2000" i="1" u="sng" dirty="0" smtClean="0"/>
              <a:t>premium Tax </a:t>
            </a:r>
            <a:r>
              <a:rPr lang="en-US" sz="2000" i="1" u="sng" dirty="0"/>
              <a:t>C</a:t>
            </a:r>
            <a:r>
              <a:rPr lang="en-US" sz="2000" i="1" u="sng" dirty="0" smtClean="0"/>
              <a:t>redit </a:t>
            </a:r>
            <a:r>
              <a:rPr lang="en-US" sz="2000" dirty="0"/>
              <a:t>(APTC</a:t>
            </a:r>
            <a:r>
              <a:rPr lang="en-US" sz="2000" dirty="0" smtClean="0"/>
              <a:t>) </a:t>
            </a:r>
            <a:r>
              <a:rPr lang="en-US" sz="2000" dirty="0"/>
              <a:t>and </a:t>
            </a:r>
            <a:r>
              <a:rPr lang="en-US" sz="2000" i="1" u="sng" dirty="0"/>
              <a:t>attach </a:t>
            </a:r>
            <a:r>
              <a:rPr lang="en-US" sz="2000" i="1" u="sng" dirty="0" smtClean="0"/>
              <a:t>8962 to </a:t>
            </a:r>
            <a:r>
              <a:rPr lang="en-US" sz="2000" i="1" u="sng" dirty="0"/>
              <a:t>your tax </a:t>
            </a:r>
            <a:r>
              <a:rPr lang="en-US" sz="2000" i="1" u="sng" dirty="0" smtClean="0"/>
              <a:t>return</a:t>
            </a:r>
            <a:r>
              <a:rPr lang="en-US" sz="2000" dirty="0" smtClean="0"/>
              <a:t>.</a:t>
            </a:r>
          </a:p>
          <a:p>
            <a:pPr marL="0" indent="0" algn="just">
              <a:buNone/>
            </a:pPr>
            <a:endParaRPr lang="en-US" sz="2000" dirty="0" smtClean="0"/>
          </a:p>
        </p:txBody>
      </p:sp>
      <p:sp>
        <p:nvSpPr>
          <p:cNvPr id="4" name="Slide Number Placeholder 3"/>
          <p:cNvSpPr>
            <a:spLocks noGrp="1"/>
          </p:cNvSpPr>
          <p:nvPr>
            <p:ph type="sldNum" sz="quarter" idx="12"/>
          </p:nvPr>
        </p:nvSpPr>
        <p:spPr/>
        <p:txBody>
          <a:bodyPr/>
          <a:lstStyle/>
          <a:p>
            <a:fld id="{DE70C7B1-09E1-4780-88D9-9F486AEC4F9F}" type="slidenum">
              <a:rPr lang="en-US" smtClean="0"/>
              <a:t>32</a:t>
            </a:fld>
            <a:endParaRPr lang="en-US" dirty="0" smtClean="0"/>
          </a:p>
          <a:p>
            <a:r>
              <a:rPr lang="en-US" u="sng" dirty="0"/>
              <a:t>JohnGoldhamer.com</a:t>
            </a:r>
            <a:endParaRPr lang="en-US" dirty="0"/>
          </a:p>
        </p:txBody>
      </p:sp>
      <p:pic>
        <p:nvPicPr>
          <p:cNvPr id="8" name="Picture 7" descr="C:\Users\John B. Goldhamer.JohnBGoldhamer\Documents\23 End of Year Tax and Finance Workshop\2016 End of the Year Tax and Finance Workshop\Forms\2016 Form 8962, Premium Tax Credit (PTC)_Page_1.jpg"/>
          <p:cNvPicPr/>
          <p:nvPr/>
        </p:nvPicPr>
        <p:blipFill rotWithShape="1">
          <a:blip r:embed="rId3" cstate="print">
            <a:extLst>
              <a:ext uri="{28A0092B-C50C-407E-A947-70E740481C1C}">
                <a14:useLocalDpi xmlns:a14="http://schemas.microsoft.com/office/drawing/2010/main" val="0"/>
              </a:ext>
            </a:extLst>
          </a:blip>
          <a:srcRect t="4076" b="4212"/>
          <a:stretch/>
        </p:blipFill>
        <p:spPr bwMode="auto">
          <a:xfrm>
            <a:off x="2992436" y="3008312"/>
            <a:ext cx="3159125" cy="3749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0316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943600"/>
          </a:xfrm>
        </p:spPr>
        <p:txBody>
          <a:bodyPr>
            <a:normAutofit/>
          </a:bodyPr>
          <a:lstStyle/>
          <a:p>
            <a:pPr marL="0" indent="0" algn="ctr">
              <a:buNone/>
            </a:pPr>
            <a:r>
              <a:rPr lang="en-US" sz="2500" b="1" u="sng" dirty="0" smtClean="0"/>
              <a:t>8965, Health </a:t>
            </a:r>
            <a:r>
              <a:rPr lang="en-US" sz="2500" b="1" u="sng" dirty="0"/>
              <a:t>Coverage </a:t>
            </a:r>
            <a:r>
              <a:rPr lang="en-US" sz="2500" b="1" u="sng" dirty="0" smtClean="0"/>
              <a:t>Exemptions</a:t>
            </a:r>
          </a:p>
          <a:p>
            <a:pPr marL="0" indent="0" algn="ctr">
              <a:buNone/>
            </a:pPr>
            <a:r>
              <a:rPr lang="en-US" sz="1800" i="1" dirty="0" smtClean="0"/>
              <a:t>(Attach </a:t>
            </a:r>
            <a:r>
              <a:rPr lang="en-US" sz="1800" i="1" dirty="0"/>
              <a:t>to Form 1040, Form 1040A, or Form </a:t>
            </a:r>
            <a:r>
              <a:rPr lang="en-US" sz="1800" i="1" dirty="0" smtClean="0"/>
              <a:t>1040EZ)</a:t>
            </a:r>
          </a:p>
          <a:p>
            <a:pPr marL="0" indent="0" algn="just">
              <a:buNone/>
            </a:pPr>
            <a:r>
              <a:rPr lang="en-US" sz="1700" dirty="0"/>
              <a:t>To claim </a:t>
            </a:r>
            <a:r>
              <a:rPr lang="en-US" sz="1700" dirty="0" smtClean="0"/>
              <a:t>an exemption</a:t>
            </a:r>
            <a:r>
              <a:rPr lang="en-US" sz="1700" dirty="0"/>
              <a:t>, enter </a:t>
            </a:r>
            <a:r>
              <a:rPr lang="en-US" sz="1700" dirty="0" smtClean="0"/>
              <a:t>the Code in </a:t>
            </a:r>
            <a:r>
              <a:rPr lang="en-US" sz="1700" dirty="0"/>
              <a:t>Part III, </a:t>
            </a:r>
            <a:r>
              <a:rPr lang="en-US" sz="1700" dirty="0" smtClean="0"/>
              <a:t>Column </a:t>
            </a:r>
            <a:r>
              <a:rPr lang="en-US" sz="1700" dirty="0"/>
              <a:t>(c</a:t>
            </a:r>
            <a:r>
              <a:rPr lang="en-US" sz="1700" dirty="0" smtClean="0"/>
              <a:t>), </a:t>
            </a:r>
            <a:r>
              <a:rPr lang="en-US" sz="1700" dirty="0"/>
              <a:t>and identify the months </a:t>
            </a:r>
            <a:r>
              <a:rPr lang="en-US" sz="1700" dirty="0" smtClean="0"/>
              <a:t>the </a:t>
            </a:r>
            <a:r>
              <a:rPr lang="en-US" sz="1700" dirty="0"/>
              <a:t>exemption </a:t>
            </a:r>
            <a:r>
              <a:rPr lang="en-US" sz="1700" dirty="0" smtClean="0"/>
              <a:t>applies.  For </a:t>
            </a:r>
            <a:r>
              <a:rPr lang="en-US" sz="1700" i="1" dirty="0"/>
              <a:t>Short </a:t>
            </a:r>
            <a:r>
              <a:rPr lang="en-US" sz="1700" i="1" dirty="0" smtClean="0"/>
              <a:t>Coverage Gap </a:t>
            </a:r>
            <a:r>
              <a:rPr lang="en-US" sz="1700" dirty="0" smtClean="0"/>
              <a:t>of </a:t>
            </a:r>
            <a:r>
              <a:rPr lang="en-US" sz="1700" dirty="0"/>
              <a:t>less than 3 consecutive </a:t>
            </a:r>
            <a:r>
              <a:rPr lang="en-US" sz="1700" dirty="0" smtClean="0"/>
              <a:t>months, enter “B.” </a:t>
            </a:r>
            <a:endParaRPr lang="en-US" sz="1700" dirty="0"/>
          </a:p>
        </p:txBody>
      </p:sp>
      <p:sp>
        <p:nvSpPr>
          <p:cNvPr id="4" name="Slide Number Placeholder 3"/>
          <p:cNvSpPr>
            <a:spLocks noGrp="1"/>
          </p:cNvSpPr>
          <p:nvPr>
            <p:ph type="sldNum" sz="quarter" idx="12"/>
          </p:nvPr>
        </p:nvSpPr>
        <p:spPr/>
        <p:txBody>
          <a:bodyPr/>
          <a:lstStyle/>
          <a:p>
            <a:fld id="{DE70C7B1-09E1-4780-88D9-9F486AEC4F9F}" type="slidenum">
              <a:rPr lang="en-US" smtClean="0"/>
              <a:t>33</a:t>
            </a:fld>
            <a:endParaRPr lang="en-US" dirty="0" smtClean="0"/>
          </a:p>
          <a:p>
            <a:r>
              <a:rPr lang="en-US" u="sng" dirty="0"/>
              <a:t>JohnGoldhamer.com</a:t>
            </a:r>
            <a:endParaRPr lang="en-US" dirty="0"/>
          </a:p>
        </p:txBody>
      </p:sp>
      <p:pic>
        <p:nvPicPr>
          <p:cNvPr id="8" name="Picture 7" descr="C:\Users\John B. Goldhamer.JohnBGoldhamer\Documents\23 Individual Income Tax Return Workshop\2016 Individual Income Tax Return Workshop\Forms\2016 Form 8965, Health Coverage Exemptions.jpg"/>
          <p:cNvPicPr/>
          <p:nvPr/>
        </p:nvPicPr>
        <p:blipFill rotWithShape="1">
          <a:blip r:embed="rId2" cstate="print">
            <a:extLst>
              <a:ext uri="{28A0092B-C50C-407E-A947-70E740481C1C}">
                <a14:useLocalDpi xmlns:a14="http://schemas.microsoft.com/office/drawing/2010/main" val="0"/>
              </a:ext>
            </a:extLst>
          </a:blip>
          <a:srcRect t="3977" b="7376"/>
          <a:stretch/>
        </p:blipFill>
        <p:spPr bwMode="auto">
          <a:xfrm>
            <a:off x="2585402" y="2209800"/>
            <a:ext cx="3973195" cy="455803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4191000" y="5029200"/>
            <a:ext cx="304800" cy="228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2293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27038"/>
          </a:xfrm>
        </p:spPr>
        <p:txBody>
          <a:bodyPr>
            <a:noAutofit/>
          </a:bodyPr>
          <a:lstStyle/>
          <a:p>
            <a:r>
              <a:rPr lang="en-US" sz="2700" b="1" u="sng" dirty="0" smtClean="0"/>
              <a:t>2016 INDIVIDUAL INCOME TAX WORKSHOP</a:t>
            </a:r>
            <a:endParaRPr lang="en-US" sz="3600" dirty="0"/>
          </a:p>
        </p:txBody>
      </p:sp>
      <p:sp>
        <p:nvSpPr>
          <p:cNvPr id="3" name="Content Placeholder 2"/>
          <p:cNvSpPr>
            <a:spLocks noGrp="1"/>
          </p:cNvSpPr>
          <p:nvPr>
            <p:ph idx="1"/>
          </p:nvPr>
        </p:nvSpPr>
        <p:spPr>
          <a:xfrm>
            <a:off x="457200" y="762000"/>
            <a:ext cx="8229600" cy="6019800"/>
          </a:xfrm>
        </p:spPr>
        <p:txBody>
          <a:bodyPr>
            <a:normAutofit/>
          </a:bodyPr>
          <a:lstStyle/>
          <a:p>
            <a:pPr marL="0" indent="0" algn="ctr">
              <a:buNone/>
            </a:pPr>
            <a:r>
              <a:rPr lang="en-US" sz="2500" b="1" u="sng" dirty="0" smtClean="0"/>
              <a:t>Types </a:t>
            </a:r>
            <a:r>
              <a:rPr lang="en-US" sz="2500" b="1" u="sng" dirty="0"/>
              <a:t>of Coverage </a:t>
            </a:r>
            <a:r>
              <a:rPr lang="en-US" sz="2500" b="1" u="sng" dirty="0" smtClean="0"/>
              <a:t>Exemptions (16) and Codes</a:t>
            </a:r>
          </a:p>
          <a:p>
            <a:pPr marL="0" indent="0" algn="ctr">
              <a:buNone/>
            </a:pPr>
            <a:r>
              <a:rPr lang="en-US" sz="1500" dirty="0">
                <a:solidFill>
                  <a:prstClr val="black"/>
                </a:solidFill>
                <a:hlinkClick r:id="rId2"/>
              </a:rPr>
              <a:t>https://</a:t>
            </a:r>
            <a:r>
              <a:rPr lang="en-US" sz="1500" dirty="0" smtClean="0">
                <a:solidFill>
                  <a:prstClr val="black"/>
                </a:solidFill>
                <a:hlinkClick r:id="rId2"/>
              </a:rPr>
              <a:t>www.irs.gov/pub/irs-pdf/i8965.pdf</a:t>
            </a:r>
            <a:r>
              <a:rPr lang="en-US" sz="1500" dirty="0" smtClean="0">
                <a:solidFill>
                  <a:prstClr val="black"/>
                </a:solidFill>
              </a:rPr>
              <a:t> </a:t>
            </a:r>
            <a:r>
              <a:rPr lang="en-US" sz="1500" dirty="0" smtClean="0"/>
              <a:t>(Page 3)</a:t>
            </a:r>
          </a:p>
          <a:p>
            <a:pPr marL="0" indent="0" algn="just">
              <a:buNone/>
            </a:pPr>
            <a:r>
              <a:rPr lang="en-US" sz="1550" dirty="0" smtClean="0"/>
              <a:t>This </a:t>
            </a:r>
            <a:r>
              <a:rPr lang="en-US" sz="1550" dirty="0"/>
              <a:t>chart shows </a:t>
            </a:r>
            <a:r>
              <a:rPr lang="en-US" sz="1550" dirty="0" smtClean="0"/>
              <a:t>the [16] Coverage Exemptions and </a:t>
            </a:r>
            <a:r>
              <a:rPr lang="en-US" sz="1550" i="1" dirty="0" smtClean="0"/>
              <a:t>code</a:t>
            </a:r>
            <a:r>
              <a:rPr lang="en-US" sz="1550" dirty="0" smtClean="0"/>
              <a:t> for </a:t>
            </a:r>
            <a:r>
              <a:rPr lang="en-US" sz="1550" dirty="0"/>
              <a:t>2016, including information </a:t>
            </a:r>
            <a:r>
              <a:rPr lang="en-US" sz="1550" dirty="0" smtClean="0"/>
              <a:t>where </a:t>
            </a:r>
            <a:r>
              <a:rPr lang="en-US" sz="1550" dirty="0"/>
              <a:t>each can be obtained and the code </a:t>
            </a:r>
            <a:r>
              <a:rPr lang="en-US" sz="1550" dirty="0" smtClean="0"/>
              <a:t>used </a:t>
            </a:r>
            <a:r>
              <a:rPr lang="en-US" sz="1550" dirty="0"/>
              <a:t>on Form 8965 when you claim the exemption. If your coverage exemption was granted by the Marketplace, </a:t>
            </a:r>
            <a:r>
              <a:rPr lang="en-US" sz="1550" dirty="0" smtClean="0"/>
              <a:t>enter </a:t>
            </a:r>
            <a:r>
              <a:rPr lang="en-US" sz="1550" dirty="0"/>
              <a:t>the Exemption Certificate Number (ECN) provided by the </a:t>
            </a:r>
            <a:r>
              <a:rPr lang="en-US" sz="1550" dirty="0" smtClean="0"/>
              <a:t>Marketplace.</a:t>
            </a:r>
          </a:p>
        </p:txBody>
      </p:sp>
      <p:sp>
        <p:nvSpPr>
          <p:cNvPr id="4" name="Slide Number Placeholder 3"/>
          <p:cNvSpPr>
            <a:spLocks noGrp="1"/>
          </p:cNvSpPr>
          <p:nvPr>
            <p:ph type="sldNum" sz="quarter" idx="12"/>
          </p:nvPr>
        </p:nvSpPr>
        <p:spPr/>
        <p:txBody>
          <a:bodyPr/>
          <a:lstStyle/>
          <a:p>
            <a:fld id="{DE70C7B1-09E1-4780-88D9-9F486AEC4F9F}" type="slidenum">
              <a:rPr lang="en-US" smtClean="0"/>
              <a:t>34</a:t>
            </a:fld>
            <a:endParaRPr lang="en-US" dirty="0" smtClean="0"/>
          </a:p>
          <a:p>
            <a:r>
              <a:rPr lang="en-US" u="sng" dirty="0"/>
              <a:t>JohnGoldhamer.com</a:t>
            </a:r>
            <a:endParaRPr lang="en-US" dirty="0"/>
          </a:p>
        </p:txBody>
      </p:sp>
      <p:pic>
        <p:nvPicPr>
          <p:cNvPr id="7" name="Picture 6" descr="C:\Users\John B. Goldhamer.JohnBGoldhamer\Documents\23 End of Year Tax and Finance Workshop\2016 End of the Year Tax and Finance Workshop\Forms\2016 Form 8965, Types of Coverage Exemptions.jpg"/>
          <p:cNvPicPr/>
          <p:nvPr/>
        </p:nvPicPr>
        <p:blipFill rotWithShape="1">
          <a:blip r:embed="rId3" cstate="print">
            <a:extLst>
              <a:ext uri="{28A0092B-C50C-407E-A947-70E740481C1C}">
                <a14:useLocalDpi xmlns:a14="http://schemas.microsoft.com/office/drawing/2010/main" val="0"/>
              </a:ext>
            </a:extLst>
          </a:blip>
          <a:srcRect t="13684" b="6616"/>
          <a:stretch/>
        </p:blipFill>
        <p:spPr bwMode="auto">
          <a:xfrm>
            <a:off x="2386012" y="2209800"/>
            <a:ext cx="4371975" cy="450913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6019800" y="2224087"/>
            <a:ext cx="457200" cy="1524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0311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norm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867400"/>
          </a:xfrm>
        </p:spPr>
        <p:txBody>
          <a:bodyPr>
            <a:normAutofit fontScale="25000" lnSpcReduction="20000"/>
          </a:bodyPr>
          <a:lstStyle/>
          <a:p>
            <a:pPr marL="0" indent="0" algn="ctr">
              <a:buNone/>
            </a:pPr>
            <a:r>
              <a:rPr lang="en-US" sz="8800" b="1" u="sng" dirty="0" smtClean="0"/>
              <a:t>IMPORTANT DATES FOR 2017 AFFORDABLE CARE ACT ENROLLMENT</a:t>
            </a:r>
          </a:p>
          <a:p>
            <a:pPr marL="0" indent="0" algn="ctr">
              <a:buNone/>
            </a:pPr>
            <a:r>
              <a:rPr lang="en-US" sz="7200" dirty="0">
                <a:hlinkClick r:id="rId2"/>
              </a:rPr>
              <a:t>https://www.healthcare.gov/quick-guide/dates-and-deadlines/</a:t>
            </a:r>
            <a:endParaRPr lang="en-US" sz="7200" dirty="0"/>
          </a:p>
          <a:p>
            <a:pPr marL="0" indent="0" algn="ctr">
              <a:buNone/>
            </a:pPr>
            <a:endParaRPr lang="en-US" sz="2400" dirty="0" smtClean="0"/>
          </a:p>
          <a:p>
            <a:pPr marL="0" indent="0" algn="just">
              <a:buNone/>
            </a:pPr>
            <a:r>
              <a:rPr lang="en-US" sz="7200" dirty="0"/>
              <a:t>If you don’t have health insurance through a </a:t>
            </a:r>
            <a:r>
              <a:rPr lang="en-US" sz="7200" i="1" u="sng" dirty="0"/>
              <a:t>job</a:t>
            </a:r>
            <a:r>
              <a:rPr lang="en-US" sz="7200" i="1" dirty="0"/>
              <a:t>, </a:t>
            </a:r>
            <a:r>
              <a:rPr lang="en-US" sz="7200" i="1" u="sng" dirty="0"/>
              <a:t>Medicare</a:t>
            </a:r>
            <a:r>
              <a:rPr lang="en-US" sz="7200" i="1" dirty="0"/>
              <a:t>, </a:t>
            </a:r>
            <a:r>
              <a:rPr lang="en-US" sz="7200" i="1" u="sng" dirty="0"/>
              <a:t>Medicaid</a:t>
            </a:r>
            <a:r>
              <a:rPr lang="en-US" sz="7200" i="1" dirty="0"/>
              <a:t>, the </a:t>
            </a:r>
            <a:r>
              <a:rPr lang="en-US" sz="7200" i="1" u="sng" dirty="0"/>
              <a:t>Children’s Health Insurance Program (CHIP</a:t>
            </a:r>
            <a:r>
              <a:rPr lang="en-US" sz="7200" i="1" dirty="0"/>
              <a:t>), or </a:t>
            </a:r>
            <a:r>
              <a:rPr lang="en-US" sz="7200" i="1" u="sng" dirty="0"/>
              <a:t>another source</a:t>
            </a:r>
            <a:r>
              <a:rPr lang="en-US" sz="7200" i="1" dirty="0"/>
              <a:t> </a:t>
            </a:r>
            <a:r>
              <a:rPr lang="en-US" sz="7200" dirty="0"/>
              <a:t>that provides qualifying coverage, the </a:t>
            </a:r>
            <a:r>
              <a:rPr lang="en-US" sz="7200" i="1" u="sng" dirty="0"/>
              <a:t>Health Insurance Marketplace</a:t>
            </a:r>
            <a:r>
              <a:rPr lang="en-US" sz="7200" i="1" dirty="0"/>
              <a:t> </a:t>
            </a:r>
            <a:r>
              <a:rPr lang="en-US" sz="7200" dirty="0"/>
              <a:t>can provide you with coverage</a:t>
            </a:r>
            <a:r>
              <a:rPr lang="en-US" sz="7200" dirty="0" smtClean="0"/>
              <a:t>.</a:t>
            </a:r>
          </a:p>
          <a:p>
            <a:pPr marL="0" indent="0" algn="just">
              <a:buNone/>
            </a:pPr>
            <a:endParaRPr lang="en-US" dirty="0"/>
          </a:p>
          <a:p>
            <a:pPr marL="0" indent="0" algn="just">
              <a:buNone/>
            </a:pPr>
            <a:r>
              <a:rPr lang="en-US" sz="7200" dirty="0"/>
              <a:t>If you don’t enroll in a 2017 </a:t>
            </a:r>
            <a:r>
              <a:rPr lang="en-US" sz="7200" i="1" u="sng" dirty="0"/>
              <a:t>Health Insurance Marketplace</a:t>
            </a:r>
            <a:r>
              <a:rPr lang="en-US" sz="7200" i="1" dirty="0"/>
              <a:t> </a:t>
            </a:r>
            <a:r>
              <a:rPr lang="en-US" sz="7200" i="1" u="sng" dirty="0" smtClean="0"/>
              <a:t>Plan</a:t>
            </a:r>
            <a:r>
              <a:rPr lang="en-US" sz="7200" i="1" dirty="0" smtClean="0"/>
              <a:t> </a:t>
            </a:r>
            <a:r>
              <a:rPr lang="en-US" sz="7200" dirty="0"/>
              <a:t>by January 31, 2017, you can’t enroll in a health insurance plan for 2017 unless you qualify for </a:t>
            </a:r>
            <a:r>
              <a:rPr lang="en-US" sz="7200" dirty="0" smtClean="0"/>
              <a:t>a </a:t>
            </a:r>
            <a:r>
              <a:rPr lang="en-US" sz="7200" i="1" u="sng" dirty="0" smtClean="0"/>
              <a:t>Special </a:t>
            </a:r>
            <a:r>
              <a:rPr lang="en-US" sz="7200" i="1" u="sng" dirty="0"/>
              <a:t>Enrollment Period</a:t>
            </a:r>
            <a:r>
              <a:rPr lang="en-US" sz="7200" dirty="0" smtClean="0"/>
              <a:t>.</a:t>
            </a:r>
            <a:endParaRPr lang="en-US" sz="4000" u="sng" dirty="0" smtClean="0"/>
          </a:p>
          <a:p>
            <a:pPr marL="0" indent="0" algn="ctr">
              <a:buNone/>
            </a:pPr>
            <a:r>
              <a:rPr lang="en-US" sz="8000" b="1" u="sng" dirty="0" smtClean="0"/>
              <a:t>Current Dates Unless </a:t>
            </a:r>
            <a:r>
              <a:rPr lang="en-US" sz="8000" b="1" u="sng" dirty="0"/>
              <a:t>Congress Changes the </a:t>
            </a:r>
            <a:r>
              <a:rPr lang="en-US" sz="8000" b="1" u="sng" dirty="0" smtClean="0"/>
              <a:t>Laws</a:t>
            </a:r>
            <a:r>
              <a:rPr lang="en-US" sz="8000" b="1" dirty="0" smtClean="0"/>
              <a:t>:</a:t>
            </a:r>
            <a:endParaRPr lang="en-US" sz="8000" b="1" u="sng" dirty="0" smtClean="0"/>
          </a:p>
          <a:p>
            <a:pPr marL="0" indent="0" algn="ctr">
              <a:buNone/>
            </a:pPr>
            <a:endParaRPr lang="en-US" sz="2400" u="sng" dirty="0" smtClean="0"/>
          </a:p>
          <a:p>
            <a:pPr algn="just"/>
            <a:r>
              <a:rPr lang="en-US" sz="8000" u="sng" dirty="0" smtClean="0"/>
              <a:t>November </a:t>
            </a:r>
            <a:r>
              <a:rPr lang="en-US" sz="8000" u="sng" dirty="0"/>
              <a:t>1, 2016</a:t>
            </a:r>
            <a:r>
              <a:rPr lang="en-US" sz="8000" dirty="0"/>
              <a:t>: Open Enrollment started — first day to enroll, </a:t>
            </a:r>
            <a:r>
              <a:rPr lang="en-US" sz="8000" dirty="0" smtClean="0"/>
              <a:t>            re-enroll</a:t>
            </a:r>
            <a:r>
              <a:rPr lang="en-US" sz="8000" dirty="0"/>
              <a:t>, or change a 2017 insurance plan through the Health Insurance Marketplace</a:t>
            </a:r>
            <a:r>
              <a:rPr lang="en-US" sz="8000" dirty="0" smtClean="0"/>
              <a:t>.</a:t>
            </a:r>
          </a:p>
          <a:p>
            <a:pPr marL="0" indent="0" algn="just">
              <a:buNone/>
            </a:pPr>
            <a:endParaRPr lang="en-US" sz="2400" dirty="0"/>
          </a:p>
          <a:p>
            <a:pPr algn="just"/>
            <a:r>
              <a:rPr lang="en-US" sz="8000" u="sng" dirty="0"/>
              <a:t>December 15, 2016</a:t>
            </a:r>
            <a:r>
              <a:rPr lang="en-US" sz="8000" dirty="0"/>
              <a:t>: Last day to enroll in or change plans for coverage to start January 1, 2017.</a:t>
            </a:r>
          </a:p>
          <a:p>
            <a:pPr marL="0" indent="0" algn="just">
              <a:buNone/>
            </a:pPr>
            <a:endParaRPr lang="en-US" sz="2400" dirty="0"/>
          </a:p>
          <a:p>
            <a:pPr algn="just"/>
            <a:r>
              <a:rPr lang="en-US" sz="8000" u="sng" dirty="0"/>
              <a:t>January 1, 2017</a:t>
            </a:r>
            <a:r>
              <a:rPr lang="en-US" sz="8000" dirty="0"/>
              <a:t>: 2017 coverage started for those who enrolled or changed plans by December 15</a:t>
            </a:r>
            <a:r>
              <a:rPr lang="en-US" sz="8000" dirty="0" smtClean="0"/>
              <a:t>.</a:t>
            </a:r>
          </a:p>
          <a:p>
            <a:pPr marL="0" indent="0" algn="just">
              <a:buNone/>
            </a:pPr>
            <a:endParaRPr lang="en-US" sz="2400" dirty="0"/>
          </a:p>
          <a:p>
            <a:pPr algn="just"/>
            <a:r>
              <a:rPr lang="en-US" sz="8000" u="sng" dirty="0"/>
              <a:t>January 31, 2017</a:t>
            </a:r>
            <a:r>
              <a:rPr lang="en-US" sz="8000" dirty="0"/>
              <a:t>: Last day to enroll in or change a 2017 health plan. After this date, you can enroll or change plans only if you qualify for a Special Enrollment Period.</a:t>
            </a:r>
          </a:p>
          <a:p>
            <a:pPr marL="0" indent="0" algn="just">
              <a:buNone/>
            </a:pPr>
            <a:endParaRPr lang="en-US" sz="2400" dirty="0" smtClean="0"/>
          </a:p>
        </p:txBody>
      </p:sp>
      <p:sp>
        <p:nvSpPr>
          <p:cNvPr id="4" name="Slide Number Placeholder 3"/>
          <p:cNvSpPr>
            <a:spLocks noGrp="1"/>
          </p:cNvSpPr>
          <p:nvPr>
            <p:ph type="sldNum" sz="quarter" idx="12"/>
          </p:nvPr>
        </p:nvSpPr>
        <p:spPr/>
        <p:txBody>
          <a:bodyPr/>
          <a:lstStyle/>
          <a:p>
            <a:fld id="{DE70C7B1-09E1-4780-88D9-9F486AEC4F9F}" type="slidenum">
              <a:rPr lang="en-US" smtClean="0"/>
              <a:t>35</a:t>
            </a:fld>
            <a:endParaRPr lang="en-US" dirty="0" smtClean="0"/>
          </a:p>
          <a:p>
            <a:r>
              <a:rPr lang="en-US" u="sng" dirty="0"/>
              <a:t>JohnGoldhamer.com</a:t>
            </a:r>
            <a:endParaRPr lang="en-US" dirty="0"/>
          </a:p>
        </p:txBody>
      </p:sp>
    </p:spTree>
    <p:extLst>
      <p:ext uri="{BB962C8B-B14F-4D97-AF65-F5344CB8AC3E}">
        <p14:creationId xmlns:p14="http://schemas.microsoft.com/office/powerpoint/2010/main" val="1914395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noAutofit/>
          </a:bodyPr>
          <a:lstStyle/>
          <a:p>
            <a:r>
              <a:rPr lang="en-US" sz="2700" b="1" u="sng" dirty="0" smtClean="0">
                <a:solidFill>
                  <a:prstClr val="black"/>
                </a:solidFill>
              </a:rPr>
              <a:t>2016 INDIVIDUAL INCOME TAX WORKSHOP</a:t>
            </a:r>
            <a:endParaRPr lang="en-US" sz="2700" dirty="0"/>
          </a:p>
        </p:txBody>
      </p:sp>
      <p:sp>
        <p:nvSpPr>
          <p:cNvPr id="3" name="Content Placeholder 2"/>
          <p:cNvSpPr>
            <a:spLocks noGrp="1"/>
          </p:cNvSpPr>
          <p:nvPr>
            <p:ph idx="1"/>
          </p:nvPr>
        </p:nvSpPr>
        <p:spPr>
          <a:xfrm>
            <a:off x="457200" y="838199"/>
            <a:ext cx="8229600" cy="5942965"/>
          </a:xfrm>
        </p:spPr>
        <p:txBody>
          <a:bodyPr>
            <a:normAutofit/>
          </a:bodyPr>
          <a:lstStyle/>
          <a:p>
            <a:pPr marL="0" indent="0" algn="ctr">
              <a:buNone/>
            </a:pPr>
            <a:r>
              <a:rPr lang="en-US" sz="2200" b="1" u="sng" dirty="0" smtClean="0"/>
              <a:t>SPECIAL ENROLLMENT PERIOD (SEP</a:t>
            </a:r>
            <a:r>
              <a:rPr lang="en-US" sz="2200" b="1" dirty="0" smtClean="0"/>
              <a:t>)</a:t>
            </a:r>
          </a:p>
          <a:p>
            <a:pPr marL="0" indent="0" algn="just">
              <a:buNone/>
            </a:pPr>
            <a:r>
              <a:rPr lang="en-US" sz="1600" u="sng" dirty="0"/>
              <a:t>Special Enrollment </a:t>
            </a:r>
            <a:r>
              <a:rPr lang="en-US" sz="1600" u="sng" dirty="0" smtClean="0"/>
              <a:t>Period</a:t>
            </a:r>
            <a:r>
              <a:rPr lang="en-US" sz="1600" dirty="0" smtClean="0"/>
              <a:t> is a </a:t>
            </a:r>
            <a:r>
              <a:rPr lang="en-US" sz="1600" dirty="0"/>
              <a:t>time outside the yearly Open Enrollment Period when you can sign up for health insurance. You qualify for a Special Enrollment Period if you’ve had certain </a:t>
            </a:r>
            <a:r>
              <a:rPr lang="en-US" sz="1600" dirty="0" smtClean="0"/>
              <a:t>            Life Events</a:t>
            </a:r>
            <a:r>
              <a:rPr lang="en-US" sz="1600" dirty="0"/>
              <a:t>, including losing health coverage, moving, getting married, having a baby, or adopting a child. </a:t>
            </a:r>
            <a:r>
              <a:rPr lang="en-US" sz="1600" dirty="0">
                <a:hlinkClick r:id="rId2"/>
              </a:rPr>
              <a:t>https://www.healthcare.gov/glossary/special-enrollment-period</a:t>
            </a:r>
            <a:r>
              <a:rPr lang="en-US" sz="1600" dirty="0" smtClean="0">
                <a:hlinkClick r:id="rId2"/>
              </a:rPr>
              <a:t>/</a:t>
            </a:r>
            <a:endParaRPr lang="en-US" sz="1600" dirty="0" smtClean="0"/>
          </a:p>
          <a:p>
            <a:pPr marL="0" indent="0" algn="just">
              <a:buNone/>
            </a:pPr>
            <a:r>
              <a:rPr lang="en-US" sz="1600" dirty="0" smtClean="0"/>
              <a:t>Generally, </a:t>
            </a:r>
            <a:r>
              <a:rPr lang="en-US" sz="1600" i="1" dirty="0"/>
              <a:t>Special Enrollment </a:t>
            </a:r>
            <a:r>
              <a:rPr lang="en-US" sz="1600" i="1" dirty="0" smtClean="0"/>
              <a:t>Periods </a:t>
            </a:r>
            <a:r>
              <a:rPr lang="en-US" sz="1600" dirty="0" smtClean="0"/>
              <a:t>apply to all health </a:t>
            </a:r>
            <a:r>
              <a:rPr lang="en-US" sz="1600" dirty="0"/>
              <a:t>insurance </a:t>
            </a:r>
            <a:r>
              <a:rPr lang="en-US" sz="1600" dirty="0" smtClean="0"/>
              <a:t>plans through a </a:t>
            </a:r>
            <a:r>
              <a:rPr lang="en-US" sz="1600" i="1" u="sng" dirty="0" smtClean="0"/>
              <a:t>Job</a:t>
            </a:r>
            <a:r>
              <a:rPr lang="en-US" sz="1600" i="1" dirty="0"/>
              <a:t>, </a:t>
            </a:r>
            <a:r>
              <a:rPr lang="en-US" sz="1600" i="1" u="sng" dirty="0"/>
              <a:t>Medicare</a:t>
            </a:r>
            <a:r>
              <a:rPr lang="en-US" sz="1600" i="1" dirty="0"/>
              <a:t>, </a:t>
            </a:r>
            <a:r>
              <a:rPr lang="en-US" sz="1600" i="1" u="sng" dirty="0"/>
              <a:t>Medicaid</a:t>
            </a:r>
            <a:r>
              <a:rPr lang="en-US" sz="1600" i="1" dirty="0"/>
              <a:t>, the </a:t>
            </a:r>
            <a:r>
              <a:rPr lang="en-US" sz="1600" i="1" u="sng" dirty="0"/>
              <a:t>Children’s Health Insurance Program (CHIP</a:t>
            </a:r>
            <a:r>
              <a:rPr lang="en-US" sz="1600" i="1" dirty="0"/>
              <a:t>), or </a:t>
            </a:r>
            <a:r>
              <a:rPr lang="en-US" sz="1600" i="1" u="sng" dirty="0"/>
              <a:t>another source</a:t>
            </a:r>
            <a:r>
              <a:rPr lang="en-US" sz="1600" i="1" dirty="0"/>
              <a:t> </a:t>
            </a:r>
            <a:r>
              <a:rPr lang="en-US" sz="1600" dirty="0"/>
              <a:t>that provides qualifying </a:t>
            </a:r>
            <a:r>
              <a:rPr lang="en-US" sz="1600" dirty="0" smtClean="0"/>
              <a:t>coverage, but paying too much for health care does not  qualify for the enrollment.</a:t>
            </a:r>
          </a:p>
          <a:p>
            <a:pPr marL="0" indent="0" algn="just">
              <a:buNone/>
            </a:pPr>
            <a:r>
              <a:rPr lang="en-US" sz="1600" dirty="0" smtClean="0"/>
              <a:t>The </a:t>
            </a:r>
            <a:r>
              <a:rPr lang="en-US" sz="1600" dirty="0"/>
              <a:t>following are </a:t>
            </a:r>
            <a:r>
              <a:rPr lang="en-US" sz="1600" i="1" dirty="0" smtClean="0"/>
              <a:t>Life Events or </a:t>
            </a:r>
            <a:r>
              <a:rPr lang="en-US" sz="1600" i="1" dirty="0"/>
              <a:t>Qualifying Events</a:t>
            </a:r>
            <a:r>
              <a:rPr lang="en-US" sz="1600" dirty="0" smtClean="0"/>
              <a:t> </a:t>
            </a:r>
            <a:r>
              <a:rPr lang="en-US" sz="1600" dirty="0"/>
              <a:t>that would trigger a </a:t>
            </a:r>
            <a:r>
              <a:rPr lang="en-US" sz="1600" i="1" dirty="0" smtClean="0"/>
              <a:t>Special </a:t>
            </a:r>
            <a:r>
              <a:rPr lang="en-US" sz="1600" i="1" dirty="0"/>
              <a:t>Enrollment Period</a:t>
            </a:r>
            <a:r>
              <a:rPr lang="en-US" sz="1600" dirty="0"/>
              <a:t>, and the documentation needed for each</a:t>
            </a:r>
            <a:r>
              <a:rPr lang="en-US" sz="1600" dirty="0" smtClean="0"/>
              <a:t>:</a:t>
            </a:r>
          </a:p>
          <a:p>
            <a:pPr marL="0" indent="0">
              <a:buNone/>
            </a:pPr>
            <a:endParaRPr lang="en-US" sz="1800" dirty="0"/>
          </a:p>
          <a:p>
            <a:pPr marL="0" indent="0">
              <a:buNone/>
            </a:pPr>
            <a:endParaRPr lang="en-US" sz="1800" dirty="0"/>
          </a:p>
          <a:p>
            <a:pPr marL="0" indent="0">
              <a:buNone/>
            </a:pP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36</a:t>
            </a:fld>
            <a:endParaRPr lang="en-US" dirty="0" smtClean="0"/>
          </a:p>
          <a:p>
            <a:r>
              <a:rPr lang="en-US" u="sng" dirty="0"/>
              <a:t>JohnGoldhamer.com</a:t>
            </a:r>
            <a:endParaRPr lang="en-US" dirty="0"/>
          </a:p>
        </p:txBody>
      </p:sp>
      <p:pic>
        <p:nvPicPr>
          <p:cNvPr id="10" name="Picture 9" descr="C:\Users\John B. Goldhamer.JohnBGoldhamer\Documents\23 End of Year Tax and Finance Workshop\2016 End of the Year Tax and Finance Workshop\Forms\Qualifying events that would trigger a special enrollment period.jpg"/>
          <p:cNvPicPr/>
          <p:nvPr/>
        </p:nvPicPr>
        <p:blipFill rotWithShape="1">
          <a:blip r:embed="rId3" cstate="print">
            <a:extLst>
              <a:ext uri="{28A0092B-C50C-407E-A947-70E740481C1C}">
                <a14:useLocalDpi xmlns:a14="http://schemas.microsoft.com/office/drawing/2010/main" val="0"/>
              </a:ext>
            </a:extLst>
          </a:blip>
          <a:srcRect t="4925" b="38636"/>
          <a:stretch/>
        </p:blipFill>
        <p:spPr bwMode="auto">
          <a:xfrm>
            <a:off x="2371725" y="3551872"/>
            <a:ext cx="4400550" cy="32137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655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norm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914400"/>
            <a:ext cx="8229600" cy="5791200"/>
          </a:xfrm>
        </p:spPr>
        <p:txBody>
          <a:bodyPr>
            <a:normAutofit fontScale="70000" lnSpcReduction="20000"/>
          </a:bodyPr>
          <a:lstStyle/>
          <a:p>
            <a:pPr marL="0" indent="0" algn="ctr">
              <a:buNone/>
            </a:pPr>
            <a:r>
              <a:rPr lang="en-US" sz="3600" b="1" u="sng" dirty="0" smtClean="0"/>
              <a:t>CAPITAL GAINS AND LOSSES</a:t>
            </a:r>
            <a:endParaRPr lang="en-US" sz="3600" b="1" dirty="0" smtClean="0"/>
          </a:p>
          <a:p>
            <a:pPr marL="0" indent="0" algn="just">
              <a:buNone/>
            </a:pPr>
            <a:endParaRPr lang="en-US" dirty="0"/>
          </a:p>
          <a:p>
            <a:pPr marL="0" indent="0" algn="just">
              <a:buNone/>
            </a:pPr>
            <a:r>
              <a:rPr lang="en-US" dirty="0" smtClean="0"/>
              <a:t>If </a:t>
            </a:r>
            <a:r>
              <a:rPr lang="en-US" dirty="0"/>
              <a:t>you already have </a:t>
            </a:r>
            <a:r>
              <a:rPr lang="en-US" i="1" dirty="0"/>
              <a:t>“Taxable Capital Gains”</a:t>
            </a:r>
            <a:r>
              <a:rPr lang="en-US" dirty="0"/>
              <a:t> from selling stock or </a:t>
            </a:r>
            <a:r>
              <a:rPr lang="en-US" dirty="0" smtClean="0"/>
              <a:t>investment real </a:t>
            </a:r>
            <a:r>
              <a:rPr lang="en-US" dirty="0"/>
              <a:t>estate, see if you have some unrealized </a:t>
            </a:r>
            <a:r>
              <a:rPr lang="en-US" dirty="0" smtClean="0"/>
              <a:t>              </a:t>
            </a:r>
            <a:r>
              <a:rPr lang="en-US" i="1" dirty="0" smtClean="0"/>
              <a:t>“</a:t>
            </a:r>
            <a:r>
              <a:rPr lang="en-US" i="1" dirty="0"/>
              <a:t>Capital losses”</a:t>
            </a:r>
            <a:r>
              <a:rPr lang="en-US" dirty="0"/>
              <a:t> in other assets that you </a:t>
            </a:r>
            <a:r>
              <a:rPr lang="en-US" i="1" u="sng" dirty="0"/>
              <a:t>can sell before year-end</a:t>
            </a:r>
            <a:r>
              <a:rPr lang="en-US" dirty="0"/>
              <a:t> to </a:t>
            </a:r>
            <a:r>
              <a:rPr lang="en-US" u="sng" dirty="0"/>
              <a:t>offset those gains</a:t>
            </a:r>
            <a:r>
              <a:rPr lang="en-US" dirty="0"/>
              <a:t> and </a:t>
            </a:r>
            <a:r>
              <a:rPr lang="en-US" u="sng" dirty="0"/>
              <a:t>reduce your tax liability</a:t>
            </a:r>
            <a:r>
              <a:rPr lang="en-US" dirty="0"/>
              <a:t>.</a:t>
            </a:r>
          </a:p>
          <a:p>
            <a:pPr marL="0" indent="0" algn="just">
              <a:buNone/>
            </a:pPr>
            <a:r>
              <a:rPr lang="en-US" dirty="0"/>
              <a:t> </a:t>
            </a:r>
          </a:p>
          <a:p>
            <a:pPr marL="0" indent="0" algn="just">
              <a:buNone/>
            </a:pPr>
            <a:r>
              <a:rPr lang="en-US" dirty="0"/>
              <a:t>“You can deduct up to $</a:t>
            </a:r>
            <a:r>
              <a:rPr lang="en-US" u="sng" dirty="0"/>
              <a:t>3,000</a:t>
            </a:r>
            <a:r>
              <a:rPr lang="en-US" dirty="0"/>
              <a:t> in </a:t>
            </a:r>
            <a:r>
              <a:rPr lang="en-US" i="1" dirty="0"/>
              <a:t>“</a:t>
            </a:r>
            <a:r>
              <a:rPr lang="en-US" i="1" u="sng" dirty="0"/>
              <a:t>Capital Losses each year</a:t>
            </a:r>
            <a:r>
              <a:rPr lang="en-US" i="1" dirty="0"/>
              <a:t>,”</a:t>
            </a:r>
            <a:r>
              <a:rPr lang="en-US" dirty="0"/>
              <a:t> and if there are more losses, you can carry them forward” to the next year. </a:t>
            </a:r>
          </a:p>
          <a:p>
            <a:pPr marL="0" indent="0" algn="just">
              <a:buNone/>
            </a:pPr>
            <a:r>
              <a:rPr lang="en-US" dirty="0"/>
              <a:t> </a:t>
            </a:r>
            <a:endParaRPr lang="en-US" dirty="0" smtClean="0"/>
          </a:p>
          <a:p>
            <a:pPr marL="0" indent="0" algn="just">
              <a:buNone/>
            </a:pPr>
            <a:r>
              <a:rPr lang="en-US" u="sng" dirty="0" smtClean="0"/>
              <a:t>Suggestions</a:t>
            </a:r>
            <a:r>
              <a:rPr lang="en-US" dirty="0" smtClean="0"/>
              <a:t>:</a:t>
            </a:r>
            <a:endParaRPr lang="en-US" dirty="0"/>
          </a:p>
          <a:p>
            <a:pPr marL="0" indent="0" algn="just">
              <a:buNone/>
            </a:pPr>
            <a:endParaRPr lang="en-US" sz="2300" dirty="0" smtClean="0"/>
          </a:p>
          <a:p>
            <a:pPr marL="0" indent="0" algn="just">
              <a:buNone/>
            </a:pPr>
            <a:r>
              <a:rPr lang="en-US" dirty="0"/>
              <a:t>If you’re thinking of selling stock, consider postponing the gain until after January to avoid the tax in the current year.</a:t>
            </a:r>
          </a:p>
          <a:p>
            <a:pPr marL="0" indent="0" algn="just">
              <a:buNone/>
            </a:pPr>
            <a:endParaRPr lang="en-US" dirty="0" smtClean="0"/>
          </a:p>
          <a:p>
            <a:pPr marL="0" indent="0" algn="ctr">
              <a:buNone/>
            </a:pPr>
            <a:r>
              <a:rPr lang="en-US" i="1" dirty="0" smtClean="0"/>
              <a:t>The </a:t>
            </a:r>
            <a:r>
              <a:rPr lang="en-US" i="1" dirty="0"/>
              <a:t>experts say first make the right decision from an </a:t>
            </a:r>
            <a:r>
              <a:rPr lang="en-US" i="1" dirty="0" smtClean="0"/>
              <a:t>Economic </a:t>
            </a:r>
            <a:r>
              <a:rPr lang="en-US" i="1" dirty="0"/>
              <a:t>or </a:t>
            </a:r>
            <a:r>
              <a:rPr lang="en-US" i="1" dirty="0" smtClean="0"/>
              <a:t>Investment </a:t>
            </a:r>
            <a:r>
              <a:rPr lang="en-US" i="1" dirty="0"/>
              <a:t>standpoint then Taxes.</a:t>
            </a:r>
          </a:p>
          <a:p>
            <a:pPr marL="0" indent="0">
              <a:buNone/>
            </a:pP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37</a:t>
            </a:fld>
            <a:endParaRPr lang="en-US" dirty="0" smtClean="0"/>
          </a:p>
          <a:p>
            <a:r>
              <a:rPr lang="en-US" u="sng" dirty="0"/>
              <a:t>JohnGoldhamer.com</a:t>
            </a:r>
            <a:endParaRPr lang="en-US" dirty="0"/>
          </a:p>
        </p:txBody>
      </p:sp>
    </p:spTree>
    <p:extLst>
      <p:ext uri="{BB962C8B-B14F-4D97-AF65-F5344CB8AC3E}">
        <p14:creationId xmlns:p14="http://schemas.microsoft.com/office/powerpoint/2010/main" val="3321507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11162"/>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867400"/>
          </a:xfrm>
        </p:spPr>
        <p:txBody>
          <a:bodyPr>
            <a:normAutofit fontScale="92500" lnSpcReduction="10000"/>
          </a:bodyPr>
          <a:lstStyle/>
          <a:p>
            <a:pPr marL="0" indent="0" algn="ctr">
              <a:buNone/>
            </a:pPr>
            <a:r>
              <a:rPr lang="en-US" sz="2700" b="1" u="sng" dirty="0"/>
              <a:t>FLEXIBLE SPENDING </a:t>
            </a:r>
            <a:r>
              <a:rPr lang="en-US" sz="2700" b="1" u="sng" dirty="0" smtClean="0"/>
              <a:t>ACCOUNT (FSA) - DEFINITION</a:t>
            </a:r>
          </a:p>
          <a:p>
            <a:pPr marL="0" indent="0" algn="just">
              <a:buNone/>
            </a:pPr>
            <a:r>
              <a:rPr lang="en-US" sz="2400" dirty="0"/>
              <a:t>A </a:t>
            </a:r>
            <a:r>
              <a:rPr lang="en-US" sz="2400" u="sng" dirty="0"/>
              <a:t>Flexible Spending Account</a:t>
            </a:r>
            <a:r>
              <a:rPr lang="en-US" sz="2400" dirty="0"/>
              <a:t>  </a:t>
            </a:r>
            <a:r>
              <a:rPr lang="en-US" sz="2400" u="sng" dirty="0"/>
              <a:t>allows an employee to set aside a </a:t>
            </a:r>
            <a:r>
              <a:rPr lang="en-US" sz="2400" i="1" u="sng" dirty="0"/>
              <a:t>portion of earnings</a:t>
            </a:r>
            <a:r>
              <a:rPr lang="en-US" sz="2400" i="1" dirty="0"/>
              <a:t> </a:t>
            </a:r>
            <a:r>
              <a:rPr lang="en-US" sz="2400" i="1" u="sng" dirty="0"/>
              <a:t>to pay for qualified expenses</a:t>
            </a:r>
            <a:r>
              <a:rPr lang="en-US" sz="2400" i="1" dirty="0"/>
              <a:t> </a:t>
            </a:r>
            <a:r>
              <a:rPr lang="en-US" sz="2400" dirty="0"/>
              <a:t>as established in the cafeteria plan, most commonly for </a:t>
            </a:r>
            <a:r>
              <a:rPr lang="en-US" sz="2400" i="1" dirty="0"/>
              <a:t>medical expenses, </a:t>
            </a:r>
            <a:r>
              <a:rPr lang="en-US" sz="2400" dirty="0"/>
              <a:t>but often for </a:t>
            </a:r>
            <a:r>
              <a:rPr lang="en-US" sz="2400" i="1" dirty="0"/>
              <a:t>dependent care </a:t>
            </a:r>
            <a:r>
              <a:rPr lang="en-US" sz="2400" dirty="0"/>
              <a:t>or other expenses. </a:t>
            </a:r>
            <a:r>
              <a:rPr lang="en-US" sz="2400" u="sng" dirty="0"/>
              <a:t>Money deducted from an employee's pay</a:t>
            </a:r>
            <a:r>
              <a:rPr lang="en-US" sz="2400" dirty="0"/>
              <a:t> into an FSA is </a:t>
            </a:r>
            <a:r>
              <a:rPr lang="en-US" sz="2400" u="sng" dirty="0"/>
              <a:t>not</a:t>
            </a:r>
            <a:r>
              <a:rPr lang="en-US" sz="2400" dirty="0"/>
              <a:t> </a:t>
            </a:r>
            <a:r>
              <a:rPr lang="en-US" sz="2400" u="sng" dirty="0"/>
              <a:t>subject to payroll taxes</a:t>
            </a:r>
            <a:r>
              <a:rPr lang="en-US" sz="2400" dirty="0"/>
              <a:t>, </a:t>
            </a:r>
            <a:r>
              <a:rPr lang="en-US" sz="2400" i="1" dirty="0"/>
              <a:t>resulting in substantial payroll tax savings.</a:t>
            </a:r>
            <a:r>
              <a:rPr lang="en-US" sz="2400" dirty="0"/>
              <a:t> </a:t>
            </a:r>
          </a:p>
          <a:p>
            <a:pPr marL="0" indent="0" algn="just">
              <a:buNone/>
            </a:pPr>
            <a:r>
              <a:rPr lang="en-US" sz="2400" dirty="0"/>
              <a:t>Under the </a:t>
            </a:r>
            <a:r>
              <a:rPr lang="en-US" sz="2400" u="sng" dirty="0"/>
              <a:t>Affordable Care Act</a:t>
            </a:r>
            <a:r>
              <a:rPr lang="en-US" sz="2400" dirty="0"/>
              <a:t>, a </a:t>
            </a:r>
            <a:r>
              <a:rPr lang="en-US" sz="2400" i="1" dirty="0"/>
              <a:t>plan may permit </a:t>
            </a:r>
            <a:r>
              <a:rPr lang="en-US" sz="2400" dirty="0"/>
              <a:t>an employee to carry over up to $500 into the following year without losing the funds.</a:t>
            </a:r>
          </a:p>
          <a:p>
            <a:pPr marL="0" indent="0" algn="ctr">
              <a:buNone/>
            </a:pPr>
            <a:r>
              <a:rPr lang="en-US" sz="2000" u="sng" dirty="0">
                <a:hlinkClick r:id="rId2"/>
              </a:rPr>
              <a:t>https://en.wikipedia.org/wiki/Flexible_spending_account</a:t>
            </a:r>
            <a:endParaRPr lang="en-US" sz="2000" u="sng" dirty="0"/>
          </a:p>
          <a:p>
            <a:pPr marL="0" indent="0" algn="just">
              <a:buNone/>
            </a:pPr>
            <a:endParaRPr lang="en-US" sz="1400" dirty="0"/>
          </a:p>
          <a:p>
            <a:pPr marL="0" indent="0" algn="just">
              <a:buNone/>
            </a:pPr>
            <a:r>
              <a:rPr lang="en-US" sz="2400" dirty="0"/>
              <a:t>A </a:t>
            </a:r>
            <a:r>
              <a:rPr lang="en-US" sz="2400" u="sng" dirty="0"/>
              <a:t>Flexible Spending Account (FSA</a:t>
            </a:r>
            <a:r>
              <a:rPr lang="en-US" sz="2400" dirty="0"/>
              <a:t>) is simply a savings account offered by an employer to help employees put away </a:t>
            </a:r>
            <a:r>
              <a:rPr lang="en-US" sz="2400" i="1" dirty="0"/>
              <a:t>“Tax-free money”</a:t>
            </a:r>
            <a:r>
              <a:rPr lang="en-US" sz="2400" dirty="0"/>
              <a:t> for </a:t>
            </a:r>
            <a:r>
              <a:rPr lang="en-US" sz="2400" i="1" dirty="0"/>
              <a:t>“Qualified Medical Expenses.”  </a:t>
            </a:r>
          </a:p>
          <a:p>
            <a:pPr marL="0" indent="0" algn="just">
              <a:buNone/>
            </a:pPr>
            <a:r>
              <a:rPr lang="en-US" sz="2400" dirty="0"/>
              <a:t>Generally, by paying medical expenses with </a:t>
            </a:r>
            <a:r>
              <a:rPr lang="en-US" sz="2400" i="1" dirty="0"/>
              <a:t>“Pre-Tax money” </a:t>
            </a:r>
            <a:r>
              <a:rPr lang="en-US" sz="2400" dirty="0"/>
              <a:t>or     </a:t>
            </a:r>
            <a:r>
              <a:rPr lang="en-US" sz="2400" i="1" dirty="0"/>
              <a:t>“Tax-free money,” then </a:t>
            </a:r>
            <a:r>
              <a:rPr lang="en-US" sz="2400" dirty="0"/>
              <a:t>if your Tax rate is 25% </a:t>
            </a:r>
            <a:r>
              <a:rPr lang="en-US" sz="2400" i="1" dirty="0"/>
              <a:t>you are saving 25%;    just like getting a discount!  </a:t>
            </a:r>
            <a:r>
              <a:rPr lang="en-US" sz="2400" dirty="0"/>
              <a:t>Deductions are easy, they are taken out of your paycheck by your employer.</a:t>
            </a:r>
            <a:endParaRPr lang="en-US" sz="2400" u="sng" dirty="0"/>
          </a:p>
        </p:txBody>
      </p:sp>
      <p:sp>
        <p:nvSpPr>
          <p:cNvPr id="4" name="Slide Number Placeholder 3"/>
          <p:cNvSpPr>
            <a:spLocks noGrp="1"/>
          </p:cNvSpPr>
          <p:nvPr>
            <p:ph type="sldNum" sz="quarter" idx="12"/>
          </p:nvPr>
        </p:nvSpPr>
        <p:spPr/>
        <p:txBody>
          <a:bodyPr/>
          <a:lstStyle/>
          <a:p>
            <a:fld id="{DE70C7B1-09E1-4780-88D9-9F486AEC4F9F}" type="slidenum">
              <a:rPr lang="en-US" smtClean="0"/>
              <a:t>38</a:t>
            </a:fld>
            <a:endParaRPr lang="en-US" dirty="0" smtClean="0"/>
          </a:p>
          <a:p>
            <a:r>
              <a:rPr lang="en-US" u="sng" dirty="0"/>
              <a:t>JohnGoldhamer.com</a:t>
            </a:r>
            <a:endParaRPr lang="en-US" dirty="0"/>
          </a:p>
        </p:txBody>
      </p:sp>
    </p:spTree>
    <p:extLst>
      <p:ext uri="{BB962C8B-B14F-4D97-AF65-F5344CB8AC3E}">
        <p14:creationId xmlns:p14="http://schemas.microsoft.com/office/powerpoint/2010/main" val="953547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03238"/>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914400"/>
            <a:ext cx="8229600" cy="5715000"/>
          </a:xfrm>
        </p:spPr>
        <p:txBody>
          <a:bodyPr>
            <a:normAutofit fontScale="77500" lnSpcReduction="20000"/>
          </a:bodyPr>
          <a:lstStyle/>
          <a:p>
            <a:pPr marL="0" indent="0" algn="ctr">
              <a:buNone/>
            </a:pPr>
            <a:r>
              <a:rPr lang="en-US" sz="4000" b="1" u="sng" dirty="0" smtClean="0"/>
              <a:t>FLEXIBLE SPENDING ACCOUNT (FSA) - SAVINGS</a:t>
            </a:r>
          </a:p>
          <a:p>
            <a:pPr marL="0" indent="0" algn="just">
              <a:buNone/>
            </a:pPr>
            <a:endParaRPr lang="en-US" sz="1500" dirty="0" smtClean="0"/>
          </a:p>
          <a:p>
            <a:pPr marL="0" indent="0" algn="just">
              <a:buNone/>
            </a:pPr>
            <a:r>
              <a:rPr lang="en-US" dirty="0" smtClean="0"/>
              <a:t>A </a:t>
            </a:r>
            <a:r>
              <a:rPr lang="en-US" u="sng" dirty="0"/>
              <a:t>Flexible Spending </a:t>
            </a:r>
            <a:r>
              <a:rPr lang="en-US" u="sng" dirty="0" smtClean="0"/>
              <a:t>Account (FSA</a:t>
            </a:r>
            <a:r>
              <a:rPr lang="en-US" dirty="0" smtClean="0"/>
              <a:t>) </a:t>
            </a:r>
            <a:r>
              <a:rPr lang="en-US" dirty="0"/>
              <a:t>is </a:t>
            </a:r>
            <a:r>
              <a:rPr lang="en-US" dirty="0" smtClean="0"/>
              <a:t>simply a </a:t>
            </a:r>
            <a:r>
              <a:rPr lang="en-US" dirty="0"/>
              <a:t>savings account offered by an employer to help employees put away </a:t>
            </a:r>
            <a:r>
              <a:rPr lang="en-US" dirty="0" smtClean="0"/>
              <a:t>         </a:t>
            </a:r>
            <a:r>
              <a:rPr lang="en-US" i="1" dirty="0" smtClean="0"/>
              <a:t>“</a:t>
            </a:r>
            <a:r>
              <a:rPr lang="en-US" i="1" dirty="0"/>
              <a:t>Tax-free money”</a:t>
            </a:r>
            <a:r>
              <a:rPr lang="en-US" dirty="0"/>
              <a:t> for </a:t>
            </a:r>
            <a:r>
              <a:rPr lang="en-US" i="1" dirty="0" smtClean="0"/>
              <a:t>“Qualified Medical Expenses.”  </a:t>
            </a:r>
          </a:p>
          <a:p>
            <a:pPr marL="0" indent="0" algn="just">
              <a:buNone/>
            </a:pPr>
            <a:endParaRPr lang="en-US" dirty="0"/>
          </a:p>
          <a:p>
            <a:pPr marL="0" indent="0" algn="just">
              <a:buNone/>
            </a:pPr>
            <a:r>
              <a:rPr lang="en-US" dirty="0" smtClean="0"/>
              <a:t>Generally</a:t>
            </a:r>
            <a:r>
              <a:rPr lang="en-US" dirty="0"/>
              <a:t>, </a:t>
            </a:r>
            <a:r>
              <a:rPr lang="en-US" dirty="0" smtClean="0"/>
              <a:t>by </a:t>
            </a:r>
            <a:r>
              <a:rPr lang="en-US" dirty="0"/>
              <a:t>paying medical expenses </a:t>
            </a:r>
            <a:r>
              <a:rPr lang="en-US" dirty="0" smtClean="0"/>
              <a:t>with </a:t>
            </a:r>
            <a:r>
              <a:rPr lang="en-US" i="1" dirty="0" smtClean="0"/>
              <a:t>“Pre-Tax money” </a:t>
            </a:r>
            <a:r>
              <a:rPr lang="en-US" dirty="0" smtClean="0"/>
              <a:t>or </a:t>
            </a:r>
            <a:r>
              <a:rPr lang="en-US" i="1" dirty="0" smtClean="0"/>
              <a:t>“Tax-free </a:t>
            </a:r>
            <a:r>
              <a:rPr lang="en-US" i="1" dirty="0"/>
              <a:t>money,” </a:t>
            </a:r>
            <a:r>
              <a:rPr lang="en-US" i="1" dirty="0" smtClean="0"/>
              <a:t>then </a:t>
            </a:r>
            <a:r>
              <a:rPr lang="en-US" dirty="0" smtClean="0"/>
              <a:t>if </a:t>
            </a:r>
            <a:r>
              <a:rPr lang="en-US" dirty="0"/>
              <a:t>your Tax rate is 25% </a:t>
            </a:r>
            <a:r>
              <a:rPr lang="en-US" i="1" dirty="0" smtClean="0"/>
              <a:t>you </a:t>
            </a:r>
            <a:r>
              <a:rPr lang="en-US" i="1" dirty="0"/>
              <a:t>are saving 25</a:t>
            </a:r>
            <a:r>
              <a:rPr lang="en-US" i="1" dirty="0" smtClean="0"/>
              <a:t>%; just like getting a discount!</a:t>
            </a:r>
          </a:p>
          <a:p>
            <a:pPr marL="0" indent="0" algn="just">
              <a:buNone/>
            </a:pPr>
            <a:endParaRPr lang="en-US" i="1" dirty="0"/>
          </a:p>
          <a:p>
            <a:pPr marL="0" indent="0" algn="just">
              <a:buNone/>
            </a:pPr>
            <a:r>
              <a:rPr lang="en-US" dirty="0" smtClean="0"/>
              <a:t>Deductions </a:t>
            </a:r>
            <a:r>
              <a:rPr lang="en-US" dirty="0"/>
              <a:t>are </a:t>
            </a:r>
            <a:r>
              <a:rPr lang="en-US" dirty="0" smtClean="0"/>
              <a:t>easy, they are taken </a:t>
            </a:r>
            <a:r>
              <a:rPr lang="en-US" dirty="0"/>
              <a:t>out of your </a:t>
            </a:r>
            <a:r>
              <a:rPr lang="en-US" dirty="0" smtClean="0"/>
              <a:t>paycheck by your employer.</a:t>
            </a:r>
            <a:endParaRPr lang="en-US" dirty="0"/>
          </a:p>
          <a:p>
            <a:pPr marL="0" indent="0" algn="just">
              <a:buNone/>
            </a:pPr>
            <a:endParaRPr lang="en-US" dirty="0" smtClean="0"/>
          </a:p>
          <a:p>
            <a:pPr marL="0" indent="0" algn="just">
              <a:buNone/>
            </a:pPr>
            <a:r>
              <a:rPr lang="en-US" dirty="0" smtClean="0"/>
              <a:t>However, the IRS is very strict as to what are considered </a:t>
            </a:r>
            <a:r>
              <a:rPr lang="en-US" i="1" dirty="0"/>
              <a:t>“Qualified Medical Expenses.” </a:t>
            </a:r>
            <a:endParaRPr lang="en-US" i="1" dirty="0" smtClean="0"/>
          </a:p>
          <a:p>
            <a:pPr marL="0" indent="0" algn="ctr">
              <a:buNone/>
            </a:pPr>
            <a:r>
              <a:rPr lang="en-US" sz="2600" i="1" dirty="0">
                <a:hlinkClick r:id="rId2"/>
              </a:rPr>
              <a:t>http://www.hsacenter.com/what-is-an-hsa/qualified-medical-expenses</a:t>
            </a:r>
            <a:r>
              <a:rPr lang="en-US" sz="2600" i="1" dirty="0" smtClean="0">
                <a:hlinkClick r:id="rId2"/>
              </a:rPr>
              <a:t>/</a:t>
            </a:r>
            <a:endParaRPr lang="en-US" sz="2600" i="1" dirty="0" smtClean="0"/>
          </a:p>
          <a:p>
            <a:pPr marL="0" indent="0" algn="just">
              <a:buNone/>
            </a:pPr>
            <a:endParaRPr lang="en-US" dirty="0"/>
          </a:p>
          <a:p>
            <a:pPr marL="0" indent="0" algn="just">
              <a:buNone/>
            </a:pP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39</a:t>
            </a:fld>
            <a:endParaRPr lang="en-US" dirty="0" smtClean="0"/>
          </a:p>
          <a:p>
            <a:r>
              <a:rPr lang="en-US" u="sng" dirty="0"/>
              <a:t>JohnGoldhamer.com</a:t>
            </a:r>
            <a:endParaRPr lang="en-US" dirty="0"/>
          </a:p>
        </p:txBody>
      </p:sp>
    </p:spTree>
    <p:extLst>
      <p:ext uri="{BB962C8B-B14F-4D97-AF65-F5344CB8AC3E}">
        <p14:creationId xmlns:p14="http://schemas.microsoft.com/office/powerpoint/2010/main" val="2840501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867400"/>
          </a:xfrm>
        </p:spPr>
        <p:txBody>
          <a:bodyPr>
            <a:normAutofit fontScale="70000" lnSpcReduction="20000"/>
          </a:bodyPr>
          <a:lstStyle/>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ctr">
              <a:buNone/>
            </a:pPr>
            <a:r>
              <a:rPr lang="en-US" b="1" i="1" u="sng" dirty="0"/>
              <a:t>Why should you listen to John B. Goldhamer</a:t>
            </a:r>
            <a:r>
              <a:rPr lang="en-US" b="1" i="1" dirty="0"/>
              <a:t>?</a:t>
            </a:r>
          </a:p>
          <a:p>
            <a:pPr marL="0" indent="0" algn="ctr">
              <a:buNone/>
            </a:pPr>
            <a:endParaRPr lang="en-US" sz="800" i="1" dirty="0"/>
          </a:p>
          <a:p>
            <a:pPr marL="0" indent="0" algn="ctr">
              <a:buNone/>
            </a:pPr>
            <a:endParaRPr lang="en-US" sz="1100" b="1" i="1" u="sng" dirty="0" smtClean="0"/>
          </a:p>
          <a:p>
            <a:pPr marL="0" indent="0" algn="ctr">
              <a:buNone/>
            </a:pPr>
            <a:r>
              <a:rPr lang="en-US" b="1" i="1" u="sng" dirty="0" smtClean="0"/>
              <a:t>Why </a:t>
            </a:r>
            <a:r>
              <a:rPr lang="en-US" b="1" i="1" u="sng" dirty="0"/>
              <a:t>should you listen to John B. Goldhamer</a:t>
            </a:r>
            <a:r>
              <a:rPr lang="en-US" b="1" i="1" dirty="0" smtClean="0"/>
              <a:t>?</a:t>
            </a:r>
          </a:p>
          <a:p>
            <a:pPr marL="0" indent="0" algn="ctr">
              <a:buNone/>
            </a:pPr>
            <a:endParaRPr lang="en-US" sz="1300" b="1" i="1" dirty="0"/>
          </a:p>
          <a:p>
            <a:pPr marL="0" indent="0" algn="just">
              <a:buNone/>
            </a:pPr>
            <a:r>
              <a:rPr lang="en-US" dirty="0" smtClean="0"/>
              <a:t>John </a:t>
            </a:r>
            <a:r>
              <a:rPr lang="en-US" dirty="0"/>
              <a:t>B. Goldhamer is an Authored Tax </a:t>
            </a:r>
            <a:r>
              <a:rPr lang="en-US" dirty="0" smtClean="0"/>
              <a:t>Expert with </a:t>
            </a:r>
            <a:r>
              <a:rPr lang="en-US" i="1" u="sng" dirty="0" smtClean="0"/>
              <a:t>Education </a:t>
            </a:r>
            <a:r>
              <a:rPr lang="en-US" i="1" u="sng" dirty="0"/>
              <a:t>and Experience</a:t>
            </a:r>
            <a:r>
              <a:rPr lang="en-US" i="1" dirty="0"/>
              <a:t> </a:t>
            </a:r>
            <a:r>
              <a:rPr lang="en-US" i="1" u="sng" dirty="0"/>
              <a:t>in all Business </a:t>
            </a:r>
            <a:r>
              <a:rPr lang="en-US" u="sng" dirty="0"/>
              <a:t>Disciplines</a:t>
            </a:r>
            <a:r>
              <a:rPr lang="en-US" dirty="0"/>
              <a:t>, including:</a:t>
            </a:r>
          </a:p>
          <a:p>
            <a:pPr marL="0" indent="0" algn="just">
              <a:buNone/>
            </a:pPr>
            <a:endParaRPr lang="en-US" sz="100" b="1" i="1" dirty="0"/>
          </a:p>
          <a:p>
            <a:pPr marL="0" indent="0" algn="ctr">
              <a:buNone/>
            </a:pPr>
            <a:r>
              <a:rPr lang="en-US" b="1" i="1" dirty="0"/>
              <a:t>J.D. Equivalent Legal Education, Finance, Marketing, MBA, Accounting, and Information Systems.</a:t>
            </a:r>
          </a:p>
          <a:p>
            <a:pPr marL="0" indent="0" algn="just">
              <a:buNone/>
            </a:pPr>
            <a:endParaRPr lang="en-US" sz="100" dirty="0"/>
          </a:p>
          <a:p>
            <a:pPr marL="0" indent="0" algn="just">
              <a:buNone/>
            </a:pPr>
            <a:r>
              <a:rPr lang="en-US" dirty="0" smtClean="0"/>
              <a:t>He </a:t>
            </a:r>
            <a:r>
              <a:rPr lang="en-US" dirty="0"/>
              <a:t>has been essentially a </a:t>
            </a:r>
            <a:r>
              <a:rPr lang="en-US" i="1" dirty="0"/>
              <a:t>Tax Attorney </a:t>
            </a:r>
            <a:r>
              <a:rPr lang="en-US" dirty="0"/>
              <a:t>for organizations for numerous </a:t>
            </a:r>
            <a:r>
              <a:rPr lang="en-US" dirty="0" smtClean="0"/>
              <a:t>years; researching</a:t>
            </a:r>
            <a:r>
              <a:rPr lang="en-US" dirty="0"/>
              <a:t>, composing and presenting over                             </a:t>
            </a:r>
            <a:r>
              <a:rPr lang="en-US" i="1" dirty="0"/>
              <a:t>400-pages</a:t>
            </a:r>
            <a:r>
              <a:rPr lang="en-US" dirty="0"/>
              <a:t> of </a:t>
            </a:r>
            <a:r>
              <a:rPr lang="en-US" i="1" dirty="0"/>
              <a:t>Impact Statements, Position Papers, and Tax Appeals </a:t>
            </a:r>
            <a:r>
              <a:rPr lang="en-US" dirty="0"/>
              <a:t>to Jurisdictions and Management</a:t>
            </a:r>
            <a:r>
              <a:rPr lang="en-US" i="1" dirty="0"/>
              <a:t>.</a:t>
            </a:r>
          </a:p>
          <a:p>
            <a:pPr marL="0" indent="0" algn="just">
              <a:buNone/>
            </a:pPr>
            <a:endParaRPr lang="en-US" sz="100" dirty="0"/>
          </a:p>
          <a:p>
            <a:pPr marL="0" indent="0" algn="just">
              <a:buNone/>
            </a:pPr>
            <a:r>
              <a:rPr lang="en-US" dirty="0" smtClean="0"/>
              <a:t>John compiled </a:t>
            </a:r>
            <a:r>
              <a:rPr lang="en-US" i="1" dirty="0"/>
              <a:t>“Thirty Tax Tools” </a:t>
            </a:r>
            <a:r>
              <a:rPr lang="en-US" dirty="0"/>
              <a:t>to assist with                                </a:t>
            </a:r>
            <a:r>
              <a:rPr lang="en-US" i="1" dirty="0"/>
              <a:t>Business, Legal, and Tax Research, which are on his website</a:t>
            </a:r>
            <a:r>
              <a:rPr lang="en-US" i="1" dirty="0" smtClean="0"/>
              <a:t>.</a:t>
            </a: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4</a:t>
            </a:fld>
            <a:endParaRPr lang="en-US" dirty="0" smtClean="0"/>
          </a:p>
          <a:p>
            <a:r>
              <a:rPr lang="en-US" u="sng" dirty="0"/>
              <a:t>JohnGoldhamer.com</a:t>
            </a:r>
            <a:endParaRPr lang="en-US" dirty="0"/>
          </a:p>
        </p:txBody>
      </p:sp>
      <p:sp>
        <p:nvSpPr>
          <p:cNvPr id="5" name="Title 1"/>
          <p:cNvSpPr>
            <a:spLocks noGrp="1"/>
          </p:cNvSpPr>
          <p:nvPr>
            <p:ph type="title"/>
          </p:nvPr>
        </p:nvSpPr>
        <p:spPr>
          <a:xfrm>
            <a:off x="457200" y="304800"/>
            <a:ext cx="8229600" cy="503238"/>
          </a:xfrm>
        </p:spPr>
        <p:txBody>
          <a:bodyPr>
            <a:noAutofit/>
          </a:bodyPr>
          <a:lstStyle/>
          <a:p>
            <a:r>
              <a:rPr lang="en-US" sz="2700" b="1" u="sng" dirty="0" smtClean="0"/>
              <a:t>2016 INDIVIDUAL INCOME TAX WORKSHOP</a:t>
            </a:r>
            <a:endParaRPr lang="en-US" sz="2700" dirty="0"/>
          </a:p>
        </p:txBody>
      </p:sp>
      <p:pic>
        <p:nvPicPr>
          <p:cNvPr id="6" name="Picture 5" descr="C:\Users\John B. Goldhamer.JohnBGoldhamer\AppData\Local\Microsoft\Windows\Temporary Internet Files\Content.Word\IMG_2212.jpg"/>
          <p:cNvPicPr/>
          <p:nvPr/>
        </p:nvPicPr>
        <p:blipFill rotWithShape="1">
          <a:blip r:embed="rId2" cstate="print">
            <a:extLst>
              <a:ext uri="{28A0092B-C50C-407E-A947-70E740481C1C}">
                <a14:useLocalDpi xmlns:a14="http://schemas.microsoft.com/office/drawing/2010/main" val="0"/>
              </a:ext>
            </a:extLst>
          </a:blip>
          <a:srcRect l="10015" t="12117" r="3157" b="44891"/>
          <a:stretch/>
        </p:blipFill>
        <p:spPr bwMode="auto">
          <a:xfrm>
            <a:off x="990600" y="990600"/>
            <a:ext cx="7162800" cy="19097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86297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867400"/>
          </a:xfrm>
        </p:spPr>
        <p:txBody>
          <a:bodyPr>
            <a:normAutofit fontScale="25000" lnSpcReduction="20000"/>
          </a:bodyPr>
          <a:lstStyle/>
          <a:p>
            <a:pPr marL="0" indent="0" algn="ctr">
              <a:buNone/>
            </a:pPr>
            <a:r>
              <a:rPr lang="en-US" sz="9600" b="1" u="sng" dirty="0" smtClean="0"/>
              <a:t>FLEXIBLE SPENDING ACCOUNT (FSA) PLANS</a:t>
            </a:r>
          </a:p>
          <a:p>
            <a:pPr marL="0" indent="0" algn="ctr">
              <a:buNone/>
            </a:pPr>
            <a:r>
              <a:rPr lang="en-US" sz="9200" dirty="0" smtClean="0"/>
              <a:t>Use It or Lose It Policy</a:t>
            </a:r>
          </a:p>
          <a:p>
            <a:pPr marL="0" indent="0" algn="just">
              <a:buNone/>
            </a:pPr>
            <a:endParaRPr lang="en-US" sz="1600" dirty="0" smtClean="0"/>
          </a:p>
          <a:p>
            <a:pPr marL="0" indent="0" algn="just">
              <a:buNone/>
            </a:pPr>
            <a:r>
              <a:rPr lang="en-US" sz="8000" dirty="0" smtClean="0"/>
              <a:t>Generally, some </a:t>
            </a:r>
            <a:r>
              <a:rPr lang="en-US" sz="8000" u="sng" dirty="0" smtClean="0"/>
              <a:t>Flexible Spending Account Plans (FSA</a:t>
            </a:r>
            <a:r>
              <a:rPr lang="en-US" sz="8000" dirty="0" smtClean="0"/>
              <a:t>) still have a </a:t>
            </a:r>
            <a:r>
              <a:rPr lang="en-US" sz="8000" i="1" dirty="0" smtClean="0"/>
              <a:t>“</a:t>
            </a:r>
            <a:r>
              <a:rPr lang="en-US" sz="8000" u="sng" dirty="0" smtClean="0"/>
              <a:t>Use It or Lose It Policy</a:t>
            </a:r>
            <a:r>
              <a:rPr lang="en-US" sz="8000" i="1" dirty="0" smtClean="0"/>
              <a:t>.”  </a:t>
            </a:r>
            <a:r>
              <a:rPr lang="en-US" sz="8000" dirty="0" smtClean="0"/>
              <a:t>This </a:t>
            </a:r>
            <a:r>
              <a:rPr lang="en-US" sz="8000" dirty="0"/>
              <a:t>means that amounts in the account at the end of the plan year </a:t>
            </a:r>
            <a:r>
              <a:rPr lang="en-US" sz="8000" dirty="0" smtClean="0"/>
              <a:t>cannot </a:t>
            </a:r>
            <a:r>
              <a:rPr lang="en-US" sz="8000" dirty="0"/>
              <a:t>be carried over to the next </a:t>
            </a:r>
            <a:r>
              <a:rPr lang="en-US" sz="8000" dirty="0" smtClean="0"/>
              <a:t>year.  If </a:t>
            </a:r>
            <a:r>
              <a:rPr lang="en-US" sz="8000" dirty="0"/>
              <a:t>your plan follows this rule, you should make sure to use all of your funds by the end of the </a:t>
            </a:r>
            <a:r>
              <a:rPr lang="en-US" sz="8000" dirty="0" smtClean="0"/>
              <a:t>plan year, which generally is the end of the calendar year.</a:t>
            </a:r>
          </a:p>
          <a:p>
            <a:pPr marL="0" indent="0" algn="just">
              <a:buNone/>
            </a:pPr>
            <a:r>
              <a:rPr lang="en-US" sz="8000" dirty="0" smtClean="0"/>
              <a:t>As part of the </a:t>
            </a:r>
            <a:r>
              <a:rPr lang="en-US" sz="8000" u="sng" dirty="0" smtClean="0"/>
              <a:t>Affordable Care Act</a:t>
            </a:r>
            <a:r>
              <a:rPr lang="en-US" sz="8000" dirty="0" smtClean="0"/>
              <a:t>, the IRS has changed the rules so that    </a:t>
            </a:r>
            <a:r>
              <a:rPr lang="en-US" sz="8000" u="sng" dirty="0" smtClean="0"/>
              <a:t>Flexible Spending Account Plans</a:t>
            </a:r>
            <a:r>
              <a:rPr lang="en-US" sz="8000" dirty="0" smtClean="0"/>
              <a:t> </a:t>
            </a:r>
            <a:r>
              <a:rPr lang="en-US" sz="8000" i="1" u="sng" dirty="0" smtClean="0"/>
              <a:t>may permit</a:t>
            </a:r>
            <a:r>
              <a:rPr lang="en-US" sz="8000" i="1" dirty="0" smtClean="0"/>
              <a:t> </a:t>
            </a:r>
            <a:r>
              <a:rPr lang="en-US" sz="8000" dirty="0"/>
              <a:t>an employee to carry over up to $500 into the following year without losing the funds, but </a:t>
            </a:r>
            <a:r>
              <a:rPr lang="en-US" sz="8000" dirty="0" smtClean="0"/>
              <a:t>it is not required.</a:t>
            </a:r>
          </a:p>
          <a:p>
            <a:pPr marL="0" indent="0" algn="just">
              <a:buNone/>
            </a:pPr>
            <a:endParaRPr lang="en-US" sz="1600" dirty="0" smtClean="0"/>
          </a:p>
          <a:p>
            <a:pPr marL="0" indent="0">
              <a:buNone/>
            </a:pPr>
            <a:r>
              <a:rPr lang="en-US" sz="8000" u="sng" dirty="0" smtClean="0"/>
              <a:t>Suggestions</a:t>
            </a:r>
            <a:r>
              <a:rPr lang="en-US" sz="8000" dirty="0" smtClean="0"/>
              <a:t>:</a:t>
            </a:r>
          </a:p>
          <a:p>
            <a:pPr algn="just"/>
            <a:r>
              <a:rPr lang="en-US" sz="8000" dirty="0" smtClean="0"/>
              <a:t>Because </a:t>
            </a:r>
            <a:r>
              <a:rPr lang="en-US" sz="8000" dirty="0"/>
              <a:t>of </a:t>
            </a:r>
            <a:r>
              <a:rPr lang="en-US" sz="8000" dirty="0" smtClean="0"/>
              <a:t>some FSA plans have the</a:t>
            </a:r>
            <a:r>
              <a:rPr lang="en-US" sz="8000" i="1" dirty="0" smtClean="0"/>
              <a:t> “</a:t>
            </a:r>
            <a:r>
              <a:rPr lang="en-US" sz="8000" u="sng" dirty="0" smtClean="0"/>
              <a:t>Use It or Lose It Policy</a:t>
            </a:r>
            <a:r>
              <a:rPr lang="en-US" sz="8000" dirty="0" smtClean="0"/>
              <a:t>, </a:t>
            </a:r>
            <a:r>
              <a:rPr lang="en-US" sz="8000" i="1" dirty="0" smtClean="0"/>
              <a:t>”</a:t>
            </a:r>
            <a:r>
              <a:rPr lang="en-US" sz="8000" dirty="0" smtClean="0"/>
              <a:t> </a:t>
            </a:r>
            <a:r>
              <a:rPr lang="en-US" sz="8000" dirty="0"/>
              <a:t>if you do not spend everything in your </a:t>
            </a:r>
            <a:r>
              <a:rPr lang="en-US" sz="8000" dirty="0" smtClean="0"/>
              <a:t>account, </a:t>
            </a:r>
            <a:r>
              <a:rPr lang="en-US" sz="8000" i="1" dirty="0"/>
              <a:t>legally </a:t>
            </a:r>
            <a:r>
              <a:rPr lang="en-US" sz="8000" i="1" dirty="0" smtClean="0"/>
              <a:t>the </a:t>
            </a:r>
            <a:r>
              <a:rPr lang="en-US" sz="8000" i="1" dirty="0"/>
              <a:t>company </a:t>
            </a:r>
            <a:r>
              <a:rPr lang="en-US" sz="8000" i="1" dirty="0" smtClean="0"/>
              <a:t>is not </a:t>
            </a:r>
            <a:r>
              <a:rPr lang="en-US" sz="8000" i="1" dirty="0"/>
              <a:t>responsible </a:t>
            </a:r>
            <a:r>
              <a:rPr lang="en-US" sz="8000" i="1" dirty="0" smtClean="0"/>
              <a:t>to pay you the balance.  </a:t>
            </a:r>
            <a:r>
              <a:rPr lang="en-US" sz="8000" dirty="0" smtClean="0"/>
              <a:t>Before </a:t>
            </a:r>
            <a:r>
              <a:rPr lang="en-US" sz="8000" dirty="0"/>
              <a:t>the end of the year, spend </a:t>
            </a:r>
            <a:r>
              <a:rPr lang="en-US" sz="8000" dirty="0" smtClean="0"/>
              <a:t>your </a:t>
            </a:r>
            <a:r>
              <a:rPr lang="en-US" sz="8000" dirty="0"/>
              <a:t>FSA on </a:t>
            </a:r>
            <a:r>
              <a:rPr lang="en-US" sz="8000" i="1" dirty="0"/>
              <a:t>Qualified Medical Expenses </a:t>
            </a:r>
            <a:r>
              <a:rPr lang="en-US" sz="8000" dirty="0"/>
              <a:t>to </a:t>
            </a:r>
            <a:r>
              <a:rPr lang="en-US" sz="8000" dirty="0" smtClean="0"/>
              <a:t>maximize </a:t>
            </a:r>
            <a:r>
              <a:rPr lang="en-US" sz="8000" dirty="0"/>
              <a:t>your tax </a:t>
            </a:r>
            <a:r>
              <a:rPr lang="en-US" sz="8000" dirty="0" smtClean="0"/>
              <a:t>savings.</a:t>
            </a:r>
            <a:endParaRPr lang="en-US" sz="8000" i="1" dirty="0" smtClean="0"/>
          </a:p>
          <a:p>
            <a:pPr algn="just"/>
            <a:r>
              <a:rPr lang="en-US" sz="8000" dirty="0" smtClean="0"/>
              <a:t>Flexible </a:t>
            </a:r>
            <a:r>
              <a:rPr lang="en-US" sz="8000" dirty="0"/>
              <a:t>Spending Accounts </a:t>
            </a:r>
            <a:r>
              <a:rPr lang="en-US" sz="8000" dirty="0" smtClean="0"/>
              <a:t>allows “</a:t>
            </a:r>
            <a:r>
              <a:rPr lang="en-US" sz="8000" u="sng" dirty="0" smtClean="0"/>
              <a:t>Pre-funding</a:t>
            </a:r>
            <a:r>
              <a:rPr lang="en-US" sz="8000" dirty="0" smtClean="0"/>
              <a:t>,” </a:t>
            </a:r>
            <a:r>
              <a:rPr lang="en-US" sz="8000" dirty="0"/>
              <a:t>which means you can spend the money in the account before it’s actually deposited. </a:t>
            </a:r>
            <a:r>
              <a:rPr lang="en-US" sz="8000" dirty="0" smtClean="0"/>
              <a:t>If </a:t>
            </a:r>
            <a:r>
              <a:rPr lang="en-US" sz="8000" dirty="0"/>
              <a:t>you left a company where your </a:t>
            </a:r>
            <a:r>
              <a:rPr lang="en-US" sz="8000" u="sng" dirty="0"/>
              <a:t>Flexible Spending Account</a:t>
            </a:r>
            <a:r>
              <a:rPr lang="en-US" sz="8000" dirty="0"/>
              <a:t> </a:t>
            </a:r>
            <a:r>
              <a:rPr lang="en-US" sz="8000" i="1" u="sng" dirty="0"/>
              <a:t>paid all the Medical Expenses</a:t>
            </a:r>
            <a:r>
              <a:rPr lang="en-US" sz="8000" i="1" dirty="0"/>
              <a:t> </a:t>
            </a:r>
            <a:r>
              <a:rPr lang="en-US" sz="8000" dirty="0"/>
              <a:t>during the year, </a:t>
            </a:r>
            <a:r>
              <a:rPr lang="en-US" sz="8000" i="1" dirty="0"/>
              <a:t>but your </a:t>
            </a:r>
            <a:r>
              <a:rPr lang="en-US" sz="8000" i="1" u="sng" dirty="0" smtClean="0"/>
              <a:t>Payroll </a:t>
            </a:r>
            <a:r>
              <a:rPr lang="en-US" sz="8000" i="1" u="sng" dirty="0"/>
              <a:t>Deductions were less</a:t>
            </a:r>
            <a:r>
              <a:rPr lang="en-US" sz="8000" dirty="0"/>
              <a:t>, </a:t>
            </a:r>
            <a:r>
              <a:rPr lang="en-US" sz="8000" dirty="0" smtClean="0"/>
              <a:t>then </a:t>
            </a:r>
            <a:r>
              <a:rPr lang="en-US" sz="8000" i="1" dirty="0" smtClean="0"/>
              <a:t>you </a:t>
            </a:r>
            <a:r>
              <a:rPr lang="en-US" sz="8000" i="1" dirty="0"/>
              <a:t>are </a:t>
            </a:r>
            <a:r>
              <a:rPr lang="en-US" sz="8000" i="1" u="sng" dirty="0"/>
              <a:t>not</a:t>
            </a:r>
            <a:r>
              <a:rPr lang="en-US" sz="8000" i="1" dirty="0"/>
              <a:t> </a:t>
            </a:r>
            <a:r>
              <a:rPr lang="en-US" sz="8000" i="1" dirty="0" smtClean="0"/>
              <a:t>responsible </a:t>
            </a:r>
            <a:r>
              <a:rPr lang="en-US" sz="8000" i="1" dirty="0"/>
              <a:t>to pay the company the </a:t>
            </a:r>
            <a:r>
              <a:rPr lang="en-US" sz="8000" i="1" dirty="0" smtClean="0"/>
              <a:t>difference. Although, the company </a:t>
            </a:r>
            <a:r>
              <a:rPr lang="en-US" sz="8000" i="1" u="sng" dirty="0" smtClean="0"/>
              <a:t>may</a:t>
            </a:r>
            <a:r>
              <a:rPr lang="en-US" sz="8000" i="1" dirty="0" smtClean="0"/>
              <a:t> take it out of your final paycheck.</a:t>
            </a:r>
            <a:endParaRPr lang="en-US" sz="8000" i="1" dirty="0"/>
          </a:p>
        </p:txBody>
      </p:sp>
      <p:sp>
        <p:nvSpPr>
          <p:cNvPr id="4" name="Slide Number Placeholder 3"/>
          <p:cNvSpPr>
            <a:spLocks noGrp="1"/>
          </p:cNvSpPr>
          <p:nvPr>
            <p:ph type="sldNum" sz="quarter" idx="12"/>
          </p:nvPr>
        </p:nvSpPr>
        <p:spPr/>
        <p:txBody>
          <a:bodyPr/>
          <a:lstStyle/>
          <a:p>
            <a:fld id="{DE70C7B1-09E1-4780-88D9-9F486AEC4F9F}" type="slidenum">
              <a:rPr lang="en-US" smtClean="0"/>
              <a:t>40</a:t>
            </a:fld>
            <a:endParaRPr lang="en-US" dirty="0" smtClean="0"/>
          </a:p>
          <a:p>
            <a:r>
              <a:rPr lang="en-US" u="sng" dirty="0"/>
              <a:t>JohnGoldhamer.com</a:t>
            </a:r>
            <a:endParaRPr lang="en-US" dirty="0"/>
          </a:p>
        </p:txBody>
      </p:sp>
    </p:spTree>
    <p:extLst>
      <p:ext uri="{BB962C8B-B14F-4D97-AF65-F5344CB8AC3E}">
        <p14:creationId xmlns:p14="http://schemas.microsoft.com/office/powerpoint/2010/main" val="2518095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03238"/>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6019800"/>
          </a:xfrm>
        </p:spPr>
        <p:txBody>
          <a:bodyPr>
            <a:normAutofit fontScale="25000" lnSpcReduction="20000"/>
          </a:bodyPr>
          <a:lstStyle/>
          <a:p>
            <a:pPr marL="0" indent="0" algn="ctr">
              <a:buNone/>
            </a:pPr>
            <a:r>
              <a:rPr lang="en-US" sz="10000" b="1" u="sng" dirty="0" smtClean="0"/>
              <a:t>WHY ARE UNEMPLOYMENT BENEFIT PAYMENTS TAXABLE?</a:t>
            </a:r>
            <a:endParaRPr lang="en-US" sz="10000" b="1" i="1" dirty="0" smtClean="0"/>
          </a:p>
          <a:p>
            <a:pPr marL="0" indent="0" algn="just">
              <a:buNone/>
            </a:pPr>
            <a:r>
              <a:rPr lang="en-US" sz="8400" dirty="0"/>
              <a:t>Similar to Medical Insurance Benefits, Unemployment Benefits are just another </a:t>
            </a:r>
            <a:r>
              <a:rPr lang="en-US" sz="8400" i="1" dirty="0"/>
              <a:t>“Employee Benefit.”</a:t>
            </a:r>
          </a:p>
          <a:p>
            <a:pPr marL="0" indent="0" algn="just">
              <a:buNone/>
            </a:pPr>
            <a:r>
              <a:rPr lang="en-US" sz="8400" dirty="0" smtClean="0"/>
              <a:t>When you file for Unemployment Benefits, </a:t>
            </a:r>
            <a:r>
              <a:rPr lang="en-US" sz="8400" dirty="0"/>
              <a:t>the state pays you from a </a:t>
            </a:r>
            <a:r>
              <a:rPr lang="en-US" sz="8400" i="1" dirty="0"/>
              <a:t>State Trust </a:t>
            </a:r>
            <a:r>
              <a:rPr lang="en-US" sz="8400" i="1" dirty="0" smtClean="0"/>
              <a:t>Fund, </a:t>
            </a:r>
            <a:r>
              <a:rPr lang="en-US" sz="8400" dirty="0" smtClean="0"/>
              <a:t>which has </a:t>
            </a:r>
            <a:r>
              <a:rPr lang="en-US" sz="8400" i="1" dirty="0" smtClean="0"/>
              <a:t>State Unemployment Taxes </a:t>
            </a:r>
            <a:r>
              <a:rPr lang="en-US" sz="8400" dirty="0" smtClean="0"/>
              <a:t>plus </a:t>
            </a:r>
            <a:r>
              <a:rPr lang="en-US" sz="8400" i="1" dirty="0" smtClean="0"/>
              <a:t>Federal </a:t>
            </a:r>
            <a:r>
              <a:rPr lang="en-US" sz="8400" i="1" dirty="0"/>
              <a:t>Unemployment </a:t>
            </a:r>
            <a:r>
              <a:rPr lang="en-US" sz="8400" i="1" dirty="0" smtClean="0"/>
              <a:t>Taxes; </a:t>
            </a:r>
            <a:r>
              <a:rPr lang="en-US" sz="8400" dirty="0" smtClean="0"/>
              <a:t>both</a:t>
            </a:r>
            <a:r>
              <a:rPr lang="en-US" sz="8400" i="1" dirty="0" smtClean="0"/>
              <a:t> </a:t>
            </a:r>
            <a:r>
              <a:rPr lang="en-US" sz="8400" dirty="0" smtClean="0"/>
              <a:t>paid </a:t>
            </a:r>
            <a:r>
              <a:rPr lang="en-US" sz="8400" dirty="0"/>
              <a:t>by </a:t>
            </a:r>
            <a:r>
              <a:rPr lang="en-US" sz="8400" dirty="0" smtClean="0"/>
              <a:t>organizations.</a:t>
            </a:r>
          </a:p>
          <a:p>
            <a:pPr marL="0" indent="0" algn="just">
              <a:buNone/>
            </a:pPr>
            <a:r>
              <a:rPr lang="en-US" sz="8400" dirty="0" smtClean="0"/>
              <a:t>Generally</a:t>
            </a:r>
            <a:r>
              <a:rPr lang="en-US" sz="8400" dirty="0"/>
              <a:t>, most insurance proceeds or payments are not </a:t>
            </a:r>
            <a:r>
              <a:rPr lang="en-US" sz="8400" dirty="0" smtClean="0"/>
              <a:t>taxable. </a:t>
            </a:r>
            <a:r>
              <a:rPr lang="en-US" sz="8400" dirty="0"/>
              <a:t>Although unemployment is </a:t>
            </a:r>
            <a:r>
              <a:rPr lang="en-US" sz="8400" dirty="0" smtClean="0"/>
              <a:t>an insurance </a:t>
            </a:r>
            <a:r>
              <a:rPr lang="en-US" sz="8400" dirty="0"/>
              <a:t>paid by employers, to protect salaries, starting with </a:t>
            </a:r>
            <a:r>
              <a:rPr lang="en-US" sz="8400" dirty="0" smtClean="0"/>
              <a:t>the </a:t>
            </a:r>
            <a:r>
              <a:rPr lang="en-US" sz="8400" u="sng" dirty="0" smtClean="0"/>
              <a:t>Tax </a:t>
            </a:r>
            <a:r>
              <a:rPr lang="en-US" sz="8400" u="sng" dirty="0"/>
              <a:t>Reform Act of 1986</a:t>
            </a:r>
            <a:r>
              <a:rPr lang="en-US" sz="8400" dirty="0"/>
              <a:t>, unemployment insurance benefits became taxable as a </a:t>
            </a:r>
            <a:r>
              <a:rPr lang="en-US" sz="8400" i="1" dirty="0" smtClean="0"/>
              <a:t>“Substitute </a:t>
            </a:r>
            <a:r>
              <a:rPr lang="en-US" sz="8400" i="1" dirty="0"/>
              <a:t>for </a:t>
            </a:r>
            <a:r>
              <a:rPr lang="en-US" sz="8400" i="1" dirty="0" smtClean="0"/>
              <a:t>Wages.”</a:t>
            </a:r>
          </a:p>
          <a:p>
            <a:pPr marL="0" indent="0" algn="just">
              <a:buNone/>
            </a:pPr>
            <a:r>
              <a:rPr lang="en-US" sz="8400" dirty="0"/>
              <a:t>According to </a:t>
            </a:r>
            <a:r>
              <a:rPr lang="en-US" sz="8400" u="sng" dirty="0"/>
              <a:t>The Tax Foundation</a:t>
            </a:r>
            <a:r>
              <a:rPr lang="en-US" sz="8400" dirty="0"/>
              <a:t>, of the 41 states that tax wage income, </a:t>
            </a:r>
            <a:r>
              <a:rPr lang="en-US" sz="8400" dirty="0" smtClean="0"/>
              <a:t>  5 </a:t>
            </a:r>
            <a:r>
              <a:rPr lang="en-US" sz="8400" dirty="0"/>
              <a:t>states completely </a:t>
            </a:r>
            <a:r>
              <a:rPr lang="en-US" sz="8400" dirty="0" smtClean="0"/>
              <a:t>exempt unemployment </a:t>
            </a:r>
            <a:r>
              <a:rPr lang="en-US" sz="8400" dirty="0"/>
              <a:t>benefits from tax (California, New Jersey, Oregon, Pennsylvania, and </a:t>
            </a:r>
            <a:r>
              <a:rPr lang="en-US" sz="8400" u="sng" dirty="0"/>
              <a:t>Virginia</a:t>
            </a:r>
            <a:r>
              <a:rPr lang="en-US" sz="8400" dirty="0" smtClean="0"/>
              <a:t>). Two </a:t>
            </a:r>
            <a:r>
              <a:rPr lang="en-US" sz="8400" dirty="0"/>
              <a:t>states (Indiana and Wisconsin) partially exempt a fixed dollar amount of unemployment </a:t>
            </a:r>
            <a:r>
              <a:rPr lang="en-US" sz="8400" dirty="0" smtClean="0"/>
              <a:t>benefits from </a:t>
            </a:r>
            <a:r>
              <a:rPr lang="en-US" sz="8400" dirty="0"/>
              <a:t>state income tax but tax the rest, following federal practice from 1982 to 1986. The </a:t>
            </a:r>
            <a:r>
              <a:rPr lang="en-US" sz="8400" dirty="0" smtClean="0"/>
              <a:t>remaining states </a:t>
            </a:r>
            <a:r>
              <a:rPr lang="en-US" sz="8400" dirty="0"/>
              <a:t>fully tax unemployment </a:t>
            </a:r>
            <a:r>
              <a:rPr lang="en-US" sz="8400" dirty="0" smtClean="0"/>
              <a:t>benefits.</a:t>
            </a:r>
            <a:endParaRPr lang="en-US" sz="8400" dirty="0"/>
          </a:p>
          <a:p>
            <a:pPr marL="0" indent="0" algn="just">
              <a:buNone/>
            </a:pPr>
            <a:r>
              <a:rPr lang="en-US" sz="8400" dirty="0" smtClean="0"/>
              <a:t>After </a:t>
            </a:r>
            <a:r>
              <a:rPr lang="en-US" sz="8400" dirty="0"/>
              <a:t>the end of the year, </a:t>
            </a:r>
            <a:r>
              <a:rPr lang="en-US" sz="8400" dirty="0" smtClean="0"/>
              <a:t>the Unemployment Benefits Beneficiary </a:t>
            </a:r>
            <a:r>
              <a:rPr lang="en-US" sz="8400" dirty="0"/>
              <a:t>should </a:t>
            </a:r>
            <a:r>
              <a:rPr lang="en-US" sz="8400" dirty="0" smtClean="0"/>
              <a:t>receive </a:t>
            </a:r>
            <a:r>
              <a:rPr lang="en-US" sz="8400" u="sng" dirty="0" smtClean="0"/>
              <a:t>Federal </a:t>
            </a:r>
            <a:r>
              <a:rPr lang="en-US" sz="8400" u="sng" dirty="0"/>
              <a:t>Form </a:t>
            </a:r>
            <a:r>
              <a:rPr lang="en-US" sz="8400" u="sng" dirty="0" smtClean="0"/>
              <a:t>1099-G</a:t>
            </a:r>
            <a:r>
              <a:rPr lang="en-US" sz="8400" dirty="0" smtClean="0"/>
              <a:t>, </a:t>
            </a:r>
            <a:r>
              <a:rPr lang="en-US" sz="8400" i="1" u="sng" dirty="0" smtClean="0"/>
              <a:t>Certain </a:t>
            </a:r>
            <a:r>
              <a:rPr lang="en-US" sz="8400" i="1" u="sng" dirty="0"/>
              <a:t>Government Payments</a:t>
            </a:r>
            <a:r>
              <a:rPr lang="en-US" sz="8400" dirty="0"/>
              <a:t> listing the </a:t>
            </a:r>
            <a:r>
              <a:rPr lang="en-US" sz="8400" dirty="0" smtClean="0"/>
              <a:t>Unemployment Compensation</a:t>
            </a:r>
            <a:r>
              <a:rPr lang="en-US" sz="8400" dirty="0"/>
              <a:t>, </a:t>
            </a:r>
            <a:r>
              <a:rPr lang="en-US" sz="8400" dirty="0" smtClean="0"/>
              <a:t>Federal Income Tax Withheld</a:t>
            </a:r>
            <a:r>
              <a:rPr lang="en-US" sz="8400" dirty="0"/>
              <a:t>, </a:t>
            </a:r>
            <a:r>
              <a:rPr lang="en-US" sz="8400" dirty="0" smtClean="0"/>
              <a:t>and any State Income Tax Withheld. Generally, </a:t>
            </a:r>
            <a:r>
              <a:rPr lang="en-US" sz="8400" i="1" dirty="0" smtClean="0"/>
              <a:t>Severance </a:t>
            </a:r>
            <a:r>
              <a:rPr lang="en-US" sz="8400" i="1" dirty="0"/>
              <a:t>and Vacation Pay </a:t>
            </a:r>
            <a:r>
              <a:rPr lang="en-US" sz="8400" dirty="0" smtClean="0"/>
              <a:t>will be </a:t>
            </a:r>
            <a:r>
              <a:rPr lang="en-US" sz="8400" dirty="0"/>
              <a:t>allocated to </a:t>
            </a:r>
            <a:r>
              <a:rPr lang="en-US" sz="8400" dirty="0" smtClean="0"/>
              <a:t>the employees last </a:t>
            </a:r>
            <a:r>
              <a:rPr lang="en-US" sz="8400" dirty="0"/>
              <a:t>week at the organization </a:t>
            </a:r>
            <a:r>
              <a:rPr lang="en-US" sz="8400" dirty="0" smtClean="0"/>
              <a:t>and should be included in the W-2 issued by that </a:t>
            </a:r>
            <a:r>
              <a:rPr lang="en-US" sz="8400" dirty="0"/>
              <a:t>organization. </a:t>
            </a:r>
          </a:p>
        </p:txBody>
      </p:sp>
      <p:sp>
        <p:nvSpPr>
          <p:cNvPr id="4" name="Slide Number Placeholder 3"/>
          <p:cNvSpPr>
            <a:spLocks noGrp="1"/>
          </p:cNvSpPr>
          <p:nvPr>
            <p:ph type="sldNum" sz="quarter" idx="12"/>
          </p:nvPr>
        </p:nvSpPr>
        <p:spPr/>
        <p:txBody>
          <a:bodyPr/>
          <a:lstStyle/>
          <a:p>
            <a:endParaRPr lang="en-US" dirty="0" smtClean="0"/>
          </a:p>
          <a:p>
            <a:fld id="{DE70C7B1-09E1-4780-88D9-9F486AEC4F9F}" type="slidenum">
              <a:rPr lang="en-US" smtClean="0"/>
              <a:pPr/>
              <a:t>41</a:t>
            </a:fld>
            <a:endParaRPr lang="en-US" dirty="0" smtClean="0"/>
          </a:p>
          <a:p>
            <a:endParaRPr lang="en-US" u="sng" dirty="0" smtClean="0"/>
          </a:p>
          <a:p>
            <a:r>
              <a:rPr lang="en-US" u="sng" dirty="0" smtClean="0"/>
              <a:t>JohnGoldhamer.com</a:t>
            </a:r>
            <a:endParaRPr lang="en-US" dirty="0"/>
          </a:p>
          <a:p>
            <a:endParaRPr lang="en-US" dirty="0"/>
          </a:p>
        </p:txBody>
      </p:sp>
    </p:spTree>
    <p:extLst>
      <p:ext uri="{BB962C8B-B14F-4D97-AF65-F5344CB8AC3E}">
        <p14:creationId xmlns:p14="http://schemas.microsoft.com/office/powerpoint/2010/main" val="4228605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700" b="1" u="sng" dirty="0" smtClean="0"/>
              <a:t>2016 </a:t>
            </a:r>
            <a:r>
              <a:rPr lang="en-US" sz="2700" b="1" u="sng" dirty="0"/>
              <a:t>INDIVIDUAL INCOME TAX WORKSHOP</a:t>
            </a:r>
            <a:endParaRPr lang="en-US" sz="2700" dirty="0"/>
          </a:p>
        </p:txBody>
      </p:sp>
      <p:sp>
        <p:nvSpPr>
          <p:cNvPr id="3" name="Content Placeholder 2"/>
          <p:cNvSpPr>
            <a:spLocks noGrp="1"/>
          </p:cNvSpPr>
          <p:nvPr>
            <p:ph idx="1"/>
          </p:nvPr>
        </p:nvSpPr>
        <p:spPr>
          <a:xfrm>
            <a:off x="457200" y="914400"/>
            <a:ext cx="8229600" cy="5867400"/>
          </a:xfrm>
        </p:spPr>
        <p:txBody>
          <a:bodyPr>
            <a:normAutofit fontScale="70000" lnSpcReduction="20000"/>
          </a:bodyPr>
          <a:lstStyle/>
          <a:p>
            <a:pPr marL="0" indent="0" algn="ctr">
              <a:buNone/>
            </a:pPr>
            <a:r>
              <a:rPr lang="en-US" b="1" u="sng" dirty="0"/>
              <a:t>UNEMPLOYMENT BENEFITS FOR 501(C)(3) (NON-PROFIT) EMPLOYEES </a:t>
            </a:r>
          </a:p>
          <a:p>
            <a:pPr marL="0" indent="0" algn="just">
              <a:buNone/>
            </a:pPr>
            <a:endParaRPr lang="en-US" dirty="0" smtClean="0"/>
          </a:p>
          <a:p>
            <a:pPr marL="0" indent="0" algn="just">
              <a:buNone/>
            </a:pPr>
            <a:r>
              <a:rPr lang="en-US" dirty="0" smtClean="0"/>
              <a:t>An</a:t>
            </a:r>
            <a:r>
              <a:rPr lang="en-US" dirty="0"/>
              <a:t> organization that is exempt from income tax under Section 501(c)(3) (Non-profit) of the </a:t>
            </a:r>
            <a:r>
              <a:rPr lang="en-US" u="sng" dirty="0"/>
              <a:t>Internal Revenue Code</a:t>
            </a:r>
            <a:r>
              <a:rPr lang="en-US" dirty="0"/>
              <a:t> is also </a:t>
            </a:r>
            <a:r>
              <a:rPr lang="en-US" u="sng" dirty="0"/>
              <a:t>exempt</a:t>
            </a:r>
            <a:r>
              <a:rPr lang="en-US" dirty="0"/>
              <a:t> from </a:t>
            </a:r>
            <a:r>
              <a:rPr lang="en-US" u="sng" dirty="0"/>
              <a:t>Federal Unemployment Taxes</a:t>
            </a:r>
            <a:r>
              <a:rPr lang="en-US" dirty="0"/>
              <a:t> (FUTA). </a:t>
            </a:r>
            <a:endParaRPr lang="en-US" dirty="0" smtClean="0"/>
          </a:p>
          <a:p>
            <a:pPr marL="0" indent="0" algn="ctr">
              <a:buNone/>
            </a:pPr>
            <a:r>
              <a:rPr lang="en-US" sz="2300" dirty="0" smtClean="0">
                <a:hlinkClick r:id="rId2"/>
              </a:rPr>
              <a:t>https</a:t>
            </a:r>
            <a:r>
              <a:rPr lang="en-US" sz="2300" dirty="0">
                <a:hlinkClick r:id="rId2"/>
              </a:rPr>
              <a:t>://www.irs.gov/charities-non-profits/exempt-organizations-what-are-employment-taxes</a:t>
            </a:r>
            <a:endParaRPr lang="en-US" sz="2300" dirty="0"/>
          </a:p>
          <a:p>
            <a:pPr marL="0" indent="0" algn="just">
              <a:buNone/>
            </a:pPr>
            <a:endParaRPr lang="en-US" sz="2000" dirty="0" smtClean="0"/>
          </a:p>
          <a:p>
            <a:pPr marL="0" indent="0" algn="just">
              <a:buNone/>
            </a:pPr>
            <a:r>
              <a:rPr lang="en-US" dirty="0" smtClean="0"/>
              <a:t>The </a:t>
            </a:r>
            <a:r>
              <a:rPr lang="en-US" u="sng" dirty="0"/>
              <a:t>Federal Unemployment Tax Act</a:t>
            </a:r>
            <a:r>
              <a:rPr lang="en-US" dirty="0"/>
              <a:t>, Section 3309 </a:t>
            </a:r>
            <a:r>
              <a:rPr lang="en-US" i="1" u="sng" dirty="0"/>
              <a:t>enables</a:t>
            </a:r>
            <a:r>
              <a:rPr lang="en-US" dirty="0"/>
              <a:t> 501(c)(3) (Non-profit) organizations to </a:t>
            </a:r>
            <a:r>
              <a:rPr lang="en-US" i="1" u="sng" dirty="0"/>
              <a:t>opt out of the tax system</a:t>
            </a:r>
            <a:r>
              <a:rPr lang="en-US" i="1" dirty="0"/>
              <a:t> </a:t>
            </a:r>
            <a:r>
              <a:rPr lang="en-US" dirty="0"/>
              <a:t>and to </a:t>
            </a:r>
            <a:r>
              <a:rPr lang="en-US" i="1" u="sng" dirty="0"/>
              <a:t>reimburse</a:t>
            </a:r>
            <a:r>
              <a:rPr lang="en-US" i="1" dirty="0"/>
              <a:t> the state for unemployment claims the state has paid out </a:t>
            </a:r>
            <a:r>
              <a:rPr lang="en-US" dirty="0"/>
              <a:t>to the non-profits' former employees.</a:t>
            </a:r>
          </a:p>
          <a:p>
            <a:pPr marL="0" indent="0" algn="ctr">
              <a:buNone/>
            </a:pPr>
            <a:r>
              <a:rPr lang="en-US" sz="2300" dirty="0" smtClean="0">
                <a:hlinkClick r:id="rId3"/>
              </a:rPr>
              <a:t>http://www.501ctrust.org/unemployment-tax-exemption-for-501c3s-explained</a:t>
            </a:r>
            <a:endParaRPr lang="en-US" sz="2300" dirty="0"/>
          </a:p>
          <a:p>
            <a:pPr marL="0" indent="0">
              <a:buNone/>
            </a:pPr>
            <a:endParaRPr lang="en-US" sz="2000" dirty="0" smtClean="0"/>
          </a:p>
          <a:p>
            <a:pPr marL="0" indent="0" algn="just">
              <a:buNone/>
            </a:pPr>
            <a:r>
              <a:rPr lang="en-US" dirty="0" smtClean="0"/>
              <a:t>In </a:t>
            </a:r>
            <a:r>
              <a:rPr lang="en-US" dirty="0"/>
              <a:t>some states, non-profit reimbursing claims is voluntary</a:t>
            </a:r>
            <a:r>
              <a:rPr lang="en-US" dirty="0" smtClean="0"/>
              <a:t>.</a:t>
            </a:r>
          </a:p>
          <a:p>
            <a:pPr marL="0" indent="0" algn="just">
              <a:buNone/>
            </a:pPr>
            <a:r>
              <a:rPr lang="en-US" u="sng" dirty="0" smtClean="0"/>
              <a:t>VA </a:t>
            </a:r>
            <a:r>
              <a:rPr lang="en-US" u="sng" dirty="0"/>
              <a:t>Code Ann</a:t>
            </a:r>
            <a:r>
              <a:rPr lang="en-US" dirty="0"/>
              <a:t> §60.2-213 (B)(1) </a:t>
            </a:r>
            <a:r>
              <a:rPr lang="en-US" i="1" dirty="0"/>
              <a:t>only</a:t>
            </a:r>
            <a:r>
              <a:rPr lang="en-US" dirty="0"/>
              <a:t> </a:t>
            </a:r>
            <a:r>
              <a:rPr lang="en-US" i="1" dirty="0"/>
              <a:t>exempts</a:t>
            </a:r>
            <a:r>
              <a:rPr lang="en-US" dirty="0"/>
              <a:t> organizations operating primarily for religious purposes from reimbursing claims to the state. Generally, since these groups are not required to reimburse the state, then their employees are not eligible for Unemployment</a:t>
            </a:r>
            <a:r>
              <a:rPr lang="en-US" dirty="0" smtClean="0"/>
              <a:t>.</a:t>
            </a:r>
          </a:p>
          <a:p>
            <a:pPr marL="0" indent="0" algn="ctr">
              <a:buNone/>
            </a:pPr>
            <a:r>
              <a:rPr lang="en-US" sz="2300" dirty="0">
                <a:hlinkClick r:id="rId4"/>
              </a:rPr>
              <a:t>https://</a:t>
            </a:r>
            <a:r>
              <a:rPr lang="en-US" sz="2300" dirty="0" smtClean="0">
                <a:hlinkClick r:id="rId4"/>
              </a:rPr>
              <a:t>law.lis.virginia.gov/vacode/title60.2/chapter2/section60.2-213</a:t>
            </a:r>
            <a:endParaRPr lang="en-US" sz="2300" dirty="0"/>
          </a:p>
          <a:p>
            <a:pPr marL="0" indent="0">
              <a:buNone/>
            </a:pP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42</a:t>
            </a:fld>
            <a:endParaRPr lang="en-US" dirty="0" smtClean="0"/>
          </a:p>
          <a:p>
            <a:r>
              <a:rPr lang="en-US" u="sng" dirty="0"/>
              <a:t>JohnGoldhamer.com</a:t>
            </a:r>
            <a:endParaRPr lang="en-US" dirty="0"/>
          </a:p>
        </p:txBody>
      </p:sp>
    </p:spTree>
    <p:extLst>
      <p:ext uri="{BB962C8B-B14F-4D97-AF65-F5344CB8AC3E}">
        <p14:creationId xmlns:p14="http://schemas.microsoft.com/office/powerpoint/2010/main" val="3220837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762000"/>
            <a:ext cx="8229600" cy="6019800"/>
          </a:xfrm>
        </p:spPr>
        <p:txBody>
          <a:bodyPr>
            <a:noAutofit/>
          </a:bodyPr>
          <a:lstStyle/>
          <a:p>
            <a:pPr marL="0" indent="0" algn="ctr">
              <a:buNone/>
            </a:pPr>
            <a:r>
              <a:rPr lang="en-US" sz="2500" b="1" u="sng" dirty="0" smtClean="0"/>
              <a:t>401(k) FINANCIAL QUESTIONS</a:t>
            </a:r>
            <a:endParaRPr lang="en-US" sz="2600" dirty="0" smtClean="0"/>
          </a:p>
          <a:p>
            <a:pPr marL="0" indent="0">
              <a:buNone/>
            </a:pPr>
            <a:r>
              <a:rPr lang="en-US" sz="1700" u="sng" dirty="0" smtClean="0"/>
              <a:t>Question</a:t>
            </a:r>
            <a:r>
              <a:rPr lang="en-US" sz="1700" dirty="0"/>
              <a:t>:</a:t>
            </a:r>
          </a:p>
          <a:p>
            <a:pPr marL="0" indent="0" algn="just">
              <a:buNone/>
            </a:pPr>
            <a:r>
              <a:rPr lang="en-US" sz="1700" dirty="0"/>
              <a:t> </a:t>
            </a:r>
            <a:r>
              <a:rPr lang="en-US" sz="1700" dirty="0" smtClean="0"/>
              <a:t>            When </a:t>
            </a:r>
            <a:r>
              <a:rPr lang="en-US" sz="1700" dirty="0"/>
              <a:t>I left my company, did the company </a:t>
            </a:r>
            <a:r>
              <a:rPr lang="en-US" sz="1700" dirty="0" smtClean="0"/>
              <a:t>stop matching </a:t>
            </a:r>
            <a:r>
              <a:rPr lang="en-US" sz="1700" dirty="0"/>
              <a:t>funds paid into my 401(k</a:t>
            </a:r>
            <a:r>
              <a:rPr lang="en-US" sz="1700" dirty="0" smtClean="0"/>
              <a:t>)?</a:t>
            </a:r>
            <a:endParaRPr lang="en-US" sz="1700" dirty="0"/>
          </a:p>
          <a:p>
            <a:pPr marL="0" indent="0" algn="just">
              <a:buNone/>
            </a:pPr>
            <a:r>
              <a:rPr lang="en-US" sz="1700" u="sng" dirty="0" smtClean="0"/>
              <a:t>Answer</a:t>
            </a:r>
            <a:r>
              <a:rPr lang="en-US" sz="1700" dirty="0"/>
              <a:t>:</a:t>
            </a:r>
          </a:p>
          <a:p>
            <a:pPr marL="0" indent="0" algn="just">
              <a:buNone/>
            </a:pPr>
            <a:r>
              <a:rPr lang="en-US" sz="1700" dirty="0"/>
              <a:t>	Yes, generally you are </a:t>
            </a:r>
            <a:r>
              <a:rPr lang="en-US" sz="1700" u="sng" dirty="0"/>
              <a:t>not eligible</a:t>
            </a:r>
            <a:r>
              <a:rPr lang="en-US" sz="1700" dirty="0"/>
              <a:t> to receive additional Company Matching Contributions in a 401(k) plan </a:t>
            </a:r>
            <a:r>
              <a:rPr lang="en-US" sz="1700" i="1" dirty="0"/>
              <a:t>30 days after the Separation Date</a:t>
            </a:r>
            <a:r>
              <a:rPr lang="en-US" sz="1700" dirty="0"/>
              <a:t>, but what was paid is yours and remains in the account.</a:t>
            </a:r>
          </a:p>
          <a:p>
            <a:pPr marL="0" indent="0" algn="just">
              <a:buNone/>
            </a:pPr>
            <a:r>
              <a:rPr lang="en-US" sz="1600" dirty="0"/>
              <a:t> </a:t>
            </a:r>
            <a:r>
              <a:rPr lang="en-US" sz="1600" dirty="0" smtClean="0"/>
              <a:t>	</a:t>
            </a:r>
            <a:r>
              <a:rPr lang="en-US" sz="1700" dirty="0" smtClean="0"/>
              <a:t>Generally</a:t>
            </a:r>
            <a:r>
              <a:rPr lang="en-US" sz="1700" dirty="0"/>
              <a:t>, you are also </a:t>
            </a:r>
            <a:r>
              <a:rPr lang="en-US" sz="1700" u="sng" dirty="0"/>
              <a:t>not eligible</a:t>
            </a:r>
            <a:r>
              <a:rPr lang="en-US" sz="1700" dirty="0"/>
              <a:t> to Contribute additional amounts to the 401(k) plan </a:t>
            </a:r>
            <a:r>
              <a:rPr lang="en-US" sz="1700" i="1" dirty="0"/>
              <a:t>30 days after the Separation Date.</a:t>
            </a:r>
          </a:p>
          <a:p>
            <a:pPr marL="0" indent="0" algn="just">
              <a:buNone/>
            </a:pPr>
            <a:endParaRPr lang="en-US" sz="1200" dirty="0" smtClean="0"/>
          </a:p>
          <a:p>
            <a:pPr marL="0" indent="0" algn="just">
              <a:buNone/>
            </a:pPr>
            <a:r>
              <a:rPr lang="en-US" sz="1700" u="sng" dirty="0" smtClean="0"/>
              <a:t>Question</a:t>
            </a:r>
            <a:r>
              <a:rPr lang="en-US" sz="1700" dirty="0"/>
              <a:t>:</a:t>
            </a:r>
          </a:p>
          <a:p>
            <a:pPr marL="0" indent="0" algn="just">
              <a:buNone/>
            </a:pPr>
            <a:r>
              <a:rPr lang="en-US" sz="1700" dirty="0" smtClean="0"/>
              <a:t>	Since </a:t>
            </a:r>
            <a:r>
              <a:rPr lang="en-US" sz="1700" dirty="0"/>
              <a:t>I left my company, will my 401(k) investment fees be higher?</a:t>
            </a:r>
          </a:p>
          <a:p>
            <a:pPr marL="0" indent="0" algn="just">
              <a:buNone/>
            </a:pPr>
            <a:r>
              <a:rPr lang="en-US" sz="1700" dirty="0"/>
              <a:t> </a:t>
            </a:r>
            <a:r>
              <a:rPr lang="en-US" sz="1700" u="sng" dirty="0" smtClean="0"/>
              <a:t>Answer</a:t>
            </a:r>
            <a:r>
              <a:rPr lang="en-US" sz="1700" dirty="0"/>
              <a:t>:</a:t>
            </a:r>
          </a:p>
          <a:p>
            <a:pPr marL="0" indent="0" algn="just">
              <a:buNone/>
            </a:pPr>
            <a:r>
              <a:rPr lang="en-US" sz="1700" dirty="0"/>
              <a:t>	No, all plans must charge each investor the same fees for the same investments.</a:t>
            </a:r>
          </a:p>
          <a:p>
            <a:pPr marL="0" indent="0" algn="just">
              <a:buNone/>
            </a:pPr>
            <a:endParaRPr lang="en-US" sz="1200" dirty="0" smtClean="0"/>
          </a:p>
          <a:p>
            <a:pPr marL="0" indent="0" algn="just">
              <a:buNone/>
            </a:pPr>
            <a:r>
              <a:rPr lang="en-US" sz="1700" u="sng" dirty="0" smtClean="0"/>
              <a:t>Question</a:t>
            </a:r>
            <a:r>
              <a:rPr lang="en-US" sz="1700" dirty="0"/>
              <a:t>:</a:t>
            </a:r>
          </a:p>
          <a:p>
            <a:pPr marL="0" indent="0" algn="just">
              <a:buNone/>
            </a:pPr>
            <a:r>
              <a:rPr lang="en-US" sz="1700" dirty="0"/>
              <a:t>	If I leave my 401(k) with the company, will it still earn investment income?</a:t>
            </a:r>
          </a:p>
          <a:p>
            <a:pPr marL="0" indent="0" algn="just">
              <a:buNone/>
            </a:pPr>
            <a:r>
              <a:rPr lang="en-US" sz="1700" dirty="0"/>
              <a:t> </a:t>
            </a:r>
            <a:r>
              <a:rPr lang="en-US" sz="1700" u="sng" dirty="0" smtClean="0"/>
              <a:t>Answer</a:t>
            </a:r>
            <a:r>
              <a:rPr lang="en-US" sz="1700" dirty="0"/>
              <a:t>:</a:t>
            </a:r>
          </a:p>
          <a:p>
            <a:pPr marL="0" indent="0" algn="just">
              <a:buNone/>
            </a:pPr>
            <a:r>
              <a:rPr lang="en-US" sz="1700" dirty="0"/>
              <a:t>	Yes, if you leave your 401(k) with the company, it will still earn investment income</a:t>
            </a:r>
            <a:r>
              <a:rPr lang="en-US" sz="1700" dirty="0" smtClean="0"/>
              <a:t>.</a:t>
            </a:r>
            <a:endParaRPr lang="en-US" sz="1700" dirty="0"/>
          </a:p>
        </p:txBody>
      </p:sp>
      <p:sp>
        <p:nvSpPr>
          <p:cNvPr id="4" name="Slide Number Placeholder 3"/>
          <p:cNvSpPr>
            <a:spLocks noGrp="1"/>
          </p:cNvSpPr>
          <p:nvPr>
            <p:ph type="sldNum" sz="quarter" idx="12"/>
          </p:nvPr>
        </p:nvSpPr>
        <p:spPr/>
        <p:txBody>
          <a:bodyPr/>
          <a:lstStyle/>
          <a:p>
            <a:fld id="{DE70C7B1-09E1-4780-88D9-9F486AEC4F9F}" type="slidenum">
              <a:rPr lang="en-US" smtClean="0"/>
              <a:t>43</a:t>
            </a:fld>
            <a:endParaRPr lang="en-US" dirty="0" smtClean="0"/>
          </a:p>
          <a:p>
            <a:r>
              <a:rPr lang="en-US" u="sng" dirty="0"/>
              <a:t>JohnGoldhamer.com</a:t>
            </a:r>
            <a:endParaRPr lang="en-US" dirty="0"/>
          </a:p>
        </p:txBody>
      </p:sp>
    </p:spTree>
    <p:extLst>
      <p:ext uri="{BB962C8B-B14F-4D97-AF65-F5344CB8AC3E}">
        <p14:creationId xmlns:p14="http://schemas.microsoft.com/office/powerpoint/2010/main" val="26237340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990600"/>
            <a:ext cx="8229600" cy="5791200"/>
          </a:xfrm>
        </p:spPr>
        <p:txBody>
          <a:bodyPr>
            <a:normAutofit fontScale="92500" lnSpcReduction="20000"/>
          </a:bodyPr>
          <a:lstStyle/>
          <a:p>
            <a:pPr marL="0" indent="0" algn="ctr">
              <a:buNone/>
            </a:pPr>
            <a:endParaRPr lang="en-US" sz="1800" u="sng" dirty="0" smtClean="0"/>
          </a:p>
          <a:p>
            <a:pPr marL="0" indent="0" algn="ctr">
              <a:buNone/>
            </a:pPr>
            <a:r>
              <a:rPr lang="en-US" u="sng" dirty="0" smtClean="0"/>
              <a:t>CONCLUSION</a:t>
            </a:r>
          </a:p>
          <a:p>
            <a:pPr marL="0" indent="0" algn="ctr">
              <a:buNone/>
            </a:pPr>
            <a:endParaRPr lang="en-US" sz="1800" dirty="0" smtClean="0"/>
          </a:p>
          <a:p>
            <a:pPr marL="0" indent="0" algn="ctr">
              <a:buNone/>
            </a:pPr>
            <a:r>
              <a:rPr lang="en-US" i="1" dirty="0" smtClean="0"/>
              <a:t>“</a:t>
            </a:r>
            <a:r>
              <a:rPr lang="en-US" sz="2700" i="1" dirty="0"/>
              <a:t>The hardest thing in the world to understand </a:t>
            </a:r>
            <a:r>
              <a:rPr lang="en-US" sz="2700" i="1" dirty="0" smtClean="0"/>
              <a:t>is the </a:t>
            </a:r>
            <a:r>
              <a:rPr lang="en-US" sz="2700" i="1" dirty="0"/>
              <a:t>income tax.”</a:t>
            </a:r>
            <a:r>
              <a:rPr lang="en-US" sz="2700" dirty="0"/>
              <a:t> </a:t>
            </a:r>
            <a:endParaRPr lang="en-US" sz="2700" dirty="0" smtClean="0"/>
          </a:p>
          <a:p>
            <a:pPr marL="0" indent="0" algn="ctr">
              <a:buNone/>
            </a:pPr>
            <a:r>
              <a:rPr lang="en-US" sz="2800" dirty="0" smtClean="0"/>
              <a:t>Albert </a:t>
            </a:r>
            <a:r>
              <a:rPr lang="en-US" sz="2800" dirty="0"/>
              <a:t>Einstein, </a:t>
            </a:r>
            <a:r>
              <a:rPr lang="en-US" sz="2800" dirty="0" smtClean="0"/>
              <a:t>Physicist</a:t>
            </a:r>
          </a:p>
          <a:p>
            <a:pPr marL="0" indent="0" algn="ctr">
              <a:buNone/>
            </a:pPr>
            <a:r>
              <a:rPr lang="en-US" sz="2700" dirty="0">
                <a:hlinkClick r:id="rId2"/>
              </a:rPr>
              <a:t>https://</a:t>
            </a:r>
            <a:r>
              <a:rPr lang="en-US" sz="2700" dirty="0" smtClean="0">
                <a:hlinkClick r:id="rId2"/>
              </a:rPr>
              <a:t>www.</a:t>
            </a:r>
            <a:r>
              <a:rPr lang="en-US" sz="2700" b="1" dirty="0" smtClean="0">
                <a:hlinkClick r:id="rId2"/>
              </a:rPr>
              <a:t>irs.gov</a:t>
            </a:r>
            <a:r>
              <a:rPr lang="en-US" sz="2700" dirty="0" smtClean="0">
                <a:hlinkClick r:id="rId2"/>
              </a:rPr>
              <a:t>/uac/Tax-Quotes</a:t>
            </a:r>
            <a:endParaRPr lang="en-US" sz="2700" dirty="0" smtClean="0"/>
          </a:p>
          <a:p>
            <a:pPr marL="0" indent="0">
              <a:buNone/>
            </a:pPr>
            <a:endParaRPr lang="en-US" sz="2000" dirty="0" smtClean="0"/>
          </a:p>
          <a:p>
            <a:pPr marL="0" indent="0">
              <a:buNone/>
            </a:pPr>
            <a:endParaRPr lang="en-US" sz="2200" dirty="0" smtClean="0"/>
          </a:p>
          <a:p>
            <a:pPr marL="0" indent="0" algn="ctr">
              <a:buNone/>
            </a:pPr>
            <a:r>
              <a:rPr lang="en-US" sz="2700" dirty="0" smtClean="0"/>
              <a:t>Please let me know if you have any questions.</a:t>
            </a:r>
          </a:p>
          <a:p>
            <a:pPr marL="0" indent="0">
              <a:buNone/>
            </a:pPr>
            <a:endParaRPr lang="en-US" sz="2700" dirty="0" smtClean="0"/>
          </a:p>
          <a:p>
            <a:pPr marL="0" indent="0" algn="ctr">
              <a:buNone/>
            </a:pPr>
            <a:r>
              <a:rPr lang="en-US" sz="2700" dirty="0" smtClean="0">
                <a:latin typeface="Monotype Corsiva" panose="03010101010201010101" pitchFamily="66" charset="0"/>
              </a:rPr>
              <a:t>John B. Goldhamer</a:t>
            </a:r>
          </a:p>
          <a:p>
            <a:pPr marL="0" indent="0" algn="ctr">
              <a:buNone/>
            </a:pPr>
            <a:endParaRPr lang="en-US" sz="1000" dirty="0" smtClean="0">
              <a:latin typeface="Monotype Corsiva" panose="03010101010201010101" pitchFamily="66" charset="0"/>
            </a:endParaRPr>
          </a:p>
          <a:p>
            <a:pPr marL="0" indent="0" algn="ctr">
              <a:buNone/>
            </a:pPr>
            <a:r>
              <a:rPr lang="en-US" sz="2400" u="sng" dirty="0" smtClean="0">
                <a:hlinkClick r:id="rId3"/>
              </a:rPr>
              <a:t>John.Goldhamer@gmail.com</a:t>
            </a:r>
            <a:r>
              <a:rPr lang="en-US" sz="2400" dirty="0"/>
              <a:t/>
            </a:r>
            <a:br>
              <a:rPr lang="en-US" sz="2400" dirty="0"/>
            </a:br>
            <a:r>
              <a:rPr lang="en-US" sz="2400" u="sng" dirty="0">
                <a:hlinkClick r:id="rId4"/>
              </a:rPr>
              <a:t>www.LinkedIn.com/in/JohnGoldhamer</a:t>
            </a:r>
            <a:r>
              <a:rPr lang="en-US" sz="2400" dirty="0"/>
              <a:t/>
            </a:r>
            <a:br>
              <a:rPr lang="en-US" sz="2400" dirty="0"/>
            </a:br>
            <a:r>
              <a:rPr lang="en-US" sz="2400" u="sng" dirty="0" smtClean="0">
                <a:hlinkClick r:id="rId5"/>
              </a:rPr>
              <a:t>www.JohnGoldhamer.com</a:t>
            </a:r>
            <a:endParaRPr lang="en-US" sz="2400" u="sng" dirty="0" smtClean="0"/>
          </a:p>
          <a:p>
            <a:pPr marL="0" indent="0" algn="ctr">
              <a:buNone/>
            </a:pPr>
            <a:endParaRPr lang="en-US" sz="900" u="sng" dirty="0" smtClean="0"/>
          </a:p>
          <a:p>
            <a:pPr marL="0" indent="0" algn="ctr">
              <a:buNone/>
            </a:pPr>
            <a:r>
              <a:rPr lang="en-US" sz="2600" dirty="0">
                <a:latin typeface="Georgia" panose="02040502050405020303" pitchFamily="18" charset="0"/>
              </a:rPr>
              <a:t>I can </a:t>
            </a:r>
            <a:r>
              <a:rPr lang="en-US" sz="2600" i="1" dirty="0">
                <a:latin typeface="Georgia" panose="02040502050405020303" pitchFamily="18" charset="0"/>
              </a:rPr>
              <a:t>Hammer out</a:t>
            </a:r>
            <a:r>
              <a:rPr lang="en-US" sz="2600" dirty="0">
                <a:latin typeface="Georgia" panose="02040502050405020303" pitchFamily="18" charset="0"/>
              </a:rPr>
              <a:t> any Tax Problem</a:t>
            </a:r>
            <a:r>
              <a:rPr lang="en-US" sz="2600" dirty="0" smtClean="0">
                <a:latin typeface="Georgia" panose="02040502050405020303" pitchFamily="18" charset="0"/>
              </a:rPr>
              <a:t>!</a:t>
            </a:r>
            <a:endParaRPr lang="en-US" sz="260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DE70C7B1-09E1-4780-88D9-9F486AEC4F9F}" type="slidenum">
              <a:rPr lang="en-US" smtClean="0"/>
              <a:t>44</a:t>
            </a:fld>
            <a:endParaRPr lang="en-US" dirty="0" smtClean="0"/>
          </a:p>
          <a:p>
            <a:r>
              <a:rPr lang="en-US" u="sng" dirty="0"/>
              <a:t>JohnGoldhamer.com</a:t>
            </a:r>
            <a:endParaRPr lang="en-US" dirty="0"/>
          </a:p>
        </p:txBody>
      </p:sp>
    </p:spTree>
    <p:extLst>
      <p:ext uri="{BB962C8B-B14F-4D97-AF65-F5344CB8AC3E}">
        <p14:creationId xmlns:p14="http://schemas.microsoft.com/office/powerpoint/2010/main" val="137060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fontScale="25000" lnSpcReduction="20000"/>
          </a:bodyPr>
          <a:lstStyle/>
          <a:p>
            <a:pPr marL="0" lvl="0" indent="0" algn="ctr">
              <a:buNone/>
            </a:pPr>
            <a:endParaRPr lang="en-US" sz="4600" dirty="0" smtClean="0">
              <a:solidFill>
                <a:prstClr val="black"/>
              </a:solidFill>
            </a:endParaRPr>
          </a:p>
          <a:p>
            <a:pPr marL="0" lvl="0" indent="0" algn="ctr">
              <a:buNone/>
            </a:pPr>
            <a:endParaRPr lang="en-US" sz="4600" dirty="0" smtClean="0">
              <a:solidFill>
                <a:prstClr val="black"/>
              </a:solidFill>
            </a:endParaRPr>
          </a:p>
          <a:p>
            <a:pPr marL="0" lvl="0" indent="0" algn="ctr">
              <a:buNone/>
            </a:pPr>
            <a:endParaRPr lang="en-US" sz="4600" dirty="0">
              <a:solidFill>
                <a:prstClr val="black"/>
              </a:solidFill>
            </a:endParaRPr>
          </a:p>
          <a:p>
            <a:pPr marL="0" lvl="0" indent="0" algn="ctr">
              <a:buNone/>
            </a:pPr>
            <a:endParaRPr lang="en-US" sz="4600" dirty="0" smtClean="0">
              <a:solidFill>
                <a:prstClr val="black"/>
              </a:solidFill>
            </a:endParaRPr>
          </a:p>
          <a:p>
            <a:pPr marL="0" lvl="0" indent="0" algn="ctr">
              <a:buNone/>
            </a:pPr>
            <a:endParaRPr lang="en-US" sz="4600" dirty="0">
              <a:solidFill>
                <a:prstClr val="black"/>
              </a:solidFill>
            </a:endParaRPr>
          </a:p>
          <a:p>
            <a:pPr marL="0" lvl="0" indent="0" algn="ctr">
              <a:buNone/>
            </a:pPr>
            <a:endParaRPr lang="en-US" sz="4600" dirty="0" smtClean="0">
              <a:solidFill>
                <a:prstClr val="black"/>
              </a:solidFill>
            </a:endParaRPr>
          </a:p>
          <a:p>
            <a:pPr marL="0" lvl="0" indent="0" algn="ctr">
              <a:buNone/>
            </a:pPr>
            <a:endParaRPr lang="en-US" sz="4600" dirty="0">
              <a:solidFill>
                <a:prstClr val="black"/>
              </a:solidFill>
            </a:endParaRPr>
          </a:p>
          <a:p>
            <a:pPr marL="0" lvl="0" indent="0" algn="ctr">
              <a:buNone/>
            </a:pPr>
            <a:r>
              <a:rPr lang="en-US" sz="5600" dirty="0" smtClean="0">
                <a:solidFill>
                  <a:prstClr val="black"/>
                </a:solidFill>
              </a:rPr>
              <a:t>John </a:t>
            </a:r>
            <a:r>
              <a:rPr lang="en-US" sz="5600" dirty="0">
                <a:solidFill>
                  <a:prstClr val="black"/>
                </a:solidFill>
              </a:rPr>
              <a:t>B. </a:t>
            </a:r>
            <a:r>
              <a:rPr lang="en-US" sz="5600" dirty="0" smtClean="0">
                <a:solidFill>
                  <a:prstClr val="black"/>
                </a:solidFill>
              </a:rPr>
              <a:t>Goldhamer</a:t>
            </a:r>
            <a:endParaRPr lang="en-US" sz="5600" dirty="0">
              <a:solidFill>
                <a:prstClr val="black"/>
              </a:solidFill>
              <a:hlinkClick r:id="rId2"/>
            </a:endParaRPr>
          </a:p>
          <a:p>
            <a:pPr marL="0" lvl="0" indent="0" algn="ctr">
              <a:buNone/>
            </a:pPr>
            <a:r>
              <a:rPr lang="en-US" sz="5600" dirty="0" smtClean="0">
                <a:solidFill>
                  <a:prstClr val="black"/>
                </a:solidFill>
                <a:hlinkClick r:id="rId2"/>
              </a:rPr>
              <a:t>www.LinkedIn.com/in/JohnGoldhamer</a:t>
            </a:r>
            <a:endParaRPr lang="en-US" sz="5600" dirty="0">
              <a:solidFill>
                <a:prstClr val="black"/>
              </a:solidFill>
            </a:endParaRPr>
          </a:p>
          <a:p>
            <a:pPr marL="0" lvl="0" indent="0" algn="ctr">
              <a:buNone/>
            </a:pPr>
            <a:r>
              <a:rPr lang="en-US" sz="5600" u="sng" dirty="0" smtClean="0">
                <a:solidFill>
                  <a:prstClr val="black"/>
                </a:solidFill>
                <a:hlinkClick r:id="rId3"/>
              </a:rPr>
              <a:t>www.JohnGoldhamer.com</a:t>
            </a:r>
            <a:endParaRPr lang="en-US" sz="5600" u="sng" dirty="0" smtClean="0">
              <a:solidFill>
                <a:prstClr val="black"/>
              </a:solidFill>
            </a:endParaRPr>
          </a:p>
          <a:p>
            <a:pPr marL="0" indent="0" algn="ctr">
              <a:buNone/>
            </a:pPr>
            <a:endParaRPr lang="en-US" sz="1300" u="sng" dirty="0" smtClean="0"/>
          </a:p>
          <a:p>
            <a:pPr marL="0" indent="0" algn="ctr">
              <a:buNone/>
            </a:pPr>
            <a:r>
              <a:rPr lang="en-US" sz="9600" u="sng" dirty="0" smtClean="0"/>
              <a:t>JOB </a:t>
            </a:r>
            <a:r>
              <a:rPr lang="en-US" sz="9600" u="sng" dirty="0"/>
              <a:t>SEEKER TIPS, TOPICS &amp; TOOLS</a:t>
            </a:r>
          </a:p>
          <a:p>
            <a:pPr marL="0" indent="0" algn="just">
              <a:buNone/>
            </a:pPr>
            <a:r>
              <a:rPr lang="en-US" sz="9600" dirty="0" smtClean="0"/>
              <a:t>John B. Goldhamer is the author of </a:t>
            </a:r>
            <a:r>
              <a:rPr lang="en-US" sz="9600" i="1" u="sng" dirty="0" smtClean="0">
                <a:ea typeface="Times New Roman"/>
              </a:rPr>
              <a:t>Job Seeker Tips, Topics &amp; Tools</a:t>
            </a:r>
            <a:r>
              <a:rPr lang="en-US" sz="9600" dirty="0" smtClean="0">
                <a:solidFill>
                  <a:srgbClr val="000000"/>
                </a:solidFill>
                <a:ea typeface="Times New Roman"/>
              </a:rPr>
              <a:t>,</a:t>
            </a:r>
            <a:r>
              <a:rPr lang="en-US" sz="9600" i="1" dirty="0"/>
              <a:t> </a:t>
            </a:r>
            <a:r>
              <a:rPr lang="en-US" sz="9600" i="1" dirty="0" smtClean="0"/>
              <a:t>which </a:t>
            </a:r>
            <a:r>
              <a:rPr lang="en-US" sz="9600" i="1" dirty="0"/>
              <a:t>has Everything a Job Seeker Needs to Get a Job from Beginning to End!</a:t>
            </a:r>
          </a:p>
          <a:p>
            <a:pPr marL="0" indent="0" algn="just">
              <a:buNone/>
            </a:pPr>
            <a:r>
              <a:rPr lang="en-US" sz="9600" dirty="0" smtClean="0"/>
              <a:t>It contains </a:t>
            </a:r>
            <a:r>
              <a:rPr lang="en-US" sz="9600" i="1" dirty="0" smtClean="0"/>
              <a:t>Comprehensive </a:t>
            </a:r>
            <a:r>
              <a:rPr lang="en-US" sz="9600" i="1" dirty="0"/>
              <a:t>Documents</a:t>
            </a:r>
            <a:r>
              <a:rPr lang="en-US" sz="9600" dirty="0"/>
              <a:t> that </a:t>
            </a:r>
            <a:r>
              <a:rPr lang="en-US" sz="9600" i="1" dirty="0"/>
              <a:t>assist Job Seekers with Composing: Cover Letters, Resumes, Marketing Plans, Researching Companies and People,  </a:t>
            </a:r>
            <a:r>
              <a:rPr lang="en-US" sz="9600" i="1" dirty="0" smtClean="0"/>
              <a:t>as </a:t>
            </a:r>
            <a:r>
              <a:rPr lang="en-US" sz="9600" i="1" dirty="0"/>
              <a:t>well as Presenting an Image and More!</a:t>
            </a:r>
            <a:endParaRPr lang="en-US" sz="9600" dirty="0"/>
          </a:p>
          <a:p>
            <a:pPr marL="0" indent="0" algn="just">
              <a:buNone/>
            </a:pPr>
            <a:r>
              <a:rPr lang="en-US" sz="9600" dirty="0" smtClean="0"/>
              <a:t>At </a:t>
            </a:r>
            <a:r>
              <a:rPr lang="en-US" sz="9600" dirty="0"/>
              <a:t>one time, John taught classes on </a:t>
            </a:r>
            <a:r>
              <a:rPr lang="en-US" sz="9600" i="1" dirty="0"/>
              <a:t>LinkedIn, Résumé Writing, and Researching the Internet</a:t>
            </a:r>
            <a:r>
              <a:rPr lang="en-US" sz="9600" dirty="0"/>
              <a:t> at the Employment Transition Center and Network Groups.  He </a:t>
            </a:r>
            <a:r>
              <a:rPr lang="en-US" sz="9600" dirty="0" smtClean="0"/>
              <a:t>is </a:t>
            </a:r>
            <a:r>
              <a:rPr lang="en-US" sz="9600" dirty="0"/>
              <a:t>also on the speaker circuit to </a:t>
            </a:r>
            <a:r>
              <a:rPr lang="en-US" sz="9600" dirty="0" smtClean="0"/>
              <a:t>organizations and small </a:t>
            </a:r>
            <a:r>
              <a:rPr lang="en-US" sz="9600" dirty="0"/>
              <a:t>groups</a:t>
            </a:r>
            <a:r>
              <a:rPr lang="en-US" sz="9600" dirty="0" smtClean="0"/>
              <a:t>.</a:t>
            </a:r>
            <a:endParaRPr lang="en-US" sz="9600" dirty="0"/>
          </a:p>
        </p:txBody>
      </p:sp>
      <p:sp>
        <p:nvSpPr>
          <p:cNvPr id="4" name="Slide Number Placeholder 3"/>
          <p:cNvSpPr>
            <a:spLocks noGrp="1"/>
          </p:cNvSpPr>
          <p:nvPr>
            <p:ph type="sldNum" sz="quarter" idx="12"/>
          </p:nvPr>
        </p:nvSpPr>
        <p:spPr/>
        <p:txBody>
          <a:bodyPr/>
          <a:lstStyle/>
          <a:p>
            <a:fld id="{DE70C7B1-09E1-4780-88D9-9F486AEC4F9F}" type="slidenum">
              <a:rPr lang="en-US" smtClean="0"/>
              <a:t>5</a:t>
            </a:fld>
            <a:endParaRPr lang="en-US" dirty="0" smtClean="0"/>
          </a:p>
          <a:p>
            <a:r>
              <a:rPr lang="en-US" u="sng" dirty="0"/>
              <a:t>JohnGoldhamer.com</a:t>
            </a:r>
            <a:endParaRPr lang="en-US" dirty="0"/>
          </a:p>
        </p:txBody>
      </p:sp>
      <p:sp>
        <p:nvSpPr>
          <p:cNvPr id="5" name="Title 1"/>
          <p:cNvSpPr>
            <a:spLocks noGrp="1"/>
          </p:cNvSpPr>
          <p:nvPr>
            <p:ph type="title"/>
          </p:nvPr>
        </p:nvSpPr>
        <p:spPr>
          <a:xfrm>
            <a:off x="457200" y="304800"/>
            <a:ext cx="8229600" cy="457200"/>
          </a:xfrm>
        </p:spPr>
        <p:txBody>
          <a:bodyPr>
            <a:noAutofit/>
          </a:bodyPr>
          <a:lstStyle/>
          <a:p>
            <a:r>
              <a:rPr lang="en-US" sz="2700" b="1" u="sng" dirty="0" smtClean="0"/>
              <a:t>2016 INDIVIDUAL INCOME TAX WORKSHOP</a:t>
            </a:r>
            <a:endParaRPr lang="en-US" sz="2700"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752475"/>
            <a:ext cx="1714500" cy="12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939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9600" cy="503238"/>
          </a:xfrm>
        </p:spPr>
        <p:txBody>
          <a:bodyPr>
            <a:normAutofit/>
          </a:bodyPr>
          <a:lstStyle/>
          <a:p>
            <a:r>
              <a:rPr lang="en-US" sz="2700" b="1" u="sng" dirty="0" smtClean="0"/>
              <a:t>2016 INDIVIDUAL INCOME TAX WORKSHOP</a:t>
            </a:r>
            <a:endParaRPr lang="en-US" sz="2700" dirty="0"/>
          </a:p>
        </p:txBody>
      </p:sp>
      <p:sp>
        <p:nvSpPr>
          <p:cNvPr id="4" name="Slide Number Placeholder 3"/>
          <p:cNvSpPr>
            <a:spLocks noGrp="1"/>
          </p:cNvSpPr>
          <p:nvPr>
            <p:ph type="sldNum" sz="quarter" idx="12"/>
          </p:nvPr>
        </p:nvSpPr>
        <p:spPr/>
        <p:txBody>
          <a:bodyPr/>
          <a:lstStyle/>
          <a:p>
            <a:fld id="{DE70C7B1-09E1-4780-88D9-9F486AEC4F9F}" type="slidenum">
              <a:rPr lang="en-US" smtClean="0"/>
              <a:t>6</a:t>
            </a:fld>
            <a:endParaRPr lang="en-US" dirty="0" smtClean="0"/>
          </a:p>
          <a:p>
            <a:r>
              <a:rPr lang="en-US" u="sng" dirty="0"/>
              <a:t>JohnGoldhamer.com</a:t>
            </a:r>
            <a:endParaRPr lang="en-US" dirty="0"/>
          </a:p>
        </p:txBody>
      </p:sp>
      <p:sp>
        <p:nvSpPr>
          <p:cNvPr id="5" name="Content Placeholder 4"/>
          <p:cNvSpPr>
            <a:spLocks noGrp="1"/>
          </p:cNvSpPr>
          <p:nvPr>
            <p:ph idx="1"/>
          </p:nvPr>
        </p:nvSpPr>
        <p:spPr>
          <a:xfrm>
            <a:off x="457200" y="838200"/>
            <a:ext cx="8229600" cy="5867400"/>
          </a:xfrm>
        </p:spPr>
        <p:txBody>
          <a:bodyPr/>
          <a:lstStyle/>
          <a:p>
            <a:pPr marL="0" indent="0" algn="ctr">
              <a:buNone/>
            </a:pPr>
            <a:r>
              <a:rPr lang="en-US" sz="2500" dirty="0" smtClean="0"/>
              <a:t>John B. Goldhamer’s Website: </a:t>
            </a:r>
            <a:r>
              <a:rPr lang="en-US" sz="2500" dirty="0" smtClean="0">
                <a:hlinkClick r:id="rId2"/>
              </a:rPr>
              <a:t>www.JohnGoldhamer.com</a:t>
            </a:r>
            <a:endParaRPr lang="en-US" sz="2500" dirty="0" smtClean="0"/>
          </a:p>
          <a:p>
            <a:pPr marL="0" indent="0">
              <a:buNone/>
            </a:pPr>
            <a:endParaRPr lang="en-US" dirty="0"/>
          </a:p>
        </p:txBody>
      </p:sp>
      <p:pic>
        <p:nvPicPr>
          <p:cNvPr id="1028" name="Picture 4" descr="C:\Users\John B. Goldhamer.JohnBGoldhamer\Documents\23 Individual Income Tax Workshops\2016 Individual Income Tax Workshop\Forms\JohnGoldhamer- Landscape 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144" t="4093" r="3174" b="6117"/>
          <a:stretch/>
        </p:blipFill>
        <p:spPr bwMode="auto">
          <a:xfrm>
            <a:off x="1057275" y="1295400"/>
            <a:ext cx="7096125"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943600"/>
          </a:xfrm>
        </p:spPr>
        <p:txBody>
          <a:bodyPr>
            <a:normAutofit fontScale="25000" lnSpcReduction="20000"/>
          </a:bodyPr>
          <a:lstStyle/>
          <a:p>
            <a:pPr marL="0" indent="0" algn="ctr">
              <a:buNone/>
            </a:pPr>
            <a:r>
              <a:rPr lang="en-US" sz="7000" b="1" u="sng" dirty="0" smtClean="0"/>
              <a:t>TAX ENVELOPE TO KEEP TAX INFORMATION</a:t>
            </a:r>
            <a:br>
              <a:rPr lang="en-US" sz="7000" b="1" u="sng" dirty="0" smtClean="0"/>
            </a:br>
            <a:r>
              <a:rPr lang="en-US" sz="7000" b="1" dirty="0" smtClean="0"/>
              <a:t>Large</a:t>
            </a:r>
            <a:r>
              <a:rPr lang="en-US" sz="7000" dirty="0" smtClean="0"/>
              <a:t> </a:t>
            </a:r>
            <a:r>
              <a:rPr lang="en-US" sz="7000" b="1" dirty="0"/>
              <a:t>Open-End Kraft (Brown) 9" x 12“ Envelope</a:t>
            </a:r>
            <a:endParaRPr lang="en-US" sz="7000" dirty="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dirty="0" smtClean="0"/>
          </a:p>
          <a:p>
            <a:pPr marL="0" indent="0">
              <a:buNone/>
            </a:pPr>
            <a:endParaRPr lang="en-US" sz="3000" u="sng" dirty="0" smtClean="0"/>
          </a:p>
          <a:p>
            <a:pPr marL="0" indent="0">
              <a:buNone/>
            </a:pPr>
            <a:endParaRPr lang="en-US" sz="3000" u="sng" dirty="0" smtClean="0"/>
          </a:p>
          <a:p>
            <a:pPr marL="0" indent="0">
              <a:buNone/>
            </a:pPr>
            <a:endParaRPr lang="en-US" sz="3000" u="sng" dirty="0" smtClean="0"/>
          </a:p>
          <a:p>
            <a:pPr marL="0" indent="0">
              <a:buNone/>
            </a:pPr>
            <a:endParaRPr lang="en-US" sz="3000" u="sng" dirty="0" smtClean="0"/>
          </a:p>
          <a:p>
            <a:pPr marL="0" indent="0">
              <a:buNone/>
            </a:pPr>
            <a:endParaRPr lang="en-US" sz="3000" u="sng" dirty="0" smtClean="0"/>
          </a:p>
          <a:p>
            <a:pPr marL="0" indent="0">
              <a:buNone/>
            </a:pPr>
            <a:endParaRPr lang="en-US" sz="3000" u="sng" dirty="0" smtClean="0"/>
          </a:p>
          <a:p>
            <a:pPr marL="0" indent="0">
              <a:buNone/>
            </a:pPr>
            <a:endParaRPr lang="en-US" sz="3000" u="sng" dirty="0" smtClean="0"/>
          </a:p>
          <a:p>
            <a:pPr marL="0" indent="0">
              <a:buNone/>
            </a:pPr>
            <a:endParaRPr lang="en-US" sz="3000" u="sng" dirty="0"/>
          </a:p>
          <a:p>
            <a:pPr marL="0" indent="0">
              <a:buNone/>
            </a:pPr>
            <a:endParaRPr lang="en-US" sz="3000" u="sng" dirty="0" smtClean="0"/>
          </a:p>
          <a:p>
            <a:pPr marL="0" indent="0">
              <a:buNone/>
            </a:pPr>
            <a:endParaRPr lang="en-US" sz="3000" u="sng" dirty="0"/>
          </a:p>
          <a:p>
            <a:pPr marL="0" indent="0">
              <a:buNone/>
            </a:pPr>
            <a:endParaRPr lang="en-US" sz="3000" u="sng" dirty="0" smtClean="0"/>
          </a:p>
          <a:p>
            <a:pPr marL="0" indent="0">
              <a:buNone/>
            </a:pPr>
            <a:endParaRPr lang="en-US" sz="3000" u="sng" dirty="0" smtClean="0"/>
          </a:p>
          <a:p>
            <a:pPr marL="0" indent="0">
              <a:buNone/>
            </a:pPr>
            <a:r>
              <a:rPr lang="en-US" sz="8000" u="sng" dirty="0" smtClean="0"/>
              <a:t>Suggestions</a:t>
            </a:r>
            <a:r>
              <a:rPr lang="en-US" sz="8000" dirty="0" smtClean="0"/>
              <a:t>:</a:t>
            </a:r>
          </a:p>
          <a:p>
            <a:pPr algn="just"/>
            <a:r>
              <a:rPr lang="en-US" sz="8000" dirty="0" smtClean="0"/>
              <a:t>In the beginning of each year get a </a:t>
            </a:r>
            <a:r>
              <a:rPr lang="en-US" sz="8000" u="sng" dirty="0">
                <a:solidFill>
                  <a:prstClr val="black"/>
                </a:solidFill>
                <a:ea typeface="+mj-ea"/>
                <a:cs typeface="+mj-cs"/>
              </a:rPr>
              <a:t>Large Open-End Kraft (Brown) 9" x 12“ </a:t>
            </a:r>
            <a:r>
              <a:rPr lang="en-US" sz="8000" u="sng" dirty="0" smtClean="0">
                <a:solidFill>
                  <a:prstClr val="black"/>
                </a:solidFill>
                <a:ea typeface="+mj-ea"/>
                <a:cs typeface="+mj-cs"/>
              </a:rPr>
              <a:t>Envelope.</a:t>
            </a:r>
          </a:p>
          <a:p>
            <a:pPr algn="just"/>
            <a:r>
              <a:rPr lang="en-US" sz="8000" dirty="0" smtClean="0">
                <a:solidFill>
                  <a:prstClr val="black"/>
                </a:solidFill>
                <a:ea typeface="+mj-ea"/>
                <a:cs typeface="+mj-cs"/>
              </a:rPr>
              <a:t>M</a:t>
            </a:r>
            <a:r>
              <a:rPr lang="en-US" sz="8000" dirty="0" smtClean="0"/>
              <a:t>ark it in large letters the Tax Year, such as 2016.  </a:t>
            </a:r>
          </a:p>
          <a:p>
            <a:pPr algn="just"/>
            <a:r>
              <a:rPr lang="en-US" sz="8000" dirty="0" smtClean="0"/>
              <a:t>During the year, as you receive </a:t>
            </a:r>
            <a:r>
              <a:rPr lang="en-US" sz="8000" i="1" u="sng" dirty="0" smtClean="0"/>
              <a:t>Deductible Expenses</a:t>
            </a:r>
            <a:r>
              <a:rPr lang="en-US" sz="8000" i="1" dirty="0" smtClean="0"/>
              <a:t> </a:t>
            </a:r>
            <a:r>
              <a:rPr lang="en-US" sz="8000" dirty="0" smtClean="0"/>
              <a:t>like Donations, Summary of Medical Expenses, Real Estate Taxes, Personal Property Tax, and </a:t>
            </a:r>
            <a:r>
              <a:rPr lang="en-US" sz="8000" i="1" u="sng" dirty="0" smtClean="0"/>
              <a:t>Income Information</a:t>
            </a:r>
            <a:r>
              <a:rPr lang="en-US" sz="8000" dirty="0" smtClean="0"/>
              <a:t>; W-2, 1099, Bank Statements, place all of these Important Tax information in the Envelope.</a:t>
            </a:r>
          </a:p>
          <a:p>
            <a:pPr algn="just"/>
            <a:r>
              <a:rPr lang="en-US" sz="8000" dirty="0" smtClean="0"/>
              <a:t>Keep the Envelope some place where you can always find it. </a:t>
            </a:r>
          </a:p>
          <a:p>
            <a:pPr algn="just"/>
            <a:r>
              <a:rPr lang="en-US" sz="8000" dirty="0" smtClean="0"/>
              <a:t>When W-2’s, 1099’s, and other important Tax Documents come in the mail around the end of January, put those items in the Envelope too. </a:t>
            </a:r>
          </a:p>
          <a:p>
            <a:pPr marL="0" indent="0" algn="ctr">
              <a:buNone/>
            </a:pPr>
            <a:r>
              <a:rPr lang="en-US" sz="8000" i="1" dirty="0" smtClean="0"/>
              <a:t>Then everything is in one place ready for you to file your Tax Returns.</a:t>
            </a:r>
            <a:endParaRPr lang="en-US" sz="8000" dirty="0"/>
          </a:p>
        </p:txBody>
      </p:sp>
      <p:pic>
        <p:nvPicPr>
          <p:cNvPr id="4" name="Picture 3"/>
          <p:cNvPicPr/>
          <p:nvPr/>
        </p:nvPicPr>
        <p:blipFill rotWithShape="1">
          <a:blip r:embed="rId2"/>
          <a:srcRect l="19612" t="34778" r="67949" b="32946"/>
          <a:stretch/>
        </p:blipFill>
        <p:spPr bwMode="auto">
          <a:xfrm>
            <a:off x="4657725" y="1295400"/>
            <a:ext cx="1571626" cy="2228850"/>
          </a:xfrm>
          <a:prstGeom prst="rect">
            <a:avLst/>
          </a:prstGeom>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DE70C7B1-09E1-4780-88D9-9F486AEC4F9F}" type="slidenum">
              <a:rPr lang="en-US" smtClean="0"/>
              <a:t>7</a:t>
            </a:fld>
            <a:endParaRPr lang="en-US" dirty="0" smtClean="0"/>
          </a:p>
          <a:p>
            <a:r>
              <a:rPr lang="en-US" u="sng" dirty="0"/>
              <a:t>JohnGoldhamer.com</a:t>
            </a:r>
            <a:endParaRPr lang="en-US" dirty="0"/>
          </a:p>
        </p:txBody>
      </p:sp>
      <p:pic>
        <p:nvPicPr>
          <p:cNvPr id="6" name="Picture 5"/>
          <p:cNvPicPr/>
          <p:nvPr/>
        </p:nvPicPr>
        <p:blipFill rotWithShape="1">
          <a:blip r:embed="rId3"/>
          <a:srcRect l="20080" t="46911" r="68407" b="22371"/>
          <a:stretch/>
        </p:blipFill>
        <p:spPr bwMode="auto">
          <a:xfrm>
            <a:off x="2743200" y="1295400"/>
            <a:ext cx="1752600" cy="222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7458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790576"/>
            <a:ext cx="8229600" cy="5915024"/>
          </a:xfrm>
        </p:spPr>
        <p:txBody>
          <a:bodyPr>
            <a:normAutofit fontScale="92500"/>
          </a:bodyPr>
          <a:lstStyle/>
          <a:p>
            <a:pPr marL="0" indent="0" algn="ctr">
              <a:buNone/>
            </a:pPr>
            <a:r>
              <a:rPr lang="en-US" sz="3000" b="1" u="sng" dirty="0" smtClean="0"/>
              <a:t>PAYCHECK STUB MATCHED WITH W-2</a:t>
            </a:r>
            <a:endParaRPr lang="en-US" sz="3000" b="1"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u="sng" dirty="0" smtClean="0"/>
          </a:p>
          <a:p>
            <a:pPr marL="0" indent="0">
              <a:buNone/>
            </a:pPr>
            <a:endParaRPr lang="en-US" sz="2000" u="sng" dirty="0" smtClean="0"/>
          </a:p>
          <a:p>
            <a:pPr marL="0" indent="0">
              <a:buNone/>
            </a:pPr>
            <a:endParaRPr lang="en-US" sz="2000" u="sng" dirty="0"/>
          </a:p>
          <a:p>
            <a:pPr marL="0" indent="0">
              <a:buNone/>
            </a:pPr>
            <a:endParaRPr lang="en-US" sz="2000" u="sng" dirty="0" smtClean="0"/>
          </a:p>
          <a:p>
            <a:pPr marL="0" indent="0">
              <a:buNone/>
            </a:pPr>
            <a:endParaRPr lang="en-US" sz="2400" u="sng" dirty="0" smtClean="0"/>
          </a:p>
          <a:p>
            <a:pPr marL="0" indent="0">
              <a:buNone/>
            </a:pPr>
            <a:r>
              <a:rPr lang="en-US" sz="2400" u="sng" dirty="0" smtClean="0"/>
              <a:t>Suggestion</a:t>
            </a:r>
            <a:r>
              <a:rPr lang="en-US" sz="2400" dirty="0" smtClean="0"/>
              <a:t>:</a:t>
            </a:r>
          </a:p>
          <a:p>
            <a:pPr marL="0" indent="0" algn="just">
              <a:buNone/>
            </a:pPr>
            <a:r>
              <a:rPr lang="en-US" sz="2400" dirty="0" smtClean="0"/>
              <a:t>At the end of the year, printout and save your last Paycheck Stub listing your entire year’s Income, Deductions and Taxes.  When you receive your W-2 around the end of January, make sure the numbers match.</a:t>
            </a:r>
          </a:p>
          <a:p>
            <a:pPr marL="0" indent="0">
              <a:buNone/>
            </a:pPr>
            <a:endParaRPr lang="en-US" sz="2400" dirty="0"/>
          </a:p>
          <a:p>
            <a:pPr marL="0" indent="0">
              <a:buNone/>
            </a:pPr>
            <a:endParaRPr lang="en-US" sz="2400"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E70C7B1-09E1-4780-88D9-9F486AEC4F9F}" type="slidenum">
              <a:rPr lang="en-US" smtClean="0"/>
              <a:t>8</a:t>
            </a:fld>
            <a:endParaRPr lang="en-US" dirty="0" smtClean="0"/>
          </a:p>
          <a:p>
            <a:r>
              <a:rPr lang="en-US" u="sng" dirty="0"/>
              <a:t>JohnGoldhamer.com</a:t>
            </a:r>
            <a:endParaRPr lang="en-US" dirty="0"/>
          </a:p>
        </p:txBody>
      </p:sp>
      <p:pic>
        <p:nvPicPr>
          <p:cNvPr id="9" name="Picture 8"/>
          <p:cNvPicPr/>
          <p:nvPr/>
        </p:nvPicPr>
        <p:blipFill rotWithShape="1">
          <a:blip r:embed="rId2"/>
          <a:srcRect l="11190" t="13429" r="11561" b="5275"/>
          <a:stretch/>
        </p:blipFill>
        <p:spPr bwMode="auto">
          <a:xfrm>
            <a:off x="1600200" y="1371600"/>
            <a:ext cx="6324600" cy="3733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5792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2700" b="1" u="sng" dirty="0" smtClean="0"/>
              <a:t>2016 INDIVIDUAL INCOME TAX WORKSHOP</a:t>
            </a:r>
            <a:endParaRPr lang="en-US" sz="2700" dirty="0"/>
          </a:p>
        </p:txBody>
      </p:sp>
      <p:sp>
        <p:nvSpPr>
          <p:cNvPr id="3" name="Content Placeholder 2"/>
          <p:cNvSpPr>
            <a:spLocks noGrp="1"/>
          </p:cNvSpPr>
          <p:nvPr>
            <p:ph idx="1"/>
          </p:nvPr>
        </p:nvSpPr>
        <p:spPr>
          <a:xfrm>
            <a:off x="457200" y="838200"/>
            <a:ext cx="8229600" cy="5943600"/>
          </a:xfrm>
        </p:spPr>
        <p:txBody>
          <a:bodyPr>
            <a:normAutofit fontScale="40000" lnSpcReduction="20000"/>
          </a:bodyPr>
          <a:lstStyle/>
          <a:p>
            <a:pPr marL="0" indent="0" algn="ctr">
              <a:buNone/>
            </a:pPr>
            <a:r>
              <a:rPr lang="en-US" sz="5500" b="1" u="sng" dirty="0" smtClean="0"/>
              <a:t>THREE TYPES OF U.S. INDIVIDUAL INCOME TAX RETURNS</a:t>
            </a:r>
            <a:endParaRPr lang="en-US" sz="5500" u="sng" dirty="0" smtClean="0"/>
          </a:p>
          <a:p>
            <a:pPr marL="0" indent="0" algn="ctr">
              <a:buNone/>
            </a:pPr>
            <a:r>
              <a:rPr lang="en-US" sz="5300" i="1" u="sng" dirty="0" smtClean="0"/>
              <a:t>1040EZ (Easy), 1040 A (Short Form), or 1040 (Long Form</a:t>
            </a:r>
            <a:r>
              <a:rPr lang="en-US" sz="5300" i="1" dirty="0" smtClean="0"/>
              <a:t>)?</a:t>
            </a:r>
          </a:p>
          <a:p>
            <a:pPr marL="0" indent="0" algn="just">
              <a:buNone/>
            </a:pPr>
            <a:r>
              <a:rPr lang="en-US" sz="5300" dirty="0" smtClean="0"/>
              <a:t>The IRS (Internal </a:t>
            </a:r>
            <a:r>
              <a:rPr lang="en-US" sz="5300" dirty="0"/>
              <a:t>Revenue </a:t>
            </a:r>
            <a:r>
              <a:rPr lang="en-US" sz="5300" dirty="0" smtClean="0"/>
              <a:t>Service) </a:t>
            </a:r>
            <a:r>
              <a:rPr lang="en-US" sz="5300" dirty="0"/>
              <a:t>provides a choice of three Individual Income Tax </a:t>
            </a:r>
            <a:r>
              <a:rPr lang="en-US" sz="5300" dirty="0" smtClean="0"/>
              <a:t>Returns </a:t>
            </a:r>
            <a:r>
              <a:rPr lang="en-US" sz="5300" dirty="0"/>
              <a:t>to file your federal income </a:t>
            </a:r>
            <a:r>
              <a:rPr lang="en-US" sz="5300" dirty="0" smtClean="0"/>
              <a:t>tax;                               1040EZ</a:t>
            </a:r>
            <a:r>
              <a:rPr lang="en-US" sz="5300" dirty="0"/>
              <a:t>, 1040A, or </a:t>
            </a:r>
            <a:r>
              <a:rPr lang="en-US" sz="5300" dirty="0" smtClean="0"/>
              <a:t>1040.</a:t>
            </a:r>
            <a:endParaRPr lang="en-US" sz="5300" dirty="0"/>
          </a:p>
          <a:p>
            <a:pPr algn="just"/>
            <a:r>
              <a:rPr lang="en-US" sz="5300" u="sng" dirty="0" smtClean="0"/>
              <a:t>1040EZ </a:t>
            </a:r>
            <a:r>
              <a:rPr lang="en-US" sz="5300" u="sng" dirty="0"/>
              <a:t>(Easy</a:t>
            </a:r>
            <a:r>
              <a:rPr lang="en-US" sz="5300" dirty="0" smtClean="0"/>
              <a:t>) </a:t>
            </a:r>
            <a:r>
              <a:rPr lang="en-US" sz="5300" dirty="0"/>
              <a:t>–</a:t>
            </a:r>
            <a:r>
              <a:rPr lang="en-US" sz="5300" dirty="0" smtClean="0"/>
              <a:t> Use if you are filing a </a:t>
            </a:r>
            <a:r>
              <a:rPr lang="en-US" sz="5300" i="1" dirty="0" smtClean="0"/>
              <a:t>“Less complicated”</a:t>
            </a:r>
            <a:r>
              <a:rPr lang="en-US" sz="5300" dirty="0" smtClean="0"/>
              <a:t> </a:t>
            </a:r>
            <a:r>
              <a:rPr lang="en-US" sz="5300" dirty="0"/>
              <a:t>Tax Return </a:t>
            </a:r>
            <a:r>
              <a:rPr lang="en-US" sz="5300" dirty="0" smtClean="0"/>
              <a:t>such as no dependents, </a:t>
            </a:r>
            <a:r>
              <a:rPr lang="en-US" sz="5300" i="1" dirty="0" smtClean="0"/>
              <a:t>under</a:t>
            </a:r>
            <a:r>
              <a:rPr lang="en-US" sz="5300" dirty="0" smtClean="0"/>
              <a:t> 65-years-old, and want to take the </a:t>
            </a:r>
            <a:r>
              <a:rPr lang="en-US" sz="5300" i="1" dirty="0" smtClean="0"/>
              <a:t>Standard Deduction.</a:t>
            </a:r>
            <a:endParaRPr lang="en-US" sz="5300" dirty="0" smtClean="0"/>
          </a:p>
          <a:p>
            <a:pPr algn="just"/>
            <a:r>
              <a:rPr lang="en-US" sz="5300" u="sng" dirty="0" smtClean="0"/>
              <a:t>1040A </a:t>
            </a:r>
            <a:r>
              <a:rPr lang="en-US" sz="5300" u="sng" dirty="0"/>
              <a:t>(Short Form</a:t>
            </a:r>
            <a:r>
              <a:rPr lang="en-US" sz="5300" dirty="0" smtClean="0"/>
              <a:t>) – Use if </a:t>
            </a:r>
            <a:r>
              <a:rPr lang="en-US" sz="5300" dirty="0"/>
              <a:t>you are filing a </a:t>
            </a:r>
            <a:r>
              <a:rPr lang="en-US" sz="5300" i="1" dirty="0" smtClean="0"/>
              <a:t>“A little more complicated</a:t>
            </a:r>
            <a:r>
              <a:rPr lang="en-US" sz="5300" i="1" dirty="0"/>
              <a:t>”</a:t>
            </a:r>
            <a:r>
              <a:rPr lang="en-US" sz="5300" dirty="0"/>
              <a:t> Tax </a:t>
            </a:r>
            <a:r>
              <a:rPr lang="en-US" sz="5300" dirty="0" smtClean="0"/>
              <a:t>Return with dependents, </a:t>
            </a:r>
            <a:r>
              <a:rPr lang="en-US" sz="5300" dirty="0"/>
              <a:t>over 65-years-old, Capital </a:t>
            </a:r>
            <a:r>
              <a:rPr lang="en-US" sz="5300" dirty="0" smtClean="0"/>
              <a:t>Gains, and </a:t>
            </a:r>
            <a:r>
              <a:rPr lang="en-US" sz="5300" dirty="0"/>
              <a:t>want to take the </a:t>
            </a:r>
            <a:r>
              <a:rPr lang="en-US" sz="5300" i="1" dirty="0"/>
              <a:t>Standard Deduction</a:t>
            </a:r>
            <a:r>
              <a:rPr lang="en-US" sz="5300" i="1" dirty="0" smtClean="0"/>
              <a:t>.</a:t>
            </a:r>
            <a:endParaRPr lang="en-US" sz="5300" dirty="0" smtClean="0"/>
          </a:p>
          <a:p>
            <a:pPr algn="just"/>
            <a:r>
              <a:rPr lang="en-US" sz="5300" u="sng" dirty="0" smtClean="0"/>
              <a:t>1040 </a:t>
            </a:r>
            <a:r>
              <a:rPr lang="en-US" sz="5300" u="sng" dirty="0"/>
              <a:t>(Long Form</a:t>
            </a:r>
            <a:r>
              <a:rPr lang="en-US" sz="5300" dirty="0"/>
              <a:t>) </a:t>
            </a:r>
            <a:r>
              <a:rPr lang="en-US" sz="5300" dirty="0" smtClean="0"/>
              <a:t>– Use if </a:t>
            </a:r>
            <a:r>
              <a:rPr lang="en-US" sz="5300" dirty="0"/>
              <a:t>you are filing a </a:t>
            </a:r>
            <a:r>
              <a:rPr lang="en-US" sz="5300" i="1" dirty="0" smtClean="0"/>
              <a:t>“More complicated” </a:t>
            </a:r>
            <a:r>
              <a:rPr lang="en-US" sz="5300" dirty="0"/>
              <a:t>Tax </a:t>
            </a:r>
            <a:r>
              <a:rPr lang="en-US" sz="5300" dirty="0" smtClean="0"/>
              <a:t>Return and want to </a:t>
            </a:r>
            <a:r>
              <a:rPr lang="en-US" sz="5300" i="1" u="sng" dirty="0"/>
              <a:t>Itemized </a:t>
            </a:r>
            <a:r>
              <a:rPr lang="en-US" sz="5300" i="1" u="sng" dirty="0" smtClean="0"/>
              <a:t>Deductions</a:t>
            </a:r>
            <a:r>
              <a:rPr lang="en-US" sz="5300" i="1" dirty="0" smtClean="0"/>
              <a:t> on </a:t>
            </a:r>
            <a:r>
              <a:rPr lang="en-US" sz="5300" u="sng" dirty="0" smtClean="0"/>
              <a:t>Schedule </a:t>
            </a:r>
            <a:r>
              <a:rPr lang="en-US" sz="5300" u="sng" dirty="0"/>
              <a:t>A</a:t>
            </a:r>
            <a:r>
              <a:rPr lang="en-US" sz="5300" dirty="0" smtClean="0"/>
              <a:t>, have Capital Gains from the Sale of Property, or Self Employment.  </a:t>
            </a:r>
          </a:p>
          <a:p>
            <a:pPr marL="0" indent="0" algn="just">
              <a:buNone/>
            </a:pPr>
            <a:r>
              <a:rPr lang="en-US" sz="5300" dirty="0" smtClean="0"/>
              <a:t>For </a:t>
            </a:r>
            <a:r>
              <a:rPr lang="en-US" sz="5300" dirty="0"/>
              <a:t>the </a:t>
            </a:r>
            <a:r>
              <a:rPr lang="en-US" sz="5300" u="sng" dirty="0"/>
              <a:t>1040EZ (Easy</a:t>
            </a:r>
            <a:r>
              <a:rPr lang="en-US" sz="5300" dirty="0"/>
              <a:t>) </a:t>
            </a:r>
            <a:r>
              <a:rPr lang="en-US" sz="5300" i="1" dirty="0"/>
              <a:t>and </a:t>
            </a:r>
            <a:r>
              <a:rPr lang="en-US" sz="5300" u="sng" dirty="0"/>
              <a:t>1040A (Short Form</a:t>
            </a:r>
            <a:r>
              <a:rPr lang="en-US" sz="5300" dirty="0"/>
              <a:t>) </a:t>
            </a:r>
            <a:r>
              <a:rPr lang="en-US" sz="5300" i="1" dirty="0"/>
              <a:t>you</a:t>
            </a:r>
            <a:r>
              <a:rPr lang="en-US" sz="5300" dirty="0"/>
              <a:t> do </a:t>
            </a:r>
            <a:r>
              <a:rPr lang="en-US" sz="5300" u="sng" dirty="0"/>
              <a:t>not</a:t>
            </a:r>
            <a:r>
              <a:rPr lang="en-US" sz="5300" dirty="0"/>
              <a:t> need to purchase Tax Software.  Free Software may be helpful, but </a:t>
            </a:r>
            <a:r>
              <a:rPr lang="en-US" sz="5300" i="1" dirty="0"/>
              <a:t>make sure that it will </a:t>
            </a:r>
            <a:r>
              <a:rPr lang="en-US" sz="5300" i="1" dirty="0" smtClean="0"/>
              <a:t>print a copy for your records</a:t>
            </a:r>
            <a:r>
              <a:rPr lang="en-US" sz="5300" dirty="0" smtClean="0"/>
              <a:t>.</a:t>
            </a:r>
            <a:endParaRPr lang="en-US" sz="5300" dirty="0"/>
          </a:p>
          <a:p>
            <a:pPr marL="0" indent="0" algn="just">
              <a:buNone/>
            </a:pPr>
            <a:r>
              <a:rPr lang="en-US" sz="5300" dirty="0" smtClean="0"/>
              <a:t>Personally, </a:t>
            </a:r>
            <a:r>
              <a:rPr lang="en-US" sz="5300" dirty="0"/>
              <a:t>I always recommend using </a:t>
            </a:r>
            <a:r>
              <a:rPr lang="en-US" sz="5300" i="1" u="sng" dirty="0"/>
              <a:t>Turbo Tax</a:t>
            </a:r>
            <a:r>
              <a:rPr lang="en-US" sz="5300" dirty="0"/>
              <a:t> or another Tax </a:t>
            </a:r>
            <a:r>
              <a:rPr lang="en-US" sz="5300" dirty="0" smtClean="0"/>
              <a:t>Software, which  </a:t>
            </a:r>
            <a:r>
              <a:rPr lang="en-US" sz="5300" i="1" dirty="0" smtClean="0"/>
              <a:t>will stay </a:t>
            </a:r>
            <a:r>
              <a:rPr lang="en-US" sz="5300" i="1" dirty="0"/>
              <a:t>up to date </a:t>
            </a:r>
            <a:r>
              <a:rPr lang="en-US" sz="5300" dirty="0"/>
              <a:t>and know more specific rules than a T</a:t>
            </a:r>
            <a:r>
              <a:rPr lang="en-US" sz="5300" dirty="0" smtClean="0"/>
              <a:t>ax </a:t>
            </a:r>
            <a:r>
              <a:rPr lang="en-US" sz="5300" dirty="0"/>
              <a:t>Attorney or CPA, who also </a:t>
            </a:r>
            <a:r>
              <a:rPr lang="en-US" sz="5300" dirty="0" smtClean="0"/>
              <a:t>use a </a:t>
            </a:r>
            <a:r>
              <a:rPr lang="en-US" sz="5300" dirty="0"/>
              <a:t>Tax </a:t>
            </a:r>
            <a:r>
              <a:rPr lang="en-US" sz="5300" dirty="0" smtClean="0"/>
              <a:t>Software </a:t>
            </a:r>
            <a:r>
              <a:rPr lang="en-US" sz="5300" dirty="0"/>
              <a:t>to file </a:t>
            </a:r>
            <a:r>
              <a:rPr lang="en-US" sz="5300" dirty="0" smtClean="0"/>
              <a:t>their client’s returns</a:t>
            </a:r>
            <a:r>
              <a:rPr lang="en-US" sz="5300" dirty="0"/>
              <a:t>.</a:t>
            </a:r>
          </a:p>
        </p:txBody>
      </p:sp>
      <p:sp>
        <p:nvSpPr>
          <p:cNvPr id="4" name="Slide Number Placeholder 3"/>
          <p:cNvSpPr>
            <a:spLocks noGrp="1"/>
          </p:cNvSpPr>
          <p:nvPr>
            <p:ph type="sldNum" sz="quarter" idx="12"/>
          </p:nvPr>
        </p:nvSpPr>
        <p:spPr/>
        <p:txBody>
          <a:bodyPr/>
          <a:lstStyle/>
          <a:p>
            <a:fld id="{DE70C7B1-09E1-4780-88D9-9F486AEC4F9F}" type="slidenum">
              <a:rPr lang="en-US" smtClean="0"/>
              <a:t>9</a:t>
            </a:fld>
            <a:endParaRPr lang="en-US" dirty="0" smtClean="0"/>
          </a:p>
          <a:p>
            <a:r>
              <a:rPr lang="en-US" u="sng" dirty="0"/>
              <a:t>JohnGoldhamer.com</a:t>
            </a:r>
            <a:endParaRPr lang="en-US" dirty="0"/>
          </a:p>
        </p:txBody>
      </p:sp>
    </p:spTree>
    <p:extLst>
      <p:ext uri="{BB962C8B-B14F-4D97-AF65-F5344CB8AC3E}">
        <p14:creationId xmlns:p14="http://schemas.microsoft.com/office/powerpoint/2010/main" val="3469285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3461</TotalTime>
  <Words>3515</Words>
  <Application>Microsoft Office PowerPoint</Application>
  <PresentationFormat>On-screen Show (4:3)</PresentationFormat>
  <Paragraphs>553</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 Itemized Deductions, Schedule A. has 7 Sections</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lpstr>2016 INDIVIDUAL INCOME TAX WORKSHOP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2016-Individual-Income-Tax-Workshop</dc:title>
  <dc:creator>John B. Goldhamer</dc:creator>
  <cp:lastModifiedBy>John B. Goldhamer</cp:lastModifiedBy>
  <cp:revision>500</cp:revision>
  <cp:lastPrinted>2017-01-26T19:17:18Z</cp:lastPrinted>
  <dcterms:created xsi:type="dcterms:W3CDTF">2014-12-13T21:08:43Z</dcterms:created>
  <dcterms:modified xsi:type="dcterms:W3CDTF">2018-05-05T16:41:27Z</dcterms:modified>
</cp:coreProperties>
</file>