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83" r:id="rId3"/>
    <p:sldId id="284" r:id="rId4"/>
    <p:sldId id="285" r:id="rId5"/>
    <p:sldId id="257" r:id="rId6"/>
    <p:sldId id="288" r:id="rId7"/>
    <p:sldId id="258" r:id="rId8"/>
    <p:sldId id="259" r:id="rId9"/>
    <p:sldId id="287" r:id="rId10"/>
    <p:sldId id="260" r:id="rId11"/>
    <p:sldId id="261" r:id="rId12"/>
    <p:sldId id="262" r:id="rId13"/>
    <p:sldId id="279" r:id="rId14"/>
    <p:sldId id="263" r:id="rId15"/>
    <p:sldId id="264" r:id="rId16"/>
    <p:sldId id="281" r:id="rId17"/>
    <p:sldId id="282" r:id="rId18"/>
    <p:sldId id="265" r:id="rId19"/>
    <p:sldId id="266" r:id="rId20"/>
    <p:sldId id="267" r:id="rId21"/>
    <p:sldId id="280" r:id="rId22"/>
    <p:sldId id="268" r:id="rId23"/>
    <p:sldId id="276" r:id="rId24"/>
    <p:sldId id="277" r:id="rId25"/>
    <p:sldId id="278" r:id="rId26"/>
    <p:sldId id="269" r:id="rId27"/>
    <p:sldId id="270" r:id="rId28"/>
    <p:sldId id="289" r:id="rId29"/>
    <p:sldId id="290" r:id="rId30"/>
    <p:sldId id="291" r:id="rId31"/>
    <p:sldId id="292" r:id="rId32"/>
    <p:sldId id="293" r:id="rId33"/>
    <p:sldId id="273" r:id="rId34"/>
    <p:sldId id="274" r:id="rId35"/>
    <p:sldId id="275" r:id="rId36"/>
    <p:sldId id="286"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0C6E6A-D8F5-4174-818E-4A223771B760}" v="12" dt="2022-02-22T20:52:29.9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7" d="100"/>
          <a:sy n="67" d="100"/>
        </p:scale>
        <p:origin x="1264" y="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Goldhamer" userId="aee21b4521b5e3d7" providerId="LiveId" clId="{AF0C6E6A-D8F5-4174-818E-4A223771B760}"/>
    <pc:docChg chg="undo redo custSel modSld">
      <pc:chgData name="John Goldhamer" userId="aee21b4521b5e3d7" providerId="LiveId" clId="{AF0C6E6A-D8F5-4174-818E-4A223771B760}" dt="2022-02-22T21:29:54.274" v="305" actId="114"/>
      <pc:docMkLst>
        <pc:docMk/>
      </pc:docMkLst>
      <pc:sldChg chg="modSp mod">
        <pc:chgData name="John Goldhamer" userId="aee21b4521b5e3d7" providerId="LiveId" clId="{AF0C6E6A-D8F5-4174-818E-4A223771B760}" dt="2022-02-22T21:09:17.854" v="250" actId="20577"/>
        <pc:sldMkLst>
          <pc:docMk/>
          <pc:sldMk cId="277896712" sldId="256"/>
        </pc:sldMkLst>
        <pc:spChg chg="mod">
          <ac:chgData name="John Goldhamer" userId="aee21b4521b5e3d7" providerId="LiveId" clId="{AF0C6E6A-D8F5-4174-818E-4A223771B760}" dt="2022-02-22T21:09:08.025" v="247" actId="114"/>
          <ac:spMkLst>
            <pc:docMk/>
            <pc:sldMk cId="277896712" sldId="256"/>
            <ac:spMk id="3" creationId="{00000000-0000-0000-0000-000000000000}"/>
          </ac:spMkLst>
        </pc:spChg>
        <pc:spChg chg="mod">
          <ac:chgData name="John Goldhamer" userId="aee21b4521b5e3d7" providerId="LiveId" clId="{AF0C6E6A-D8F5-4174-818E-4A223771B760}" dt="2022-02-22T21:09:17.854" v="250" actId="20577"/>
          <ac:spMkLst>
            <pc:docMk/>
            <pc:sldMk cId="277896712" sldId="256"/>
            <ac:spMk id="5" creationId="{00000000-0000-0000-0000-000000000000}"/>
          </ac:spMkLst>
        </pc:spChg>
      </pc:sldChg>
      <pc:sldChg chg="addSp delSp modSp mod">
        <pc:chgData name="John Goldhamer" userId="aee21b4521b5e3d7" providerId="LiveId" clId="{AF0C6E6A-D8F5-4174-818E-4A223771B760}" dt="2022-02-22T20:57:07.761" v="178" actId="115"/>
        <pc:sldMkLst>
          <pc:docMk/>
          <pc:sldMk cId="2396970003" sldId="257"/>
        </pc:sldMkLst>
        <pc:spChg chg="mod">
          <ac:chgData name="John Goldhamer" userId="aee21b4521b5e3d7" providerId="LiveId" clId="{AF0C6E6A-D8F5-4174-818E-4A223771B760}" dt="2022-02-22T20:45:38.878" v="62" actId="115"/>
          <ac:spMkLst>
            <pc:docMk/>
            <pc:sldMk cId="2396970003" sldId="257"/>
            <ac:spMk id="2" creationId="{00000000-0000-0000-0000-000000000000}"/>
          </ac:spMkLst>
        </pc:spChg>
        <pc:spChg chg="mod">
          <ac:chgData name="John Goldhamer" userId="aee21b4521b5e3d7" providerId="LiveId" clId="{AF0C6E6A-D8F5-4174-818E-4A223771B760}" dt="2022-02-22T20:57:07.761" v="178" actId="115"/>
          <ac:spMkLst>
            <pc:docMk/>
            <pc:sldMk cId="2396970003" sldId="257"/>
            <ac:spMk id="3" creationId="{00000000-0000-0000-0000-000000000000}"/>
          </ac:spMkLst>
        </pc:spChg>
        <pc:spChg chg="add del">
          <ac:chgData name="John Goldhamer" userId="aee21b4521b5e3d7" providerId="LiveId" clId="{AF0C6E6A-D8F5-4174-818E-4A223771B760}" dt="2022-02-22T20:40:34.785" v="7"/>
          <ac:spMkLst>
            <pc:docMk/>
            <pc:sldMk cId="2396970003" sldId="257"/>
            <ac:spMk id="5" creationId="{36119C0E-7719-4229-9F00-BEB409411B31}"/>
          </ac:spMkLst>
        </pc:spChg>
        <pc:spChg chg="mod">
          <ac:chgData name="John Goldhamer" userId="aee21b4521b5e3d7" providerId="LiveId" clId="{AF0C6E6A-D8F5-4174-818E-4A223771B760}" dt="2022-02-22T20:45:48.145" v="63" actId="1076"/>
          <ac:spMkLst>
            <pc:docMk/>
            <pc:sldMk cId="2396970003" sldId="257"/>
            <ac:spMk id="6" creationId="{00000000-0000-0000-0000-000000000000}"/>
          </ac:spMkLst>
        </pc:spChg>
        <pc:spChg chg="add del">
          <ac:chgData name="John Goldhamer" userId="aee21b4521b5e3d7" providerId="LiveId" clId="{AF0C6E6A-D8F5-4174-818E-4A223771B760}" dt="2022-02-22T20:40:34.785" v="7"/>
          <ac:spMkLst>
            <pc:docMk/>
            <pc:sldMk cId="2396970003" sldId="257"/>
            <ac:spMk id="8" creationId="{2D1EDC29-A2C4-415E-922A-2D1F133DE36A}"/>
          </ac:spMkLst>
        </pc:spChg>
        <pc:spChg chg="add del">
          <ac:chgData name="John Goldhamer" userId="aee21b4521b5e3d7" providerId="LiveId" clId="{AF0C6E6A-D8F5-4174-818E-4A223771B760}" dt="2022-02-22T20:40:34.785" v="7"/>
          <ac:spMkLst>
            <pc:docMk/>
            <pc:sldMk cId="2396970003" sldId="257"/>
            <ac:spMk id="9" creationId="{45D0921D-2AA4-41DD-A3A9-BF473E12FA54}"/>
          </ac:spMkLst>
        </pc:spChg>
        <pc:spChg chg="add del">
          <ac:chgData name="John Goldhamer" userId="aee21b4521b5e3d7" providerId="LiveId" clId="{AF0C6E6A-D8F5-4174-818E-4A223771B760}" dt="2022-02-22T20:40:55.087" v="11"/>
          <ac:spMkLst>
            <pc:docMk/>
            <pc:sldMk cId="2396970003" sldId="257"/>
            <ac:spMk id="10" creationId="{A80C4F85-6D7B-4182-86A7-DE8E162883C6}"/>
          </ac:spMkLst>
        </pc:spChg>
        <pc:spChg chg="add del">
          <ac:chgData name="John Goldhamer" userId="aee21b4521b5e3d7" providerId="LiveId" clId="{AF0C6E6A-D8F5-4174-818E-4A223771B760}" dt="2022-02-22T20:40:55.087" v="11"/>
          <ac:spMkLst>
            <pc:docMk/>
            <pc:sldMk cId="2396970003" sldId="257"/>
            <ac:spMk id="11" creationId="{7ACA6919-F974-4998-BB8B-86716F3D7CB1}"/>
          </ac:spMkLst>
        </pc:spChg>
        <pc:spChg chg="add del">
          <ac:chgData name="John Goldhamer" userId="aee21b4521b5e3d7" providerId="LiveId" clId="{AF0C6E6A-D8F5-4174-818E-4A223771B760}" dt="2022-02-22T20:40:55.087" v="11"/>
          <ac:spMkLst>
            <pc:docMk/>
            <pc:sldMk cId="2396970003" sldId="257"/>
            <ac:spMk id="12" creationId="{75C1BD3B-F530-45C8-A407-3EB1AB9D99B9}"/>
          </ac:spMkLst>
        </pc:spChg>
        <pc:picChg chg="add mod">
          <ac:chgData name="John Goldhamer" userId="aee21b4521b5e3d7" providerId="LiveId" clId="{AF0C6E6A-D8F5-4174-818E-4A223771B760}" dt="2022-02-22T20:42:32.996" v="24" actId="1076"/>
          <ac:picMkLst>
            <pc:docMk/>
            <pc:sldMk cId="2396970003" sldId="257"/>
            <ac:picMk id="17" creationId="{45A9CF06-9048-4C4C-8A31-167D553FD7BF}"/>
          </ac:picMkLst>
        </pc:picChg>
        <pc:picChg chg="add mod">
          <ac:chgData name="John Goldhamer" userId="aee21b4521b5e3d7" providerId="LiveId" clId="{AF0C6E6A-D8F5-4174-818E-4A223771B760}" dt="2022-02-22T20:43:40.215" v="41" actId="1076"/>
          <ac:picMkLst>
            <pc:docMk/>
            <pc:sldMk cId="2396970003" sldId="257"/>
            <ac:picMk id="18" creationId="{142AFE77-9F8B-4D84-880E-20B6B959EE6B}"/>
          </ac:picMkLst>
        </pc:picChg>
        <pc:picChg chg="add del">
          <ac:chgData name="John Goldhamer" userId="aee21b4521b5e3d7" providerId="LiveId" clId="{AF0C6E6A-D8F5-4174-818E-4A223771B760}" dt="2022-02-22T20:40:34.785" v="7"/>
          <ac:picMkLst>
            <pc:docMk/>
            <pc:sldMk cId="2396970003" sldId="257"/>
            <ac:picMk id="2049" creationId="{BCC12896-A172-46E6-B16A-B1D4C17725A9}"/>
          </ac:picMkLst>
        </pc:picChg>
        <pc:picChg chg="add del">
          <ac:chgData name="John Goldhamer" userId="aee21b4521b5e3d7" providerId="LiveId" clId="{AF0C6E6A-D8F5-4174-818E-4A223771B760}" dt="2022-02-22T20:40:34.785" v="7"/>
          <ac:picMkLst>
            <pc:docMk/>
            <pc:sldMk cId="2396970003" sldId="257"/>
            <ac:picMk id="2050" creationId="{B29B5979-7D1F-4AFD-9777-C156526F9DC8}"/>
          </ac:picMkLst>
        </pc:picChg>
        <pc:picChg chg="add del">
          <ac:chgData name="John Goldhamer" userId="aee21b4521b5e3d7" providerId="LiveId" clId="{AF0C6E6A-D8F5-4174-818E-4A223771B760}" dt="2022-02-22T20:40:55.087" v="11"/>
          <ac:picMkLst>
            <pc:docMk/>
            <pc:sldMk cId="2396970003" sldId="257"/>
            <ac:picMk id="2054" creationId="{5877BFE6-4F04-47B3-85E3-789E46712B58}"/>
          </ac:picMkLst>
        </pc:picChg>
        <pc:picChg chg="add del">
          <ac:chgData name="John Goldhamer" userId="aee21b4521b5e3d7" providerId="LiveId" clId="{AF0C6E6A-D8F5-4174-818E-4A223771B760}" dt="2022-02-22T20:40:55.087" v="11"/>
          <ac:picMkLst>
            <pc:docMk/>
            <pc:sldMk cId="2396970003" sldId="257"/>
            <ac:picMk id="2055" creationId="{1CDF7E11-35DD-48D5-8516-294D4347BFFC}"/>
          </ac:picMkLst>
        </pc:picChg>
      </pc:sldChg>
      <pc:sldChg chg="modSp mod">
        <pc:chgData name="John Goldhamer" userId="aee21b4521b5e3d7" providerId="LiveId" clId="{AF0C6E6A-D8F5-4174-818E-4A223771B760}" dt="2022-02-22T21:27:51.007" v="267" actId="114"/>
        <pc:sldMkLst>
          <pc:docMk/>
          <pc:sldMk cId="2093244485" sldId="273"/>
        </pc:sldMkLst>
        <pc:spChg chg="mod">
          <ac:chgData name="John Goldhamer" userId="aee21b4521b5e3d7" providerId="LiveId" clId="{AF0C6E6A-D8F5-4174-818E-4A223771B760}" dt="2022-02-22T21:27:51.007" v="267" actId="114"/>
          <ac:spMkLst>
            <pc:docMk/>
            <pc:sldMk cId="2093244485" sldId="273"/>
            <ac:spMk id="3" creationId="{00000000-0000-0000-0000-000000000000}"/>
          </ac:spMkLst>
        </pc:spChg>
      </pc:sldChg>
      <pc:sldChg chg="modSp mod">
        <pc:chgData name="John Goldhamer" userId="aee21b4521b5e3d7" providerId="LiveId" clId="{AF0C6E6A-D8F5-4174-818E-4A223771B760}" dt="2022-02-22T21:28:55.115" v="282" actId="114"/>
        <pc:sldMkLst>
          <pc:docMk/>
          <pc:sldMk cId="1049916428" sldId="274"/>
        </pc:sldMkLst>
        <pc:spChg chg="mod">
          <ac:chgData name="John Goldhamer" userId="aee21b4521b5e3d7" providerId="LiveId" clId="{AF0C6E6A-D8F5-4174-818E-4A223771B760}" dt="2022-02-22T21:28:55.115" v="282" actId="114"/>
          <ac:spMkLst>
            <pc:docMk/>
            <pc:sldMk cId="1049916428" sldId="274"/>
            <ac:spMk id="3" creationId="{00000000-0000-0000-0000-000000000000}"/>
          </ac:spMkLst>
        </pc:spChg>
      </pc:sldChg>
      <pc:sldChg chg="modSp mod">
        <pc:chgData name="John Goldhamer" userId="aee21b4521b5e3d7" providerId="LiveId" clId="{AF0C6E6A-D8F5-4174-818E-4A223771B760}" dt="2022-02-22T21:29:54.274" v="305" actId="114"/>
        <pc:sldMkLst>
          <pc:docMk/>
          <pc:sldMk cId="2899726162" sldId="275"/>
        </pc:sldMkLst>
        <pc:spChg chg="mod">
          <ac:chgData name="John Goldhamer" userId="aee21b4521b5e3d7" providerId="LiveId" clId="{AF0C6E6A-D8F5-4174-818E-4A223771B760}" dt="2022-02-22T21:29:54.274" v="305" actId="114"/>
          <ac:spMkLst>
            <pc:docMk/>
            <pc:sldMk cId="2899726162" sldId="275"/>
            <ac:spMk id="3" creationId="{00000000-0000-0000-0000-000000000000}"/>
          </ac:spMkLst>
        </pc:spChg>
      </pc:sldChg>
      <pc:sldChg chg="addSp delSp modSp mod">
        <pc:chgData name="John Goldhamer" userId="aee21b4521b5e3d7" providerId="LiveId" clId="{AF0C6E6A-D8F5-4174-818E-4A223771B760}" dt="2022-02-22T20:56:43.641" v="177" actId="115"/>
        <pc:sldMkLst>
          <pc:docMk/>
          <pc:sldMk cId="2516713620" sldId="283"/>
        </pc:sldMkLst>
        <pc:spChg chg="mod">
          <ac:chgData name="John Goldhamer" userId="aee21b4521b5e3d7" providerId="LiveId" clId="{AF0C6E6A-D8F5-4174-818E-4A223771B760}" dt="2022-02-22T20:56:43.641" v="177" actId="115"/>
          <ac:spMkLst>
            <pc:docMk/>
            <pc:sldMk cId="2516713620" sldId="283"/>
            <ac:spMk id="3" creationId="{00000000-0000-0000-0000-000000000000}"/>
          </ac:spMkLst>
        </pc:spChg>
        <pc:spChg chg="mod">
          <ac:chgData name="John Goldhamer" userId="aee21b4521b5e3d7" providerId="LiveId" clId="{AF0C6E6A-D8F5-4174-818E-4A223771B760}" dt="2022-02-22T20:53:47.233" v="89" actId="1076"/>
          <ac:spMkLst>
            <pc:docMk/>
            <pc:sldMk cId="2516713620" sldId="283"/>
            <ac:spMk id="6" creationId="{00000000-0000-0000-0000-000000000000}"/>
          </ac:spMkLst>
        </pc:spChg>
        <pc:spChg chg="add del">
          <ac:chgData name="John Goldhamer" userId="aee21b4521b5e3d7" providerId="LiveId" clId="{AF0C6E6A-D8F5-4174-818E-4A223771B760}" dt="2022-02-22T20:51:50.290" v="68"/>
          <ac:spMkLst>
            <pc:docMk/>
            <pc:sldMk cId="2516713620" sldId="283"/>
            <ac:spMk id="7" creationId="{528F528D-AB78-4A0C-90A5-25DB3799F808}"/>
          </ac:spMkLst>
        </pc:spChg>
        <pc:spChg chg="add del">
          <ac:chgData name="John Goldhamer" userId="aee21b4521b5e3d7" providerId="LiveId" clId="{AF0C6E6A-D8F5-4174-818E-4A223771B760}" dt="2022-02-22T20:51:50.290" v="68"/>
          <ac:spMkLst>
            <pc:docMk/>
            <pc:sldMk cId="2516713620" sldId="283"/>
            <ac:spMk id="8" creationId="{3E91B899-C008-4F69-A7A5-F0C81256D6A3}"/>
          </ac:spMkLst>
        </pc:spChg>
        <pc:picChg chg="add mod">
          <ac:chgData name="John Goldhamer" userId="aee21b4521b5e3d7" providerId="LiveId" clId="{AF0C6E6A-D8F5-4174-818E-4A223771B760}" dt="2022-02-22T20:56:29.809" v="175" actId="1076"/>
          <ac:picMkLst>
            <pc:docMk/>
            <pc:sldMk cId="2516713620" sldId="283"/>
            <ac:picMk id="10" creationId="{1109455A-ACF6-45DD-ADF3-18E18FFB6448}"/>
          </ac:picMkLst>
        </pc:picChg>
        <pc:picChg chg="add del">
          <ac:chgData name="John Goldhamer" userId="aee21b4521b5e3d7" providerId="LiveId" clId="{AF0C6E6A-D8F5-4174-818E-4A223771B760}" dt="2022-02-22T20:51:50.290" v="68"/>
          <ac:picMkLst>
            <pc:docMk/>
            <pc:sldMk cId="2516713620" sldId="283"/>
            <ac:picMk id="1025" creationId="{F1AABD6A-035D-4FA1-8CF3-4469049E870D}"/>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542F08-CBD6-4B94-8D9E-2D9FEDCCA6CD}" type="datetimeFigureOut">
              <a:rPr lang="en-US" smtClean="0"/>
              <a:t>2/22/2022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171C678-FB70-4C60-A26A-0ABCD7884707}" type="slidenum">
              <a:rPr lang="en-US" smtClean="0"/>
              <a:t>‹#›</a:t>
            </a:fld>
            <a:endParaRPr lang="en-US" dirty="0"/>
          </a:p>
        </p:txBody>
      </p:sp>
    </p:spTree>
    <p:extLst>
      <p:ext uri="{BB962C8B-B14F-4D97-AF65-F5344CB8AC3E}">
        <p14:creationId xmlns:p14="http://schemas.microsoft.com/office/powerpoint/2010/main" val="19704838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FF4F19-3358-40D5-BA59-8848B5D46D30}" type="datetimeFigureOut">
              <a:rPr lang="en-US" smtClean="0"/>
              <a:t>2/22/2022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11CFB4-4B66-4052-AB1F-19DEC86B63DC}" type="slidenum">
              <a:rPr lang="en-US" smtClean="0"/>
              <a:t>‹#›</a:t>
            </a:fld>
            <a:endParaRPr lang="en-US" dirty="0"/>
          </a:p>
        </p:txBody>
      </p:sp>
    </p:spTree>
    <p:extLst>
      <p:ext uri="{BB962C8B-B14F-4D97-AF65-F5344CB8AC3E}">
        <p14:creationId xmlns:p14="http://schemas.microsoft.com/office/powerpoint/2010/main" val="20563629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11CFB4-4B66-4052-AB1F-19DEC86B63DC}" type="slidenum">
              <a:rPr lang="en-US" smtClean="0"/>
              <a:t>33</a:t>
            </a:fld>
            <a:endParaRPr lang="en-US" dirty="0"/>
          </a:p>
        </p:txBody>
      </p:sp>
    </p:spTree>
    <p:extLst>
      <p:ext uri="{BB962C8B-B14F-4D97-AF65-F5344CB8AC3E}">
        <p14:creationId xmlns:p14="http://schemas.microsoft.com/office/powerpoint/2010/main" val="2976616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766E64-390F-4681-BF0F-6D2091C8A55C}" type="datetime1">
              <a:rPr lang="en-US" smtClean="0"/>
              <a:t>2/22/2022</a:t>
            </a:fld>
            <a:endParaRPr lang="en-US" dirty="0"/>
          </a:p>
        </p:txBody>
      </p:sp>
      <p:sp>
        <p:nvSpPr>
          <p:cNvPr id="5" name="Footer Placeholder 4"/>
          <p:cNvSpPr>
            <a:spLocks noGrp="1"/>
          </p:cNvSpPr>
          <p:nvPr>
            <p:ph type="ftr" sz="quarter" idx="11"/>
          </p:nvPr>
        </p:nvSpPr>
        <p:spPr/>
        <p:txBody>
          <a:bodyPr/>
          <a:lstStyle/>
          <a:p>
            <a:r>
              <a:rPr lang="en-US" dirty="0"/>
              <a:t>By John B. Goldhamer, www.JohnGoldhamer.com</a:t>
            </a:r>
          </a:p>
        </p:txBody>
      </p:sp>
      <p:sp>
        <p:nvSpPr>
          <p:cNvPr id="6" name="Slide Number Placeholder 5"/>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2559516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E22BF7-907F-407B-A04B-48A7A75D36C4}" type="datetime1">
              <a:rPr lang="en-US" smtClean="0"/>
              <a:t>2/22/2022</a:t>
            </a:fld>
            <a:endParaRPr lang="en-US" dirty="0"/>
          </a:p>
        </p:txBody>
      </p:sp>
      <p:sp>
        <p:nvSpPr>
          <p:cNvPr id="5" name="Footer Placeholder 4"/>
          <p:cNvSpPr>
            <a:spLocks noGrp="1"/>
          </p:cNvSpPr>
          <p:nvPr>
            <p:ph type="ftr" sz="quarter" idx="11"/>
          </p:nvPr>
        </p:nvSpPr>
        <p:spPr/>
        <p:txBody>
          <a:bodyPr/>
          <a:lstStyle/>
          <a:p>
            <a:r>
              <a:rPr lang="en-US" dirty="0"/>
              <a:t>By John B. Goldhamer, www.JohnGoldhamer.com</a:t>
            </a:r>
          </a:p>
        </p:txBody>
      </p:sp>
      <p:sp>
        <p:nvSpPr>
          <p:cNvPr id="6" name="Slide Number Placeholder 5"/>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1491980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30D1B4-3369-475C-A15A-C06BB35A18DC}" type="datetime1">
              <a:rPr lang="en-US" smtClean="0"/>
              <a:t>2/22/2022</a:t>
            </a:fld>
            <a:endParaRPr lang="en-US" dirty="0"/>
          </a:p>
        </p:txBody>
      </p:sp>
      <p:sp>
        <p:nvSpPr>
          <p:cNvPr id="5" name="Footer Placeholder 4"/>
          <p:cNvSpPr>
            <a:spLocks noGrp="1"/>
          </p:cNvSpPr>
          <p:nvPr>
            <p:ph type="ftr" sz="quarter" idx="11"/>
          </p:nvPr>
        </p:nvSpPr>
        <p:spPr/>
        <p:txBody>
          <a:bodyPr/>
          <a:lstStyle/>
          <a:p>
            <a:r>
              <a:rPr lang="en-US" dirty="0"/>
              <a:t>By John B. Goldhamer, www.JohnGoldhamer.com</a:t>
            </a:r>
          </a:p>
        </p:txBody>
      </p:sp>
      <p:sp>
        <p:nvSpPr>
          <p:cNvPr id="6" name="Slide Number Placeholder 5"/>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128019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BF499A-FA2F-4056-9B21-0767D1EAC7A8}" type="datetime1">
              <a:rPr lang="en-US" smtClean="0"/>
              <a:t>2/22/2022</a:t>
            </a:fld>
            <a:endParaRPr lang="en-US" dirty="0"/>
          </a:p>
        </p:txBody>
      </p:sp>
      <p:sp>
        <p:nvSpPr>
          <p:cNvPr id="5" name="Footer Placeholder 4"/>
          <p:cNvSpPr>
            <a:spLocks noGrp="1"/>
          </p:cNvSpPr>
          <p:nvPr>
            <p:ph type="ftr" sz="quarter" idx="11"/>
          </p:nvPr>
        </p:nvSpPr>
        <p:spPr/>
        <p:txBody>
          <a:bodyPr/>
          <a:lstStyle/>
          <a:p>
            <a:r>
              <a:rPr lang="en-US" dirty="0"/>
              <a:t>By John B. Goldhamer, www.JohnGoldhamer.com</a:t>
            </a:r>
          </a:p>
        </p:txBody>
      </p:sp>
      <p:sp>
        <p:nvSpPr>
          <p:cNvPr id="6" name="Slide Number Placeholder 5"/>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2233085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5DC425-735E-449B-BA70-CDF477385D16}" type="datetime1">
              <a:rPr lang="en-US" smtClean="0"/>
              <a:t>2/22/2022</a:t>
            </a:fld>
            <a:endParaRPr lang="en-US" dirty="0"/>
          </a:p>
        </p:txBody>
      </p:sp>
      <p:sp>
        <p:nvSpPr>
          <p:cNvPr id="5" name="Footer Placeholder 4"/>
          <p:cNvSpPr>
            <a:spLocks noGrp="1"/>
          </p:cNvSpPr>
          <p:nvPr>
            <p:ph type="ftr" sz="quarter" idx="11"/>
          </p:nvPr>
        </p:nvSpPr>
        <p:spPr/>
        <p:txBody>
          <a:bodyPr/>
          <a:lstStyle/>
          <a:p>
            <a:r>
              <a:rPr lang="en-US" dirty="0"/>
              <a:t>By John B. Goldhamer, www.JohnGoldhamer.com</a:t>
            </a:r>
          </a:p>
        </p:txBody>
      </p:sp>
      <p:sp>
        <p:nvSpPr>
          <p:cNvPr id="6" name="Slide Number Placeholder 5"/>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181648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B36F2-01AB-4724-979C-D9FD9C95DFDA}" type="datetime1">
              <a:rPr lang="en-US" smtClean="0"/>
              <a:t>2/22/2022</a:t>
            </a:fld>
            <a:endParaRPr lang="en-US" dirty="0"/>
          </a:p>
        </p:txBody>
      </p:sp>
      <p:sp>
        <p:nvSpPr>
          <p:cNvPr id="6" name="Footer Placeholder 5"/>
          <p:cNvSpPr>
            <a:spLocks noGrp="1"/>
          </p:cNvSpPr>
          <p:nvPr>
            <p:ph type="ftr" sz="quarter" idx="11"/>
          </p:nvPr>
        </p:nvSpPr>
        <p:spPr/>
        <p:txBody>
          <a:bodyPr/>
          <a:lstStyle/>
          <a:p>
            <a:r>
              <a:rPr lang="en-US" dirty="0"/>
              <a:t>By John B. Goldhamer, www.JohnGoldhamer.com</a:t>
            </a:r>
          </a:p>
        </p:txBody>
      </p:sp>
      <p:sp>
        <p:nvSpPr>
          <p:cNvPr id="7" name="Slide Number Placeholder 6"/>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467122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D95A83-8E05-40BB-8EB0-77E8848F206B}" type="datetime1">
              <a:rPr lang="en-US" smtClean="0"/>
              <a:t>2/22/2022</a:t>
            </a:fld>
            <a:endParaRPr lang="en-US" dirty="0"/>
          </a:p>
        </p:txBody>
      </p:sp>
      <p:sp>
        <p:nvSpPr>
          <p:cNvPr id="8" name="Footer Placeholder 7"/>
          <p:cNvSpPr>
            <a:spLocks noGrp="1"/>
          </p:cNvSpPr>
          <p:nvPr>
            <p:ph type="ftr" sz="quarter" idx="11"/>
          </p:nvPr>
        </p:nvSpPr>
        <p:spPr/>
        <p:txBody>
          <a:bodyPr/>
          <a:lstStyle/>
          <a:p>
            <a:r>
              <a:rPr lang="en-US" dirty="0"/>
              <a:t>By John B. Goldhamer, www.JohnGoldhamer.com</a:t>
            </a:r>
          </a:p>
        </p:txBody>
      </p:sp>
      <p:sp>
        <p:nvSpPr>
          <p:cNvPr id="9" name="Slide Number Placeholder 8"/>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1442071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04392B-656A-4B27-B9EC-58875A3FCCED}" type="datetime1">
              <a:rPr lang="en-US" smtClean="0"/>
              <a:t>2/22/2022</a:t>
            </a:fld>
            <a:endParaRPr lang="en-US" dirty="0"/>
          </a:p>
        </p:txBody>
      </p:sp>
      <p:sp>
        <p:nvSpPr>
          <p:cNvPr id="4" name="Footer Placeholder 3"/>
          <p:cNvSpPr>
            <a:spLocks noGrp="1"/>
          </p:cNvSpPr>
          <p:nvPr>
            <p:ph type="ftr" sz="quarter" idx="11"/>
          </p:nvPr>
        </p:nvSpPr>
        <p:spPr/>
        <p:txBody>
          <a:bodyPr/>
          <a:lstStyle/>
          <a:p>
            <a:r>
              <a:rPr lang="en-US"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619285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8C53D1-FF6C-4534-8F38-89491468517D}" type="datetime1">
              <a:rPr lang="en-US" smtClean="0"/>
              <a:t>2/22/2022</a:t>
            </a:fld>
            <a:endParaRPr lang="en-US" dirty="0"/>
          </a:p>
        </p:txBody>
      </p:sp>
      <p:sp>
        <p:nvSpPr>
          <p:cNvPr id="3" name="Footer Placeholder 2"/>
          <p:cNvSpPr>
            <a:spLocks noGrp="1"/>
          </p:cNvSpPr>
          <p:nvPr>
            <p:ph type="ftr" sz="quarter" idx="11"/>
          </p:nvPr>
        </p:nvSpPr>
        <p:spPr/>
        <p:txBody>
          <a:bodyPr/>
          <a:lstStyle/>
          <a:p>
            <a:r>
              <a:rPr lang="en-US" dirty="0"/>
              <a:t>By John B. Goldhamer, www.JohnGoldhamer.com</a:t>
            </a:r>
          </a:p>
        </p:txBody>
      </p:sp>
      <p:sp>
        <p:nvSpPr>
          <p:cNvPr id="4" name="Slide Number Placeholder 3"/>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100816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D1E6A5-F314-4151-BE0C-53E573767094}" type="datetime1">
              <a:rPr lang="en-US" smtClean="0"/>
              <a:t>2/22/2022</a:t>
            </a:fld>
            <a:endParaRPr lang="en-US" dirty="0"/>
          </a:p>
        </p:txBody>
      </p:sp>
      <p:sp>
        <p:nvSpPr>
          <p:cNvPr id="6" name="Footer Placeholder 5"/>
          <p:cNvSpPr>
            <a:spLocks noGrp="1"/>
          </p:cNvSpPr>
          <p:nvPr>
            <p:ph type="ftr" sz="quarter" idx="11"/>
          </p:nvPr>
        </p:nvSpPr>
        <p:spPr/>
        <p:txBody>
          <a:bodyPr/>
          <a:lstStyle/>
          <a:p>
            <a:r>
              <a:rPr lang="en-US" dirty="0"/>
              <a:t>By John B. Goldhamer, www.JohnGoldhamer.com</a:t>
            </a:r>
          </a:p>
        </p:txBody>
      </p:sp>
      <p:sp>
        <p:nvSpPr>
          <p:cNvPr id="7" name="Slide Number Placeholder 6"/>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44248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DC0E4F-6577-49B8-B45F-B737C1918243}" type="datetime1">
              <a:rPr lang="en-US" smtClean="0"/>
              <a:t>2/22/2022</a:t>
            </a:fld>
            <a:endParaRPr lang="en-US" dirty="0"/>
          </a:p>
        </p:txBody>
      </p:sp>
      <p:sp>
        <p:nvSpPr>
          <p:cNvPr id="6" name="Footer Placeholder 5"/>
          <p:cNvSpPr>
            <a:spLocks noGrp="1"/>
          </p:cNvSpPr>
          <p:nvPr>
            <p:ph type="ftr" sz="quarter" idx="11"/>
          </p:nvPr>
        </p:nvSpPr>
        <p:spPr/>
        <p:txBody>
          <a:bodyPr/>
          <a:lstStyle/>
          <a:p>
            <a:r>
              <a:rPr lang="en-US" dirty="0"/>
              <a:t>By John B. Goldhamer, www.JohnGoldhamer.com</a:t>
            </a:r>
          </a:p>
        </p:txBody>
      </p:sp>
      <p:sp>
        <p:nvSpPr>
          <p:cNvPr id="7" name="Slide Number Placeholder 6"/>
          <p:cNvSpPr>
            <a:spLocks noGrp="1"/>
          </p:cNvSpPr>
          <p:nvPr>
            <p:ph type="sldNum" sz="quarter" idx="12"/>
          </p:nvPr>
        </p:nvSpPr>
        <p:spPr/>
        <p:txBody>
          <a:bodyPr/>
          <a:lstStyle/>
          <a:p>
            <a:fld id="{7F7039A9-EE2F-4AFC-8E9F-094D0ECBA8EE}" type="slidenum">
              <a:rPr lang="en-US" smtClean="0"/>
              <a:t>‹#›</a:t>
            </a:fld>
            <a:endParaRPr lang="en-US" dirty="0"/>
          </a:p>
        </p:txBody>
      </p:sp>
    </p:spTree>
    <p:extLst>
      <p:ext uri="{BB962C8B-B14F-4D97-AF65-F5344CB8AC3E}">
        <p14:creationId xmlns:p14="http://schemas.microsoft.com/office/powerpoint/2010/main" val="3790221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722E1-09C3-4FC2-9660-61FB41B8E490}" type="datetime1">
              <a:rPr lang="en-US" smtClean="0"/>
              <a:t>2/22/2022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By John B. Goldhamer, www.JohnGoldhamer.com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7039A9-EE2F-4AFC-8E9F-094D0ECBA8EE}" type="slidenum">
              <a:rPr lang="en-US" smtClean="0"/>
              <a:t>‹#›</a:t>
            </a:fld>
            <a:endParaRPr lang="en-US" dirty="0"/>
          </a:p>
        </p:txBody>
      </p:sp>
    </p:spTree>
    <p:extLst>
      <p:ext uri="{BB962C8B-B14F-4D97-AF65-F5344CB8AC3E}">
        <p14:creationId xmlns:p14="http://schemas.microsoft.com/office/powerpoint/2010/main" val="267837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hyperlink" Target="http://www.johngoldhamer.com/" TargetMode="Externa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visacenter.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usembassy.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ep.state.gov/STEP/Pages/Common/FAQ.aspx" TargetMode="External"/><Relationship Id="rId2" Type="http://schemas.openxmlformats.org/officeDocument/2006/relationships/hyperlink" Target="https://step.state.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behance.net/gallery/7593833/Airplane-exercise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en.wikipedia.org/wiki/Melaton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visacenter.com/" TargetMode="External"/><Relationship Id="rId2" Type="http://schemas.openxmlformats.org/officeDocument/2006/relationships/hyperlink" Target="http://www.tsa.gov/"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step.state.gov/"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aaa.com/vacation/application2a.pdf" TargetMode="External"/><Relationship Id="rId2" Type="http://schemas.openxmlformats.org/officeDocument/2006/relationships/hyperlink" Target="https://en.wikipedia.org/wiki/International_Driving_Permit#Countries_recognizing_IDP" TargetMode="External"/><Relationship Id="rId1" Type="http://schemas.openxmlformats.org/officeDocument/2006/relationships/slideLayout" Target="../slideLayouts/slideLayout2.xml"/><Relationship Id="rId6" Type="http://schemas.openxmlformats.org/officeDocument/2006/relationships/hyperlink" Target="https://en.wikipedia.org/wiki/Right-_and_left-hand_traffic" TargetMode="External"/><Relationship Id="rId5" Type="http://schemas.openxmlformats.org/officeDocument/2006/relationships/hyperlink" Target="http://www.aaa.com/vacation/idpf.html" TargetMode="External"/><Relationship Id="rId4" Type="http://schemas.openxmlformats.org/officeDocument/2006/relationships/hyperlink" Target="http://www.aaa.com/services/tourbook/poi/branchOfficeLocato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Twinrix" TargetMode="External"/><Relationship Id="rId2" Type="http://schemas.openxmlformats.org/officeDocument/2006/relationships/hyperlink" Target="http://wwwnc.cdc.gov/travel/destinations/list" TargetMode="External"/><Relationship Id="rId1" Type="http://schemas.openxmlformats.org/officeDocument/2006/relationships/slideLayout" Target="../slideLayouts/slideLayout2.xml"/><Relationship Id="rId4" Type="http://schemas.openxmlformats.org/officeDocument/2006/relationships/hyperlink" Target="http://visacenter.com/"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usembassy.gov/" TargetMode="External"/><Relationship Id="rId2" Type="http://schemas.openxmlformats.org/officeDocument/2006/relationships/hyperlink" Target="https://travelmaps.state.gov/TSGMap/?extent=-0.879381859,47.401628436,20.397707357,54.4213593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tsa.gov/" TargetMode="External"/><Relationship Id="rId2" Type="http://schemas.openxmlformats.org/officeDocument/2006/relationships/hyperlink" Target="https://step.state.gov/" TargetMode="External"/><Relationship Id="rId1" Type="http://schemas.openxmlformats.org/officeDocument/2006/relationships/slideLayout" Target="../slideLayouts/slideLayout2.xml"/><Relationship Id="rId6" Type="http://schemas.openxmlformats.org/officeDocument/2006/relationships/hyperlink" Target="http://www.aaa.com/vacation/idpf.html" TargetMode="External"/><Relationship Id="rId5" Type="http://schemas.openxmlformats.org/officeDocument/2006/relationships/hyperlink" Target="http://www.aaa.com/services/tourbook/poi/branchOfficeLocator.html" TargetMode="External"/><Relationship Id="rId4" Type="http://schemas.openxmlformats.org/officeDocument/2006/relationships/hyperlink" Target="http://www.aaa.com/vacation/application2a.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behance.net/gallery/7593833/Airplane-exercise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johngoldhamer.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johngoldhamer.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johngoldhamer.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johngoldhamer.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Twinrix" TargetMode="External"/><Relationship Id="rId2" Type="http://schemas.openxmlformats.org/officeDocument/2006/relationships/hyperlink" Target="http://wwwnc.cdc.gov/travel/destinations/lis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sa.gov/travel/security-screening/whatcanibring" TargetMode="External"/><Relationship Id="rId2" Type="http://schemas.openxmlformats.org/officeDocument/2006/relationships/hyperlink" Target="http://www.tsa.gov/travel/travel-tips/travel-checklis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a:t>TIPS FOR THE OVERSEAS TRAVELER</a:t>
            </a:r>
            <a:br>
              <a:rPr lang="en-US" dirty="0"/>
            </a:br>
            <a:r>
              <a:rPr lang="en-US" sz="3200" dirty="0"/>
              <a:t>By John B. Goldhamer, </a:t>
            </a:r>
            <a:r>
              <a:rPr lang="en-US" sz="3200" u="sng" dirty="0">
                <a:hlinkClick r:id="rId2"/>
              </a:rPr>
              <a:t>www.JohnGoldhamer.com</a:t>
            </a:r>
            <a:br>
              <a:rPr lang="en-US" sz="3200" u="sng" dirty="0"/>
            </a:br>
            <a:r>
              <a:rPr lang="en-US" sz="3200" dirty="0"/>
              <a:t>Glen Allen, Virginia</a:t>
            </a:r>
          </a:p>
        </p:txBody>
      </p:sp>
      <p:sp>
        <p:nvSpPr>
          <p:cNvPr id="3" name="Subtitle 2"/>
          <p:cNvSpPr>
            <a:spLocks noGrp="1"/>
          </p:cNvSpPr>
          <p:nvPr>
            <p:ph type="subTitle" idx="1"/>
          </p:nvPr>
        </p:nvSpPr>
        <p:spPr>
          <a:xfrm>
            <a:off x="1066800" y="3886200"/>
            <a:ext cx="6934200" cy="1828800"/>
          </a:xfrm>
        </p:spPr>
        <p:txBody>
          <a:bodyPr>
            <a:noAutofit/>
          </a:bodyPr>
          <a:lstStyle/>
          <a:p>
            <a:r>
              <a:rPr lang="en-US" sz="1800" dirty="0">
                <a:solidFill>
                  <a:schemeClr val="tx1"/>
                </a:solidFill>
                <a:latin typeface="Arial" pitchFamily="34" charset="0"/>
                <a:cs typeface="Arial" pitchFamily="34" charset="0"/>
              </a:rPr>
              <a:t>John B. Goldhamer has </a:t>
            </a:r>
            <a:r>
              <a:rPr lang="en-US" sz="1800" i="1" dirty="0">
                <a:solidFill>
                  <a:schemeClr val="tx1"/>
                </a:solidFill>
                <a:latin typeface="Arial" pitchFamily="34" charset="0"/>
                <a:cs typeface="Arial" pitchFamily="34" charset="0"/>
              </a:rPr>
              <a:t>Education and Experience in                             All Business Disciplines</a:t>
            </a:r>
            <a:r>
              <a:rPr lang="en-US" sz="1800" dirty="0">
                <a:solidFill>
                  <a:schemeClr val="tx1"/>
                </a:solidFill>
                <a:latin typeface="Arial" pitchFamily="34" charset="0"/>
                <a:cs typeface="Arial" pitchFamily="34" charset="0"/>
              </a:rPr>
              <a:t>, is a </a:t>
            </a:r>
            <a:r>
              <a:rPr lang="en-US" sz="1800" i="1" dirty="0">
                <a:solidFill>
                  <a:schemeClr val="tx1"/>
                </a:solidFill>
                <a:latin typeface="Arial" pitchFamily="34" charset="0"/>
                <a:cs typeface="Arial" pitchFamily="34" charset="0"/>
              </a:rPr>
              <a:t>Marriott</a:t>
            </a:r>
            <a:r>
              <a:rPr lang="en-US" sz="1800" dirty="0">
                <a:solidFill>
                  <a:schemeClr val="tx1"/>
                </a:solidFill>
                <a:latin typeface="Arial" pitchFamily="34" charset="0"/>
                <a:cs typeface="Arial" pitchFamily="34" charset="0"/>
              </a:rPr>
              <a:t> </a:t>
            </a:r>
            <a:r>
              <a:rPr lang="en-US" sz="1800" i="1" dirty="0">
                <a:solidFill>
                  <a:schemeClr val="tx1"/>
                </a:solidFill>
                <a:latin typeface="Arial" pitchFamily="34" charset="0"/>
                <a:cs typeface="Arial" pitchFamily="34" charset="0"/>
              </a:rPr>
              <a:t>Bonvoy Lifetime Titanium Elite</a:t>
            </a:r>
            <a:r>
              <a:rPr lang="en-US" sz="1800" dirty="0">
                <a:solidFill>
                  <a:schemeClr val="tx1"/>
                </a:solidFill>
                <a:latin typeface="Arial" pitchFamily="34" charset="0"/>
                <a:cs typeface="Arial" pitchFamily="34" charset="0"/>
              </a:rPr>
              <a:t>, and has traveled all of the United States and Half of Europe.      </a:t>
            </a:r>
          </a:p>
          <a:p>
            <a:r>
              <a:rPr lang="en-US" sz="1800" dirty="0">
                <a:solidFill>
                  <a:schemeClr val="tx1"/>
                </a:solidFill>
                <a:latin typeface="Arial" pitchFamily="34" charset="0"/>
                <a:cs typeface="Arial" pitchFamily="34" charset="0"/>
              </a:rPr>
              <a:t>He says:</a:t>
            </a:r>
          </a:p>
          <a:p>
            <a:r>
              <a:rPr lang="en-US" sz="1800" dirty="0">
                <a:solidFill>
                  <a:schemeClr val="tx1"/>
                </a:solidFill>
                <a:latin typeface="Arial" pitchFamily="34" charset="0"/>
                <a:cs typeface="Arial" pitchFamily="34" charset="0"/>
              </a:rPr>
              <a:t>Being an “Experienced World Traveler,”</a:t>
            </a:r>
          </a:p>
          <a:p>
            <a:r>
              <a:rPr lang="en-US" sz="1800" i="1" dirty="0">
                <a:solidFill>
                  <a:schemeClr val="tx1"/>
                </a:solidFill>
                <a:latin typeface="Arial" pitchFamily="34" charset="0"/>
                <a:cs typeface="Arial" pitchFamily="34" charset="0"/>
              </a:rPr>
              <a:t> I launched, lived, and learned many travel suggestions!</a:t>
            </a:r>
          </a:p>
        </p:txBody>
      </p:sp>
      <p:sp>
        <p:nvSpPr>
          <p:cNvPr id="4" name="Slide Number Placeholder 3"/>
          <p:cNvSpPr>
            <a:spLocks noGrp="1"/>
          </p:cNvSpPr>
          <p:nvPr>
            <p:ph type="sldNum" sz="quarter" idx="12"/>
          </p:nvPr>
        </p:nvSpPr>
        <p:spPr/>
        <p:txBody>
          <a:bodyPr/>
          <a:lstStyle/>
          <a:p>
            <a:fld id="{7F7039A9-EE2F-4AFC-8E9F-094D0ECBA8EE}" type="slidenum">
              <a:rPr lang="en-US" smtClean="0"/>
              <a:t>1</a:t>
            </a:fld>
            <a:endParaRPr lang="en-US" dirty="0"/>
          </a:p>
        </p:txBody>
      </p:sp>
      <p:sp>
        <p:nvSpPr>
          <p:cNvPr id="5" name="Rectangle 4"/>
          <p:cNvSpPr/>
          <p:nvPr/>
        </p:nvSpPr>
        <p:spPr>
          <a:xfrm>
            <a:off x="1076325" y="3886200"/>
            <a:ext cx="7010400" cy="1905000"/>
          </a:xfrm>
          <a:prstGeom prst="rect">
            <a:avLst/>
          </a:prstGeom>
          <a:solidFill>
            <a:schemeClr val="tx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graphicFrame>
        <p:nvGraphicFramePr>
          <p:cNvPr id="6" name="Object 5"/>
          <p:cNvGraphicFramePr>
            <a:graphicFrameLocks noChangeAspect="1"/>
          </p:cNvGraphicFramePr>
          <p:nvPr>
            <p:extLst>
              <p:ext uri="{D42A27DB-BD31-4B8C-83A1-F6EECF244321}">
                <p14:modId xmlns:p14="http://schemas.microsoft.com/office/powerpoint/2010/main" val="2247164557"/>
              </p:ext>
            </p:extLst>
          </p:nvPr>
        </p:nvGraphicFramePr>
        <p:xfrm>
          <a:off x="3276600" y="914400"/>
          <a:ext cx="2387600" cy="1141693"/>
        </p:xfrm>
        <a:graphic>
          <a:graphicData uri="http://schemas.openxmlformats.org/presentationml/2006/ole">
            <mc:AlternateContent xmlns:mc="http://schemas.openxmlformats.org/markup-compatibility/2006">
              <mc:Choice xmlns:v="urn:schemas-microsoft-com:vml" Requires="v">
                <p:oleObj r:id="rId3" imgW="1825560" imgH="873720" progId="">
                  <p:embed/>
                </p:oleObj>
              </mc:Choice>
              <mc:Fallback>
                <p:oleObj r:id="rId3" imgW="1825560" imgH="873720" progId="">
                  <p:embed/>
                  <p:pic>
                    <p:nvPicPr>
                      <p:cNvPr id="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914400"/>
                        <a:ext cx="2387600" cy="1141693"/>
                      </a:xfrm>
                      <a:prstGeom prst="rect">
                        <a:avLst/>
                      </a:prstGeom>
                      <a:noFill/>
                    </p:spPr>
                  </p:pic>
                </p:oleObj>
              </mc:Fallback>
            </mc:AlternateContent>
          </a:graphicData>
        </a:graphic>
      </p:graphicFrame>
      <p:sp>
        <p:nvSpPr>
          <p:cNvPr id="8" name="Footer Placeholder 7"/>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277896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a:t> </a:t>
            </a:r>
            <a:r>
              <a:rPr lang="en-US" sz="2700" b="1" u="sng" dirty="0"/>
              <a:t>Tips for the Overseas Traveler </a:t>
            </a:r>
            <a:br>
              <a:rPr lang="en-US" sz="3300" b="1" u="sng" dirty="0"/>
            </a:br>
            <a:r>
              <a:rPr lang="en-US" sz="2500" dirty="0"/>
              <a:t>Color Photocopy of Passport</a:t>
            </a:r>
          </a:p>
        </p:txBody>
      </p:sp>
      <p:sp>
        <p:nvSpPr>
          <p:cNvPr id="3" name="Content Placeholder 2"/>
          <p:cNvSpPr>
            <a:spLocks noGrp="1"/>
          </p:cNvSpPr>
          <p:nvPr>
            <p:ph idx="1"/>
          </p:nvPr>
        </p:nvSpPr>
        <p:spPr>
          <a:xfrm>
            <a:off x="457200" y="1600200"/>
            <a:ext cx="8229600" cy="5105400"/>
          </a:xfrm>
        </p:spPr>
        <p:txBody>
          <a:bodyPr>
            <a:normAutofit/>
          </a:bodyPr>
          <a:lstStyle/>
          <a:p>
            <a:pPr marL="0" indent="0" algn="just">
              <a:buNone/>
            </a:pPr>
            <a:r>
              <a:rPr lang="en-US" sz="2500" dirty="0"/>
              <a:t>Inside your suitcase, on top of your clothes, so that it can be seen when opened by the TSA Inspectors, place a Color Photocopy of your Passport with your Address, Cell Phone Number, and E-mail address.</a:t>
            </a:r>
          </a:p>
          <a:p>
            <a:pPr marL="0" indent="0" algn="just">
              <a:buNone/>
            </a:pPr>
            <a:endParaRPr lang="en-US" sz="2500" dirty="0"/>
          </a:p>
          <a:p>
            <a:pPr marL="0" indent="0" algn="just">
              <a:buNone/>
            </a:pPr>
            <a:r>
              <a:rPr lang="en-US" sz="2500" dirty="0"/>
              <a:t>If your suitcase is lost and the Airline Tag is missing, your bag can still be identified, and perhaps sent to your destination.</a:t>
            </a:r>
          </a:p>
        </p:txBody>
      </p:sp>
      <p:sp>
        <p:nvSpPr>
          <p:cNvPr id="4" name="Slide Number Placeholder 3"/>
          <p:cNvSpPr>
            <a:spLocks noGrp="1"/>
          </p:cNvSpPr>
          <p:nvPr>
            <p:ph type="sldNum" sz="quarter" idx="12"/>
          </p:nvPr>
        </p:nvSpPr>
        <p:spPr/>
        <p:txBody>
          <a:bodyPr/>
          <a:lstStyle/>
          <a:p>
            <a:fld id="{7F7039A9-EE2F-4AFC-8E9F-094D0ECBA8EE}" type="slidenum">
              <a:rPr lang="en-US" smtClean="0"/>
              <a:t>10</a:t>
            </a:fld>
            <a:endParaRPr lang="en-US" dirty="0"/>
          </a:p>
        </p:txBody>
      </p:sp>
      <p:sp>
        <p:nvSpPr>
          <p:cNvPr id="5" name="Rectangle 4"/>
          <p:cNvSpPr/>
          <p:nvPr/>
        </p:nvSpPr>
        <p:spPr>
          <a:xfrm>
            <a:off x="457200" y="222421"/>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1563362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 </a:t>
            </a:r>
            <a:br>
              <a:rPr lang="en-US" sz="2700" b="1" u="sng" dirty="0"/>
            </a:br>
            <a:r>
              <a:rPr lang="en-US" sz="2500" dirty="0"/>
              <a:t>Travel Visas</a:t>
            </a:r>
          </a:p>
        </p:txBody>
      </p:sp>
      <p:sp>
        <p:nvSpPr>
          <p:cNvPr id="3" name="Content Placeholder 2"/>
          <p:cNvSpPr>
            <a:spLocks noGrp="1"/>
          </p:cNvSpPr>
          <p:nvPr>
            <p:ph idx="1"/>
          </p:nvPr>
        </p:nvSpPr>
        <p:spPr>
          <a:xfrm>
            <a:off x="457200" y="1600200"/>
            <a:ext cx="8229600" cy="5029200"/>
          </a:xfrm>
        </p:spPr>
        <p:txBody>
          <a:bodyPr/>
          <a:lstStyle/>
          <a:p>
            <a:pPr marL="0" indent="0" algn="just">
              <a:buNone/>
            </a:pPr>
            <a:r>
              <a:rPr lang="en-US" sz="2500" dirty="0"/>
              <a:t>A travel visa is required to enter many countries. Prior to purchasing your Airline Ticket, check if your destination countries require travel visas at:</a:t>
            </a:r>
          </a:p>
          <a:p>
            <a:pPr marL="0" indent="0" algn="just">
              <a:buNone/>
            </a:pPr>
            <a:endParaRPr lang="en-US" sz="2500" dirty="0"/>
          </a:p>
          <a:p>
            <a:pPr marL="0" indent="0" algn="ctr">
              <a:buNone/>
            </a:pPr>
            <a:r>
              <a:rPr lang="en-US" sz="2500" u="sng" dirty="0">
                <a:hlinkClick r:id="rId2"/>
              </a:rPr>
              <a:t>http://visacenter.com</a:t>
            </a:r>
            <a:r>
              <a:rPr lang="en-US" sz="2500" dirty="0"/>
              <a:t>.</a:t>
            </a:r>
          </a:p>
          <a:p>
            <a:pPr marL="0" indent="0">
              <a:buNone/>
            </a:pPr>
            <a:endParaRPr lang="en-US" dirty="0"/>
          </a:p>
        </p:txBody>
      </p:sp>
      <p:sp>
        <p:nvSpPr>
          <p:cNvPr id="4" name="Slide Number Placeholder 3"/>
          <p:cNvSpPr>
            <a:spLocks noGrp="1"/>
          </p:cNvSpPr>
          <p:nvPr>
            <p:ph type="sldNum" sz="quarter" idx="12"/>
          </p:nvPr>
        </p:nvSpPr>
        <p:spPr/>
        <p:txBody>
          <a:bodyPr/>
          <a:lstStyle/>
          <a:p>
            <a:fld id="{7F7039A9-EE2F-4AFC-8E9F-094D0ECBA8EE}" type="slidenum">
              <a:rPr lang="en-US" smtClean="0"/>
              <a:t>11</a:t>
            </a:fld>
            <a:endParaRPr lang="en-US" dirty="0"/>
          </a:p>
        </p:txBody>
      </p:sp>
      <p:sp>
        <p:nvSpPr>
          <p:cNvPr id="6" name="Rectangle 5"/>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a:t>
            </a:r>
            <a:r>
              <a:rPr lang="en-US" sz="1000" dirty="0"/>
              <a:t>m</a:t>
            </a:r>
          </a:p>
        </p:txBody>
      </p:sp>
    </p:spTree>
    <p:extLst>
      <p:ext uri="{BB962C8B-B14F-4D97-AF65-F5344CB8AC3E}">
        <p14:creationId xmlns:p14="http://schemas.microsoft.com/office/powerpoint/2010/main" val="4038450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319" y="463378"/>
            <a:ext cx="8229600" cy="1143000"/>
          </a:xfrm>
        </p:spPr>
        <p:txBody>
          <a:bodyPr>
            <a:normAutofit fontScale="90000"/>
          </a:bodyPr>
          <a:lstStyle/>
          <a:p>
            <a:r>
              <a:rPr lang="en-US" sz="3000" b="1" u="sng" dirty="0"/>
              <a:t>Tips for the Overseas Traveler</a:t>
            </a:r>
            <a:br>
              <a:rPr lang="en-US" sz="3000" u="sng" dirty="0"/>
            </a:br>
            <a:r>
              <a:rPr lang="en-US" sz="2800" dirty="0"/>
              <a:t>Printout of U.S. Embassies </a:t>
            </a:r>
            <a:br>
              <a:rPr lang="en-US" sz="2800" dirty="0"/>
            </a:br>
            <a:r>
              <a:rPr lang="en-US" sz="2800" dirty="0"/>
              <a:t>Local Physical Address and Telephone Number</a:t>
            </a:r>
          </a:p>
        </p:txBody>
      </p:sp>
      <p:sp>
        <p:nvSpPr>
          <p:cNvPr id="3" name="Content Placeholder 2"/>
          <p:cNvSpPr>
            <a:spLocks noGrp="1"/>
          </p:cNvSpPr>
          <p:nvPr>
            <p:ph idx="1"/>
          </p:nvPr>
        </p:nvSpPr>
        <p:spPr>
          <a:xfrm>
            <a:off x="457200" y="1600200"/>
            <a:ext cx="8229600" cy="5105400"/>
          </a:xfrm>
        </p:spPr>
        <p:txBody>
          <a:bodyPr>
            <a:normAutofit/>
          </a:bodyPr>
          <a:lstStyle/>
          <a:p>
            <a:pPr marL="0" indent="0" algn="just">
              <a:buNone/>
            </a:pPr>
            <a:r>
              <a:rPr lang="en-US" sz="2500" dirty="0"/>
              <a:t>Personnel at U.S. Embassies and Consulates abroad are available 24 hours, 7 days a week, to provide emergency assistance to U.S. citizens.  On the Internet, go to the U.S. Embassies, Consulates, and Diplomatic Missions Websites </a:t>
            </a:r>
            <a:r>
              <a:rPr lang="en-US" sz="2500" u="sng" dirty="0">
                <a:hlinkClick r:id="rId2"/>
              </a:rPr>
              <a:t>http://www.usembassy.gov</a:t>
            </a:r>
            <a:r>
              <a:rPr lang="en-US" sz="2500" dirty="0"/>
              <a:t>, click your destination country and city if listed, go the top right corner, click “Contact Us,” and print out the local physical address and telephone number.</a:t>
            </a:r>
          </a:p>
          <a:p>
            <a:pPr marL="0" indent="0" algn="just">
              <a:buNone/>
            </a:pPr>
            <a:endParaRPr lang="en-US" sz="2500" dirty="0"/>
          </a:p>
          <a:p>
            <a:pPr marL="0" indent="0" algn="just">
              <a:buNone/>
            </a:pPr>
            <a:r>
              <a:rPr lang="en-US" sz="2500" dirty="0"/>
              <a:t>Keep the printouts with your other travel papers to take on your trip.  In case of an emergency, you will save a lot of time already having the contact information for the U.S. Embassy and you could easily hand it to a taxi.</a:t>
            </a:r>
          </a:p>
          <a:p>
            <a:pPr marL="0" indent="0" algn="just">
              <a:buNone/>
            </a:pPr>
            <a:endParaRPr lang="en-US" dirty="0"/>
          </a:p>
        </p:txBody>
      </p:sp>
      <p:sp>
        <p:nvSpPr>
          <p:cNvPr id="4" name="Slide Number Placeholder 3"/>
          <p:cNvSpPr>
            <a:spLocks noGrp="1"/>
          </p:cNvSpPr>
          <p:nvPr>
            <p:ph type="sldNum" sz="quarter" idx="12"/>
          </p:nvPr>
        </p:nvSpPr>
        <p:spPr/>
        <p:txBody>
          <a:bodyPr/>
          <a:lstStyle/>
          <a:p>
            <a:fld id="{7F7039A9-EE2F-4AFC-8E9F-094D0ECBA8EE}" type="slidenum">
              <a:rPr lang="en-US" smtClean="0"/>
              <a:t>12</a:t>
            </a:fld>
            <a:endParaRPr lang="en-US" dirty="0"/>
          </a:p>
        </p:txBody>
      </p:sp>
      <p:sp>
        <p:nvSpPr>
          <p:cNvPr id="5" name="Rectangle 4"/>
          <p:cNvSpPr/>
          <p:nvPr/>
        </p:nvSpPr>
        <p:spPr>
          <a:xfrm>
            <a:off x="461319" y="463378"/>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3739889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b="1" u="sng" dirty="0"/>
              <a:t>Tips for the Overseas Traveler</a:t>
            </a:r>
            <a:br>
              <a:rPr lang="en-US" sz="2800" b="1" u="sng" dirty="0"/>
            </a:br>
            <a:r>
              <a:rPr lang="en-US" sz="2700" u="sng" dirty="0"/>
              <a:t>STEP (Smart Traveler Enrollment Program</a:t>
            </a:r>
            <a:r>
              <a:rPr lang="en-US" sz="2700" dirty="0"/>
              <a:t>) </a:t>
            </a:r>
            <a:r>
              <a:rPr lang="en-US" sz="2700" u="sng" dirty="0">
                <a:hlinkClick r:id="rId2"/>
              </a:rPr>
              <a:t>https://step.state.gov</a:t>
            </a:r>
            <a:endParaRPr lang="en-US" sz="2700" dirty="0"/>
          </a:p>
        </p:txBody>
      </p:sp>
      <p:sp>
        <p:nvSpPr>
          <p:cNvPr id="3" name="Content Placeholder 2"/>
          <p:cNvSpPr>
            <a:spLocks noGrp="1"/>
          </p:cNvSpPr>
          <p:nvPr>
            <p:ph idx="1"/>
          </p:nvPr>
        </p:nvSpPr>
        <p:spPr>
          <a:xfrm>
            <a:off x="457200" y="1600200"/>
            <a:ext cx="8229600" cy="5181600"/>
          </a:xfrm>
        </p:spPr>
        <p:txBody>
          <a:bodyPr>
            <a:normAutofit fontScale="55000" lnSpcReduction="20000"/>
          </a:bodyPr>
          <a:lstStyle/>
          <a:p>
            <a:pPr marL="0" indent="0" algn="just">
              <a:buNone/>
            </a:pPr>
            <a:r>
              <a:rPr lang="en-US" sz="4500" dirty="0"/>
              <a:t>This is a free service to allow U.S. citizens and nationals traveling and living abroad to enroll their trip with the nearest U.S. Embassy or Consulate.</a:t>
            </a:r>
          </a:p>
          <a:p>
            <a:pPr marL="0" indent="0" algn="just">
              <a:buNone/>
            </a:pPr>
            <a:r>
              <a:rPr lang="en-US" sz="4500" dirty="0"/>
              <a:t>Although from your passport, the U.S. Government knows you entered the country, but </a:t>
            </a:r>
            <a:r>
              <a:rPr lang="en-US" sz="4500" i="1" dirty="0"/>
              <a:t>they do not know your lodging and city where you are staying</a:t>
            </a:r>
            <a:r>
              <a:rPr lang="en-US" sz="4500" dirty="0"/>
              <a:t>.  Protecting the lives and interests of U.S. citizens abroad is a core mission of U.S. Embassies. </a:t>
            </a:r>
            <a:r>
              <a:rPr lang="en-US" sz="3600" u="sng" dirty="0">
                <a:hlinkClick r:id="rId3"/>
              </a:rPr>
              <a:t>https://step.state.gov/STEP/Pages/Common/FAQ.aspx</a:t>
            </a:r>
            <a:r>
              <a:rPr lang="en-US" sz="3600" dirty="0"/>
              <a:t> </a:t>
            </a:r>
          </a:p>
          <a:p>
            <a:pPr marL="0" indent="0" algn="just">
              <a:buNone/>
            </a:pPr>
            <a:r>
              <a:rPr lang="en-US" sz="4400" dirty="0"/>
              <a:t>The benefits of enrolling in STEP are:</a:t>
            </a:r>
          </a:p>
          <a:p>
            <a:pPr marL="514350" lvl="0" indent="-514350" algn="just">
              <a:buFont typeface="+mj-lt"/>
              <a:buAutoNum type="arabicPeriod"/>
            </a:pPr>
            <a:r>
              <a:rPr lang="en-US" sz="4400" dirty="0"/>
              <a:t>Receive important information from the Embassy about safety conditions in your destination country, helping you make informed decisions about your travel plans.</a:t>
            </a:r>
          </a:p>
          <a:p>
            <a:pPr marL="514350" lvl="0" indent="-514350" algn="just">
              <a:buFont typeface="+mj-lt"/>
              <a:buAutoNum type="arabicPeriod"/>
            </a:pPr>
            <a:r>
              <a:rPr lang="en-US" sz="4400" dirty="0"/>
              <a:t>Help the U.S. Embassy contact you in an emergency, whether natural disaster, civil unrest, or family emergency.</a:t>
            </a:r>
          </a:p>
          <a:p>
            <a:pPr marL="514350" lvl="0" indent="-514350" algn="just">
              <a:buFont typeface="+mj-lt"/>
              <a:buAutoNum type="arabicPeriod"/>
            </a:pPr>
            <a:r>
              <a:rPr lang="en-US" sz="4400" dirty="0"/>
              <a:t>Help family and friends get in touch with you in an emergency.</a:t>
            </a:r>
          </a:p>
          <a:p>
            <a:pPr marL="0" indent="0">
              <a:buNone/>
            </a:pPr>
            <a:endParaRPr lang="en-US" dirty="0"/>
          </a:p>
        </p:txBody>
      </p:sp>
      <p:sp>
        <p:nvSpPr>
          <p:cNvPr id="4" name="Slide Number Placeholder 3"/>
          <p:cNvSpPr>
            <a:spLocks noGrp="1"/>
          </p:cNvSpPr>
          <p:nvPr>
            <p:ph type="sldNum" sz="quarter" idx="12"/>
          </p:nvPr>
        </p:nvSpPr>
        <p:spPr/>
        <p:txBody>
          <a:bodyPr/>
          <a:lstStyle/>
          <a:p>
            <a:fld id="{7F7039A9-EE2F-4AFC-8E9F-094D0ECBA8EE}" type="slidenum">
              <a:rPr lang="en-US" smtClean="0"/>
              <a:t>13</a:t>
            </a:fld>
            <a:endParaRPr lang="en-US" dirty="0"/>
          </a:p>
        </p:txBody>
      </p:sp>
      <p:sp>
        <p:nvSpPr>
          <p:cNvPr id="5" name="Rectangle 4"/>
          <p:cNvSpPr/>
          <p:nvPr/>
        </p:nvSpPr>
        <p:spPr>
          <a:xfrm>
            <a:off x="457200" y="3810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1048376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 </a:t>
            </a:r>
            <a:br>
              <a:rPr lang="en-US" sz="2700" b="1" u="sng" dirty="0"/>
            </a:br>
            <a:r>
              <a:rPr lang="en-US" sz="2500" dirty="0"/>
              <a:t>E-mail Yourself Your Travel Itinerary</a:t>
            </a:r>
          </a:p>
        </p:txBody>
      </p:sp>
      <p:sp>
        <p:nvSpPr>
          <p:cNvPr id="3" name="Content Placeholder 2"/>
          <p:cNvSpPr>
            <a:spLocks noGrp="1"/>
          </p:cNvSpPr>
          <p:nvPr>
            <p:ph idx="1"/>
          </p:nvPr>
        </p:nvSpPr>
        <p:spPr>
          <a:xfrm>
            <a:off x="457200" y="1600200"/>
            <a:ext cx="8229600" cy="5105400"/>
          </a:xfrm>
        </p:spPr>
        <p:txBody>
          <a:bodyPr>
            <a:normAutofit/>
          </a:bodyPr>
          <a:lstStyle/>
          <a:p>
            <a:pPr marL="0" indent="0" algn="just">
              <a:buNone/>
            </a:pPr>
            <a:r>
              <a:rPr lang="en-US" sz="2500" dirty="0"/>
              <a:t>Scammers are searching the internet for travelers so they can send fake help e-mails.  Create your Complete Travel Itinerary as a Word Document, print it as a </a:t>
            </a:r>
            <a:r>
              <a:rPr lang="en-US" sz="2500" i="1" dirty="0"/>
              <a:t>.pdf, </a:t>
            </a:r>
            <a:r>
              <a:rPr lang="en-US" sz="2500" dirty="0"/>
              <a:t>which is harder for scammers to search,</a:t>
            </a:r>
            <a:r>
              <a:rPr lang="en-US" sz="2500" i="1" dirty="0"/>
              <a:t> </a:t>
            </a:r>
            <a:r>
              <a:rPr lang="en-US" sz="2500" dirty="0"/>
              <a:t>and attach it to an e-mail to friends or relatives and yourself. </a:t>
            </a:r>
          </a:p>
          <a:p>
            <a:pPr marL="0" indent="0" algn="just">
              <a:buNone/>
            </a:pPr>
            <a:endParaRPr lang="en-US" sz="2500" dirty="0"/>
          </a:p>
          <a:p>
            <a:pPr marL="0" indent="0" algn="just">
              <a:buNone/>
            </a:pPr>
            <a:r>
              <a:rPr lang="en-US" sz="2500" dirty="0"/>
              <a:t>It should show your Complete Travel Itinerary listing dates, Airlines, Trains, Hotel Address, Car Rentals, and all Reservation Numbers; </a:t>
            </a:r>
            <a:r>
              <a:rPr lang="en-US" sz="2500" i="1" dirty="0"/>
              <a:t>withou</a:t>
            </a:r>
            <a:r>
              <a:rPr lang="en-US" sz="2500" dirty="0"/>
              <a:t>t Credit Card Information.  Then if you or they need your Travel Itinerary it is easy to access with any computer in the world.</a:t>
            </a:r>
          </a:p>
          <a:p>
            <a:pPr marL="0" indent="0" algn="just">
              <a:buNone/>
            </a:pPr>
            <a:endParaRPr lang="en-US" dirty="0"/>
          </a:p>
        </p:txBody>
      </p:sp>
      <p:sp>
        <p:nvSpPr>
          <p:cNvPr id="4" name="Slide Number Placeholder 3"/>
          <p:cNvSpPr>
            <a:spLocks noGrp="1"/>
          </p:cNvSpPr>
          <p:nvPr>
            <p:ph type="sldNum" sz="quarter" idx="12"/>
          </p:nvPr>
        </p:nvSpPr>
        <p:spPr/>
        <p:txBody>
          <a:bodyPr/>
          <a:lstStyle/>
          <a:p>
            <a:fld id="{7F7039A9-EE2F-4AFC-8E9F-094D0ECBA8EE}" type="slidenum">
              <a:rPr lang="en-US" smtClean="0"/>
              <a:t>14</a:t>
            </a:fld>
            <a:endParaRPr lang="en-US" dirty="0"/>
          </a:p>
        </p:txBody>
      </p:sp>
      <p:sp>
        <p:nvSpPr>
          <p:cNvPr id="6" name="Rectangle 5"/>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3216364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 </a:t>
            </a:r>
            <a:br>
              <a:rPr lang="en-US" sz="2700" b="1" u="sng" dirty="0"/>
            </a:br>
            <a:r>
              <a:rPr lang="en-US" sz="2500" dirty="0"/>
              <a:t>Packing a Suitcase</a:t>
            </a:r>
          </a:p>
        </p:txBody>
      </p:sp>
      <p:sp>
        <p:nvSpPr>
          <p:cNvPr id="3" name="Content Placeholder 2"/>
          <p:cNvSpPr>
            <a:spLocks noGrp="1"/>
          </p:cNvSpPr>
          <p:nvPr>
            <p:ph idx="1"/>
          </p:nvPr>
        </p:nvSpPr>
        <p:spPr>
          <a:xfrm>
            <a:off x="457200" y="1600200"/>
            <a:ext cx="8229600" cy="5181600"/>
          </a:xfrm>
        </p:spPr>
        <p:txBody>
          <a:bodyPr>
            <a:noAutofit/>
          </a:bodyPr>
          <a:lstStyle/>
          <a:p>
            <a:pPr marL="0" indent="0" algn="just">
              <a:buNone/>
            </a:pPr>
            <a:r>
              <a:rPr lang="en-US" sz="2000" dirty="0"/>
              <a:t>Spread out the contents of your suitcase on your bed and take a                   </a:t>
            </a:r>
            <a:r>
              <a:rPr lang="en-US" sz="2000" i="1" dirty="0"/>
              <a:t>Date and Time Stamp Photo</a:t>
            </a:r>
            <a:r>
              <a:rPr lang="en-US" sz="2000" dirty="0"/>
              <a:t>, with a Smart Phone so you can prove your positions and refresh your memory if your suitcase is lost.</a:t>
            </a:r>
          </a:p>
          <a:p>
            <a:pPr marL="0" indent="0" algn="just">
              <a:buNone/>
            </a:pPr>
            <a:r>
              <a:rPr lang="en-US" sz="2000" dirty="0"/>
              <a:t>Rolling clothes when packing your suitcase or travel bag can save space and help prevent the clothes from becoming wrinkled. This method of packing clothes for travel works best for jeans and T-shirts. Stuff larger items in shoes.</a:t>
            </a:r>
          </a:p>
          <a:p>
            <a:pPr marL="0" indent="0" algn="just">
              <a:buNone/>
            </a:pPr>
            <a:r>
              <a:rPr lang="en-US" sz="2000" dirty="0"/>
              <a:t>To take less space, open up Toiletries or articles used in washing and taking care of one's body such as Body Lotions, Liquid Soaps, Shampoos, and Toothpaste; let some of the air out and then quickly close.  Toiletries that do not have screw tops should be placed in   Zip-Lock Bags so that they will not leak on your clothes if ruptured.</a:t>
            </a:r>
          </a:p>
          <a:p>
            <a:pPr marL="0" indent="0" algn="just">
              <a:buNone/>
            </a:pPr>
            <a:r>
              <a:rPr lang="en-US" sz="2000" dirty="0"/>
              <a:t>Weeks before your travel, use up about half of the contents of your Toiletries, so that by the time of your trip they are half-full.  Purchase other Toiletries if needed so that you do not have to use the ones that are half-full or half-empty depending on your philosophy, but if you are going on a fancy trip, they are half-full!</a:t>
            </a:r>
          </a:p>
        </p:txBody>
      </p:sp>
      <p:sp>
        <p:nvSpPr>
          <p:cNvPr id="4" name="Slide Number Placeholder 3"/>
          <p:cNvSpPr>
            <a:spLocks noGrp="1"/>
          </p:cNvSpPr>
          <p:nvPr>
            <p:ph type="sldNum" sz="quarter" idx="12"/>
          </p:nvPr>
        </p:nvSpPr>
        <p:spPr/>
        <p:txBody>
          <a:bodyPr/>
          <a:lstStyle/>
          <a:p>
            <a:fld id="{7F7039A9-EE2F-4AFC-8E9F-094D0ECBA8EE}" type="slidenum">
              <a:rPr lang="en-US" smtClean="0"/>
              <a:t>15</a:t>
            </a:fld>
            <a:endParaRPr lang="en-US" dirty="0"/>
          </a:p>
        </p:txBody>
      </p:sp>
      <p:sp>
        <p:nvSpPr>
          <p:cNvPr id="5" name="Rectangle 4"/>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1469630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a:t>
            </a:r>
            <a:br>
              <a:rPr lang="en-US" b="1" u="sng" dirty="0"/>
            </a:br>
            <a:r>
              <a:rPr lang="en-US" sz="2800" dirty="0"/>
              <a:t>Drink Lots of Water</a:t>
            </a:r>
          </a:p>
        </p:txBody>
      </p:sp>
      <p:sp>
        <p:nvSpPr>
          <p:cNvPr id="3" name="Content Placeholder 2"/>
          <p:cNvSpPr>
            <a:spLocks noGrp="1"/>
          </p:cNvSpPr>
          <p:nvPr>
            <p:ph idx="1"/>
          </p:nvPr>
        </p:nvSpPr>
        <p:spPr>
          <a:xfrm>
            <a:off x="457200" y="1474573"/>
            <a:ext cx="8229600" cy="5231027"/>
          </a:xfrm>
        </p:spPr>
        <p:txBody>
          <a:bodyPr>
            <a:normAutofit fontScale="92500" lnSpcReduction="20000"/>
          </a:bodyPr>
          <a:lstStyle/>
          <a:p>
            <a:pPr marL="0" indent="0" algn="just">
              <a:buNone/>
            </a:pPr>
            <a:endParaRPr lang="en-US" sz="100" dirty="0"/>
          </a:p>
          <a:p>
            <a:pPr marL="0" indent="0" algn="just">
              <a:buNone/>
            </a:pPr>
            <a:r>
              <a:rPr lang="en-US" sz="2400" dirty="0"/>
              <a:t>Most jets are pressurized to about 8,000 feet, which holds less moisture and the air outside that is pumped into the cabin of a plane flying at 30,000 feet, has only about 15% humidity; where most homes have about 55% humidity.  Because the air on long flights is dry,            it is easy to become dehydrated.</a:t>
            </a:r>
          </a:p>
          <a:p>
            <a:pPr marL="0" indent="0" algn="ctr">
              <a:buNone/>
            </a:pPr>
            <a:r>
              <a:rPr lang="en-US" sz="2400" i="1" dirty="0"/>
              <a:t>While flying, drink lots of water, use Saline Nasal Spray,           Lubricating Eye Drops, and Lip Balm</a:t>
            </a:r>
            <a:r>
              <a:rPr lang="en-US" sz="2400" dirty="0"/>
              <a:t>.  </a:t>
            </a:r>
          </a:p>
          <a:p>
            <a:pPr marL="0" indent="0" algn="just">
              <a:buNone/>
            </a:pPr>
            <a:r>
              <a:rPr lang="en-US" sz="2400" dirty="0"/>
              <a:t>At the Airport, </a:t>
            </a:r>
            <a:r>
              <a:rPr lang="en-US" sz="2400" i="1" dirty="0"/>
              <a:t>once past Security</a:t>
            </a:r>
            <a:r>
              <a:rPr lang="en-US" sz="2400" dirty="0"/>
              <a:t>; purchase a Bottle of Water to drink on the flight, which you can refill.  </a:t>
            </a:r>
          </a:p>
          <a:p>
            <a:pPr marL="0" indent="0" algn="just">
              <a:buNone/>
            </a:pPr>
            <a:r>
              <a:rPr lang="en-US" sz="2400" dirty="0"/>
              <a:t>The TSA will allow an </a:t>
            </a:r>
            <a:r>
              <a:rPr lang="en-US" sz="2400" i="1" dirty="0"/>
              <a:t>“Empty” 17 oz. Collapsible Foldable Water Bottle,</a:t>
            </a:r>
            <a:r>
              <a:rPr lang="en-US" sz="2400" dirty="0"/>
              <a:t> which while traveling in the U.S., you might be able to fill up at some American </a:t>
            </a:r>
            <a:r>
              <a:rPr lang="en-US" sz="2400" i="1" dirty="0"/>
              <a:t>airport bottle-filling stations</a:t>
            </a:r>
            <a:r>
              <a:rPr lang="en-US" sz="2400" dirty="0"/>
              <a:t> near bathrooms and drinking fountains; so that you stay hydrated while flying.  Make sure that before going through Customs, </a:t>
            </a:r>
            <a:r>
              <a:rPr lang="en-US" sz="2400" i="1" dirty="0"/>
              <a:t>it is empty again!</a:t>
            </a:r>
            <a:r>
              <a:rPr lang="en-US" sz="2400" dirty="0"/>
              <a:t>  Once at your hotel, fill up the </a:t>
            </a:r>
            <a:r>
              <a:rPr lang="en-US" sz="2400" i="1" dirty="0"/>
              <a:t>Collapsible Foldable Water Bottle </a:t>
            </a:r>
            <a:r>
              <a:rPr lang="en-US" sz="2400" dirty="0"/>
              <a:t>or purchase a six pack of Bottled Water at a store or hotel and each day drink more water than usual. If you are flying to Europe, most locations do not have drinking fountains.</a:t>
            </a:r>
          </a:p>
        </p:txBody>
      </p:sp>
      <p:sp>
        <p:nvSpPr>
          <p:cNvPr id="4" name="Slide Number Placeholder 3"/>
          <p:cNvSpPr>
            <a:spLocks noGrp="1"/>
          </p:cNvSpPr>
          <p:nvPr>
            <p:ph type="sldNum" sz="quarter" idx="12"/>
          </p:nvPr>
        </p:nvSpPr>
        <p:spPr/>
        <p:txBody>
          <a:bodyPr/>
          <a:lstStyle/>
          <a:p>
            <a:fld id="{7F7039A9-EE2F-4AFC-8E9F-094D0ECBA8EE}" type="slidenum">
              <a:rPr lang="en-US" smtClean="0"/>
              <a:t>16</a:t>
            </a:fld>
            <a:endParaRPr lang="en-US" dirty="0"/>
          </a:p>
        </p:txBody>
      </p:sp>
      <p:sp>
        <p:nvSpPr>
          <p:cNvPr id="6" name="Rectangle 5"/>
          <p:cNvSpPr/>
          <p:nvPr/>
        </p:nvSpPr>
        <p:spPr>
          <a:xfrm>
            <a:off x="457200" y="255373"/>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1933344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a:bodyPr>
          <a:lstStyle/>
          <a:p>
            <a:r>
              <a:rPr lang="en-US" sz="2700" b="1" u="sng" dirty="0"/>
              <a:t>Tips for the Overseas Traveler</a:t>
            </a:r>
            <a:br>
              <a:rPr lang="en-US" sz="2700" b="1" u="sng" dirty="0"/>
            </a:br>
            <a:r>
              <a:rPr lang="en-US" sz="2500" dirty="0"/>
              <a:t>Airplane Exercises</a:t>
            </a:r>
          </a:p>
        </p:txBody>
      </p:sp>
      <p:sp>
        <p:nvSpPr>
          <p:cNvPr id="3" name="Content Placeholder 2"/>
          <p:cNvSpPr>
            <a:spLocks noGrp="1"/>
          </p:cNvSpPr>
          <p:nvPr>
            <p:ph idx="1"/>
          </p:nvPr>
        </p:nvSpPr>
        <p:spPr>
          <a:xfrm>
            <a:off x="457200" y="1474572"/>
            <a:ext cx="8229600" cy="5231027"/>
          </a:xfrm>
        </p:spPr>
        <p:txBody>
          <a:bodyPr/>
          <a:lstStyle/>
          <a:p>
            <a:pPr marL="0" indent="0">
              <a:buNone/>
            </a:pPr>
            <a:endParaRPr lang="en-US" sz="1200" dirty="0"/>
          </a:p>
          <a:p>
            <a:pPr marL="0" indent="0" algn="just">
              <a:buNone/>
            </a:pPr>
            <a:r>
              <a:rPr lang="en-US" sz="2900" dirty="0"/>
              <a:t>To prevent Leg Cramps, walk about the cabin every     2 to 3 hours or after each movie.</a:t>
            </a:r>
          </a:p>
          <a:p>
            <a:pPr marL="0" indent="0" algn="just">
              <a:buNone/>
            </a:pPr>
            <a:br>
              <a:rPr lang="en-US" sz="2900" dirty="0"/>
            </a:br>
            <a:r>
              <a:rPr lang="en-US" sz="2900" dirty="0"/>
              <a:t>While in your seat, regularly perform Bidirectional Ankle Circles, Foot Lifts, and Knee Raises.</a:t>
            </a:r>
          </a:p>
          <a:p>
            <a:pPr marL="0" indent="0" algn="ctr">
              <a:buNone/>
            </a:pPr>
            <a:r>
              <a:rPr lang="en-US" sz="2800" u="sng" dirty="0">
                <a:hlinkClick r:id="rId2"/>
              </a:rPr>
              <a:t>Behance.net/Airplane-Exercises </a:t>
            </a:r>
            <a:endParaRPr lang="en-US" sz="2800"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17</a:t>
            </a:fld>
            <a:endParaRPr lang="en-US" dirty="0"/>
          </a:p>
        </p:txBody>
      </p:sp>
      <p:sp>
        <p:nvSpPr>
          <p:cNvPr id="6" name="Rectangle 5"/>
          <p:cNvSpPr/>
          <p:nvPr/>
        </p:nvSpPr>
        <p:spPr>
          <a:xfrm>
            <a:off x="475735" y="3048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84946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a:t>
            </a:r>
            <a:br>
              <a:rPr lang="en-US" u="sng" dirty="0"/>
            </a:br>
            <a:r>
              <a:rPr lang="en-US" sz="2500" dirty="0"/>
              <a:t>Jet Lag - Traveling on Long Flights</a:t>
            </a:r>
          </a:p>
        </p:txBody>
      </p:sp>
      <p:sp>
        <p:nvSpPr>
          <p:cNvPr id="3" name="Content Placeholder 2"/>
          <p:cNvSpPr>
            <a:spLocks noGrp="1"/>
          </p:cNvSpPr>
          <p:nvPr>
            <p:ph idx="1"/>
          </p:nvPr>
        </p:nvSpPr>
        <p:spPr>
          <a:xfrm>
            <a:off x="457200" y="1371600"/>
            <a:ext cx="8229600" cy="5334000"/>
          </a:xfrm>
        </p:spPr>
        <p:txBody>
          <a:bodyPr>
            <a:noAutofit/>
          </a:bodyPr>
          <a:lstStyle/>
          <a:p>
            <a:pPr marL="0" indent="0" algn="just">
              <a:buNone/>
            </a:pPr>
            <a:r>
              <a:rPr lang="en-US" sz="2000" dirty="0"/>
              <a:t>Jet Lag is an imbalance in our body's </a:t>
            </a:r>
            <a:r>
              <a:rPr lang="en-US" sz="2000" i="1" dirty="0"/>
              <a:t>"Biological clock"</a:t>
            </a:r>
            <a:r>
              <a:rPr lang="en-US" sz="2000" dirty="0"/>
              <a:t> caused by traveling to different time zones.  Our bodies work on a 24-hour cycle called </a:t>
            </a:r>
            <a:r>
              <a:rPr lang="en-US" sz="2000" i="1" dirty="0"/>
              <a:t>"Circadian rhythms,"</a:t>
            </a:r>
            <a:r>
              <a:rPr lang="en-US" sz="2000" dirty="0"/>
              <a:t> which are influenced by our exposure to sunlight and help determine when we sleep and when we wake.  Traveling East you lose time, compressing days into shorter periods, while traveling West you gain time, which expands days and is easier for the </a:t>
            </a:r>
            <a:r>
              <a:rPr lang="en-US" sz="2000" i="1" dirty="0"/>
              <a:t>"Biological clock" </a:t>
            </a:r>
            <a:r>
              <a:rPr lang="en-US" sz="2000" dirty="0"/>
              <a:t>to adjust. </a:t>
            </a:r>
          </a:p>
          <a:p>
            <a:pPr marL="0" indent="0" algn="just">
              <a:buNone/>
            </a:pPr>
            <a:r>
              <a:rPr lang="en-US" sz="2000" dirty="0"/>
              <a:t>Try to sleep on the airplane!  To easier adjust to the change in Time Zones, take an Over-the-counter </a:t>
            </a:r>
            <a:r>
              <a:rPr lang="en-US" sz="2000" i="1" dirty="0"/>
              <a:t>Mild “Melatonin”</a:t>
            </a:r>
            <a:r>
              <a:rPr lang="en-US" sz="2000" dirty="0"/>
              <a:t> Pill; </a:t>
            </a:r>
            <a:r>
              <a:rPr lang="en-US" sz="2000" u="sng" dirty="0">
                <a:hlinkClick r:id="rId2"/>
              </a:rPr>
              <a:t>en.wikipedia.org/wiki/Melatonin</a:t>
            </a:r>
            <a:r>
              <a:rPr lang="en-US" sz="2000" dirty="0"/>
              <a:t>, which your brain makes while you sleep.  </a:t>
            </a:r>
          </a:p>
          <a:p>
            <a:pPr marL="0" indent="0" algn="just">
              <a:buNone/>
            </a:pPr>
            <a:r>
              <a:rPr lang="en-US" sz="2000" dirty="0"/>
              <a:t>Try to get a window seat to lean against, bring an </a:t>
            </a:r>
            <a:r>
              <a:rPr lang="en-US" sz="2000" i="1" dirty="0"/>
              <a:t>Inflatable Neck Pillow</a:t>
            </a:r>
            <a:r>
              <a:rPr lang="en-US" sz="2000" dirty="0"/>
              <a:t>, and use a Black Sleep Mask.  If you put a </a:t>
            </a:r>
            <a:r>
              <a:rPr lang="en-US" sz="2000" i="1" dirty="0"/>
              <a:t>“Skull and Crossbones”</a:t>
            </a:r>
            <a:r>
              <a:rPr lang="en-US" sz="2000" dirty="0"/>
              <a:t> over each eye of the Black Sleep Mask, you will look like a </a:t>
            </a:r>
            <a:r>
              <a:rPr lang="en-US" sz="2000" i="1" dirty="0"/>
              <a:t>“Blind Pirate</a:t>
            </a:r>
            <a:r>
              <a:rPr lang="en-US" sz="2000" dirty="0"/>
              <a:t>” and no one will bother you!</a:t>
            </a:r>
          </a:p>
          <a:p>
            <a:pPr marL="0" indent="0" algn="just">
              <a:buNone/>
            </a:pPr>
            <a:r>
              <a:rPr lang="en-US" sz="2000" dirty="0"/>
              <a:t>Take about four to six </a:t>
            </a:r>
            <a:r>
              <a:rPr lang="en-US" sz="2000" i="1" dirty="0"/>
              <a:t>Plastic Clothespins</a:t>
            </a:r>
            <a:r>
              <a:rPr lang="en-US" sz="2000" dirty="0"/>
              <a:t> or small </a:t>
            </a:r>
            <a:r>
              <a:rPr lang="en-US" sz="2000" i="1" dirty="0"/>
              <a:t>Binder Clips</a:t>
            </a:r>
            <a:r>
              <a:rPr lang="en-US" sz="2000" dirty="0"/>
              <a:t> to clamp drapes closed during daylight when napping or sleeping, but pack them in your suitcase not in your carryon.</a:t>
            </a:r>
          </a:p>
          <a:p>
            <a:pPr marL="0" indent="0" algn="just">
              <a:buNone/>
            </a:pPr>
            <a:endParaRPr lang="en-US" sz="2100" dirty="0"/>
          </a:p>
          <a:p>
            <a:pPr marL="0" indent="0" algn="just">
              <a:buNone/>
            </a:pPr>
            <a:endParaRPr lang="en-US" sz="1800" dirty="0"/>
          </a:p>
        </p:txBody>
      </p:sp>
      <p:sp>
        <p:nvSpPr>
          <p:cNvPr id="4" name="Slide Number Placeholder 3"/>
          <p:cNvSpPr>
            <a:spLocks noGrp="1"/>
          </p:cNvSpPr>
          <p:nvPr>
            <p:ph type="sldNum" sz="quarter" idx="12"/>
          </p:nvPr>
        </p:nvSpPr>
        <p:spPr/>
        <p:txBody>
          <a:bodyPr/>
          <a:lstStyle/>
          <a:p>
            <a:fld id="{7F7039A9-EE2F-4AFC-8E9F-094D0ECBA8EE}" type="slidenum">
              <a:rPr lang="en-US" smtClean="0"/>
              <a:t>18</a:t>
            </a:fld>
            <a:endParaRPr lang="en-US" dirty="0"/>
          </a:p>
        </p:txBody>
      </p:sp>
      <p:sp>
        <p:nvSpPr>
          <p:cNvPr id="5" name="Rectangle 4"/>
          <p:cNvSpPr/>
          <p:nvPr/>
        </p:nvSpPr>
        <p:spPr>
          <a:xfrm>
            <a:off x="457200" y="304800"/>
            <a:ext cx="8229600" cy="10668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889055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 </a:t>
            </a:r>
            <a:br>
              <a:rPr lang="en-US" sz="2700" b="1" u="sng" dirty="0"/>
            </a:br>
            <a:r>
              <a:rPr lang="en-US" sz="2500" dirty="0"/>
              <a:t>After Landing</a:t>
            </a:r>
          </a:p>
        </p:txBody>
      </p:sp>
      <p:sp>
        <p:nvSpPr>
          <p:cNvPr id="3" name="Content Placeholder 2"/>
          <p:cNvSpPr>
            <a:spLocks noGrp="1"/>
          </p:cNvSpPr>
          <p:nvPr>
            <p:ph idx="1"/>
          </p:nvPr>
        </p:nvSpPr>
        <p:spPr>
          <a:xfrm>
            <a:off x="457200" y="1600200"/>
            <a:ext cx="8229600" cy="5105400"/>
          </a:xfrm>
        </p:spPr>
        <p:txBody>
          <a:bodyPr>
            <a:normAutofit/>
          </a:bodyPr>
          <a:lstStyle/>
          <a:p>
            <a:pPr marL="0" indent="0" algn="just">
              <a:buNone/>
            </a:pPr>
            <a:r>
              <a:rPr lang="en-US" sz="2500" dirty="0"/>
              <a:t>The day you land you will be very tired, but try to stay up.  Spending time in the daylight can help you adjust quicker. Try to drink a lot of water and make sure you eat something around the new locations meal times.</a:t>
            </a:r>
          </a:p>
          <a:p>
            <a:pPr marL="0" indent="0" algn="just">
              <a:buNone/>
            </a:pPr>
            <a:endParaRPr lang="en-US" sz="2500" dirty="0"/>
          </a:p>
          <a:p>
            <a:pPr marL="0" indent="0" algn="just">
              <a:buNone/>
            </a:pPr>
            <a:r>
              <a:rPr lang="en-US" sz="2500" dirty="0"/>
              <a:t>If you can last that long, go to sleep about 9 P.M. and take another </a:t>
            </a:r>
            <a:r>
              <a:rPr lang="en-US" sz="2500" i="1" dirty="0"/>
              <a:t>Mild Melatonin Pill</a:t>
            </a:r>
            <a:r>
              <a:rPr lang="en-US" sz="2500" dirty="0"/>
              <a:t> to help you adjust to the right time to sleep.  It will generally take a couple of days to adjust to the time difference, but it varies for each person</a:t>
            </a:r>
          </a:p>
        </p:txBody>
      </p:sp>
      <p:sp>
        <p:nvSpPr>
          <p:cNvPr id="4" name="Slide Number Placeholder 3"/>
          <p:cNvSpPr>
            <a:spLocks noGrp="1"/>
          </p:cNvSpPr>
          <p:nvPr>
            <p:ph type="sldNum" sz="quarter" idx="12"/>
          </p:nvPr>
        </p:nvSpPr>
        <p:spPr/>
        <p:txBody>
          <a:bodyPr/>
          <a:lstStyle/>
          <a:p>
            <a:fld id="{7F7039A9-EE2F-4AFC-8E9F-094D0ECBA8EE}" type="slidenum">
              <a:rPr lang="en-US" smtClean="0"/>
              <a:t>19</a:t>
            </a:fld>
            <a:endParaRPr lang="en-US" dirty="0"/>
          </a:p>
        </p:txBody>
      </p:sp>
      <p:sp>
        <p:nvSpPr>
          <p:cNvPr id="5" name="Rectangle 4"/>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2016211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a:normAutofit/>
          </a:bodyPr>
          <a:lstStyle/>
          <a:p>
            <a:r>
              <a:rPr lang="en-US" sz="2700" b="1" u="sng" dirty="0"/>
              <a:t>Tips for the Overseas Traveler</a:t>
            </a:r>
            <a:br>
              <a:rPr lang="en-US" sz="2700" dirty="0"/>
            </a:br>
            <a:r>
              <a:rPr lang="en-US" sz="2700" dirty="0"/>
              <a:t>Table of Contents</a:t>
            </a:r>
          </a:p>
        </p:txBody>
      </p:sp>
      <p:sp>
        <p:nvSpPr>
          <p:cNvPr id="3" name="Content Placeholder 2"/>
          <p:cNvSpPr>
            <a:spLocks noGrp="1"/>
          </p:cNvSpPr>
          <p:nvPr>
            <p:ph idx="1"/>
          </p:nvPr>
        </p:nvSpPr>
        <p:spPr>
          <a:xfrm>
            <a:off x="228600" y="1371600"/>
            <a:ext cx="8686800" cy="5486400"/>
          </a:xfrm>
        </p:spPr>
        <p:txBody>
          <a:bodyPr>
            <a:noAutofit/>
          </a:bodyPr>
          <a:lstStyle/>
          <a:p>
            <a:pPr marL="0" indent="0">
              <a:buNone/>
            </a:pPr>
            <a:r>
              <a:rPr lang="en-US" sz="1350" b="1" dirty="0"/>
              <a:t>Real ID Driver’s License </a:t>
            </a:r>
            <a:r>
              <a:rPr lang="en-US" sz="1350" dirty="0"/>
              <a:t>……………………………………………………………………………………………………………………………….. 5</a:t>
            </a:r>
          </a:p>
          <a:p>
            <a:pPr marL="0" indent="0">
              <a:buNone/>
            </a:pPr>
            <a:r>
              <a:rPr lang="en-US" sz="1350" dirty="0"/>
              <a:t>A Driver’s License with a ‘Real ID’       posted on the top right corner does </a:t>
            </a:r>
            <a:r>
              <a:rPr lang="en-US" sz="1350" i="1" u="sng" dirty="0"/>
              <a:t>Not </a:t>
            </a:r>
            <a:r>
              <a:rPr lang="en-US" sz="1350" dirty="0"/>
              <a:t>prove U.S. Citizenship</a:t>
            </a:r>
          </a:p>
          <a:p>
            <a:pPr marL="0" indent="0">
              <a:buNone/>
            </a:pPr>
            <a:r>
              <a:rPr lang="en-US" sz="1350" b="1" u="sng" dirty="0"/>
              <a:t>Voter ID Registration Card</a:t>
            </a:r>
            <a:r>
              <a:rPr lang="en-US" sz="1350" dirty="0"/>
              <a:t> …………………………………………………………………………………............................................. 5</a:t>
            </a:r>
          </a:p>
          <a:p>
            <a:pPr marL="0" indent="0">
              <a:buNone/>
            </a:pPr>
            <a:r>
              <a:rPr lang="en-US" sz="1350" i="1" dirty="0"/>
              <a:t>Your Voter ID Card is Proof of your U.S. Citizenship and your Driver’s License will not prove citizenship.</a:t>
            </a:r>
            <a:endParaRPr lang="en-US" sz="1350" dirty="0"/>
          </a:p>
          <a:p>
            <a:pPr marL="0" indent="0">
              <a:buNone/>
            </a:pPr>
            <a:r>
              <a:rPr lang="en-US" sz="1350" b="1" u="sng" dirty="0"/>
              <a:t>Personal Travel Code</a:t>
            </a:r>
            <a:r>
              <a:rPr lang="en-US" sz="1350" b="1" dirty="0"/>
              <a:t> </a:t>
            </a:r>
            <a:r>
              <a:rPr lang="en-US" sz="1350" dirty="0"/>
              <a:t>……………………………………………………………………………………………………………………………………. 6</a:t>
            </a:r>
          </a:p>
          <a:p>
            <a:pPr marL="0" indent="0">
              <a:buNone/>
            </a:pPr>
            <a:r>
              <a:rPr lang="en-US" sz="1350" i="1" dirty="0"/>
              <a:t>Travelers should set up a code with family using the traveler’s birth date to stop scammers pretending.</a:t>
            </a:r>
          </a:p>
          <a:p>
            <a:pPr marL="0" indent="0">
              <a:buNone/>
            </a:pPr>
            <a:r>
              <a:rPr lang="en-US" sz="1350" b="1" u="sng" dirty="0"/>
              <a:t>Immunizations and Vaccines</a:t>
            </a:r>
            <a:r>
              <a:rPr lang="en-US" sz="1350" dirty="0"/>
              <a:t> ………………………………………………………………………………............................................ 7</a:t>
            </a:r>
          </a:p>
          <a:p>
            <a:pPr marL="0" indent="0">
              <a:buNone/>
            </a:pPr>
            <a:r>
              <a:rPr lang="en-US" sz="1350" i="1" dirty="0"/>
              <a:t>Immunizations are one of the most effective ways to prevent diseases among travelers.</a:t>
            </a:r>
            <a:endParaRPr lang="en-US" sz="1350" dirty="0"/>
          </a:p>
          <a:p>
            <a:pPr marL="0" indent="0">
              <a:buNone/>
            </a:pPr>
            <a:r>
              <a:rPr lang="en-US" sz="1350" b="1" u="sng" dirty="0"/>
              <a:t>Medications</a:t>
            </a:r>
            <a:r>
              <a:rPr lang="en-US" sz="1350" dirty="0"/>
              <a:t> …………………………………………………………………………………………………………………………………………………. 8</a:t>
            </a:r>
          </a:p>
          <a:p>
            <a:pPr marL="0" indent="0">
              <a:buNone/>
            </a:pPr>
            <a:r>
              <a:rPr lang="en-US" sz="1350" i="1" dirty="0"/>
              <a:t>Use Quart Sized Zip-Lock Bags for Medications in Original Pharmacy Labeled Bottles in your carry-on.</a:t>
            </a:r>
            <a:endParaRPr lang="en-US" sz="1350" dirty="0"/>
          </a:p>
          <a:p>
            <a:pPr marL="0" indent="0">
              <a:buNone/>
            </a:pPr>
            <a:r>
              <a:rPr lang="en-US" sz="1350" b="1" dirty="0"/>
              <a:t>TSA (Transportation Security Administration</a:t>
            </a:r>
            <a:r>
              <a:rPr lang="en-US" sz="1350" dirty="0"/>
              <a:t>) </a:t>
            </a:r>
            <a:r>
              <a:rPr lang="en-US" sz="1350" u="sng" dirty="0">
                <a:hlinkClick r:id="rId2"/>
              </a:rPr>
              <a:t>www.tsa.gov</a:t>
            </a:r>
            <a:r>
              <a:rPr lang="en-US" sz="1350" dirty="0"/>
              <a:t> ……………………………………………............................... 9</a:t>
            </a:r>
          </a:p>
          <a:p>
            <a:pPr marL="0" indent="0">
              <a:buNone/>
            </a:pPr>
            <a:r>
              <a:rPr lang="en-US" sz="1350" i="1" dirty="0"/>
              <a:t>The TSA website provides a “Travel Checklist” and answers: “What Can I Bring?”</a:t>
            </a:r>
            <a:endParaRPr lang="en-US" sz="1350" dirty="0"/>
          </a:p>
          <a:p>
            <a:pPr marL="0" indent="0">
              <a:buNone/>
            </a:pPr>
            <a:r>
              <a:rPr lang="en-US" sz="1350" b="1" u="sng" dirty="0"/>
              <a:t>Color Photocopy of Passport</a:t>
            </a:r>
            <a:r>
              <a:rPr lang="en-US" sz="1350" dirty="0"/>
              <a:t> ………………………………………………………………………………………………………………………. 10</a:t>
            </a:r>
          </a:p>
          <a:p>
            <a:pPr marL="0" indent="0">
              <a:buNone/>
            </a:pPr>
            <a:r>
              <a:rPr lang="en-US" sz="1350" i="1" dirty="0"/>
              <a:t>Inside your suitcase, on top of your clothes, so that it can be seen when opened by the TSA Inspectors.</a:t>
            </a:r>
            <a:endParaRPr lang="en-US" sz="1350" dirty="0"/>
          </a:p>
          <a:p>
            <a:pPr marL="0" indent="0">
              <a:buNone/>
            </a:pPr>
            <a:r>
              <a:rPr lang="en-US" sz="1350" b="1" u="sng" dirty="0"/>
              <a:t>Travel Visas</a:t>
            </a:r>
            <a:r>
              <a:rPr lang="en-US" sz="1350" b="1" dirty="0"/>
              <a:t> </a:t>
            </a:r>
            <a:r>
              <a:rPr lang="en-US" sz="1350" dirty="0"/>
              <a:t>…………………………………………………………………………………………………………………………………………………. 11</a:t>
            </a:r>
          </a:p>
          <a:p>
            <a:pPr marL="0" indent="0">
              <a:buNone/>
            </a:pPr>
            <a:r>
              <a:rPr lang="en-US" sz="1350" i="1" dirty="0"/>
              <a:t>Prior to purchasing your Airline Ticket, check your destination country requirements </a:t>
            </a:r>
            <a:r>
              <a:rPr lang="en-US" sz="1350" i="1" u="sng" dirty="0">
                <a:hlinkClick r:id="rId3"/>
              </a:rPr>
              <a:t>http://visacenter.com</a:t>
            </a:r>
            <a:endParaRPr lang="en-US" sz="1350" dirty="0"/>
          </a:p>
          <a:p>
            <a:pPr marL="0" indent="0">
              <a:buNone/>
            </a:pPr>
            <a:r>
              <a:rPr lang="en-US" sz="1350" b="1" u="sng" dirty="0"/>
              <a:t>Printout of U.S. Embassies</a:t>
            </a:r>
            <a:r>
              <a:rPr lang="en-US" sz="1350" b="1" dirty="0"/>
              <a:t> </a:t>
            </a:r>
            <a:r>
              <a:rPr lang="en-US" sz="1350" dirty="0"/>
              <a:t>Local Physical Address and Telephone Numbers ………………………………………………. 12</a:t>
            </a:r>
          </a:p>
          <a:p>
            <a:pPr marL="0" indent="0">
              <a:buNone/>
            </a:pPr>
            <a:r>
              <a:rPr lang="en-US" sz="1350" i="1" dirty="0"/>
              <a:t>U.S. Embassies and Consulates abroad are available 24 hours, 7 days a week for Emergency Assistance.</a:t>
            </a:r>
            <a:endParaRPr lang="en-US" sz="1350" dirty="0"/>
          </a:p>
          <a:p>
            <a:pPr marL="0" indent="0">
              <a:buNone/>
            </a:pPr>
            <a:r>
              <a:rPr lang="en-US" sz="1350" b="1" u="sng" dirty="0"/>
              <a:t>STEP (Smart Traveler Enrollment Program</a:t>
            </a:r>
            <a:r>
              <a:rPr lang="en-US" sz="1350" dirty="0"/>
              <a:t>) </a:t>
            </a:r>
            <a:r>
              <a:rPr lang="en-US" sz="1350" u="sng" dirty="0">
                <a:hlinkClick r:id="rId4"/>
              </a:rPr>
              <a:t>https://step.state.gov</a:t>
            </a:r>
            <a:r>
              <a:rPr lang="en-US" sz="1350" dirty="0"/>
              <a:t> ………………………………………………………........ 13</a:t>
            </a:r>
          </a:p>
          <a:p>
            <a:pPr marL="0" indent="0">
              <a:buNone/>
            </a:pPr>
            <a:r>
              <a:rPr lang="en-US" sz="1350" i="1" dirty="0"/>
              <a:t>Helps a U.S. Embassy contact you in an emergency whether natural disaster, civil unrest, or family </a:t>
            </a:r>
            <a:endParaRPr lang="en-US" sz="1350" dirty="0"/>
          </a:p>
          <a:p>
            <a:pPr marL="0" indent="0">
              <a:buNone/>
            </a:pPr>
            <a:r>
              <a:rPr lang="en-US" sz="1350" b="1" u="sng" dirty="0"/>
              <a:t>Email Yourself Your Travel Itinerary, as a .pdf</a:t>
            </a:r>
            <a:r>
              <a:rPr lang="en-US" sz="1350" dirty="0"/>
              <a:t> …………………………………………………………………………………………….. 14</a:t>
            </a:r>
          </a:p>
          <a:p>
            <a:pPr marL="0" indent="0">
              <a:buNone/>
            </a:pPr>
            <a:r>
              <a:rPr lang="en-US" sz="1350" i="1" dirty="0"/>
              <a:t>A .pdf of a document is harder for scammers to search. Attach it to an email to friends, relatives and yourself.</a:t>
            </a:r>
            <a:endParaRPr lang="en-US" sz="1350" dirty="0"/>
          </a:p>
        </p:txBody>
      </p:sp>
      <p:sp>
        <p:nvSpPr>
          <p:cNvPr id="4" name="Footer Placeholder 3"/>
          <p:cNvSpPr>
            <a:spLocks noGrp="1"/>
          </p:cNvSpPr>
          <p:nvPr>
            <p:ph type="ftr" sz="quarter" idx="11"/>
          </p:nvPr>
        </p:nvSpPr>
        <p:spPr/>
        <p:txBody>
          <a:bodyPr/>
          <a:lstStyle/>
          <a:p>
            <a:r>
              <a:rPr lang="en-US" sz="1000"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2</a:t>
            </a:fld>
            <a:endParaRPr lang="en-US" dirty="0"/>
          </a:p>
        </p:txBody>
      </p:sp>
      <p:sp>
        <p:nvSpPr>
          <p:cNvPr id="6" name="Rectangle 5"/>
          <p:cNvSpPr/>
          <p:nvPr/>
        </p:nvSpPr>
        <p:spPr>
          <a:xfrm>
            <a:off x="452437" y="1524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A picture containing text&#10;&#10;Description automatically generated">
            <a:extLst>
              <a:ext uri="{FF2B5EF4-FFF2-40B4-BE49-F238E27FC236}">
                <a16:creationId xmlns:a16="http://schemas.microsoft.com/office/drawing/2014/main" id="{1109455A-ACF6-45DD-ADF3-18E18FFB6448}"/>
              </a:ext>
            </a:extLst>
          </p:cNvPr>
          <p:cNvPicPr>
            <a:picLocks noChangeAspect="1"/>
          </p:cNvPicPr>
          <p:nvPr/>
        </p:nvPicPr>
        <p:blipFill rotWithShape="1">
          <a:blip r:embed="rId5">
            <a:extLst>
              <a:ext uri="{28A0092B-C50C-407E-A947-70E740481C1C}">
                <a14:useLocalDpi xmlns:a14="http://schemas.microsoft.com/office/drawing/2010/main" val="0"/>
              </a:ext>
            </a:extLst>
          </a:blip>
          <a:srcRect l="82955" t="9162" r="6313" b="78363"/>
          <a:stretch/>
        </p:blipFill>
        <p:spPr bwMode="auto">
          <a:xfrm>
            <a:off x="2667000" y="1676400"/>
            <a:ext cx="228600" cy="17181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16713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a:t>
            </a:r>
            <a:br>
              <a:rPr lang="en-US" sz="2700" b="1" u="sng" dirty="0"/>
            </a:br>
            <a:r>
              <a:rPr lang="en-US" sz="2800" b="1" dirty="0"/>
              <a:t> </a:t>
            </a:r>
            <a:r>
              <a:rPr lang="en-US" sz="2500" dirty="0"/>
              <a:t>Taxi from the Airport</a:t>
            </a:r>
          </a:p>
        </p:txBody>
      </p:sp>
      <p:sp>
        <p:nvSpPr>
          <p:cNvPr id="3" name="Content Placeholder 2"/>
          <p:cNvSpPr>
            <a:spLocks noGrp="1"/>
          </p:cNvSpPr>
          <p:nvPr>
            <p:ph idx="1"/>
          </p:nvPr>
        </p:nvSpPr>
        <p:spPr/>
        <p:txBody>
          <a:bodyPr>
            <a:normAutofit/>
          </a:bodyPr>
          <a:lstStyle/>
          <a:p>
            <a:pPr marL="0" indent="0" algn="just">
              <a:buNone/>
            </a:pPr>
            <a:r>
              <a:rPr lang="en-US" sz="2500" dirty="0"/>
              <a:t>I never travel my first day with my destination’s currency, because it is very expensive to buy in the U.S.  Instead before my travel, I discover approximately how much a taxi is to my hotel.</a:t>
            </a:r>
          </a:p>
          <a:p>
            <a:pPr marL="0" indent="0" algn="just">
              <a:buNone/>
            </a:pPr>
            <a:endParaRPr lang="en-US" sz="2500" dirty="0"/>
          </a:p>
          <a:p>
            <a:pPr marL="0" indent="0" algn="just">
              <a:buNone/>
            </a:pPr>
            <a:r>
              <a:rPr lang="en-US" sz="2500" dirty="0"/>
              <a:t>Using Google Maps, I print out the hotel name, address and map to show the Taxi Driver.  I also carry it with me while in that city to show other Taxis where I want to go.</a:t>
            </a:r>
          </a:p>
        </p:txBody>
      </p:sp>
      <p:sp>
        <p:nvSpPr>
          <p:cNvPr id="4" name="Slide Number Placeholder 3"/>
          <p:cNvSpPr>
            <a:spLocks noGrp="1"/>
          </p:cNvSpPr>
          <p:nvPr>
            <p:ph type="sldNum" sz="quarter" idx="12"/>
          </p:nvPr>
        </p:nvSpPr>
        <p:spPr/>
        <p:txBody>
          <a:bodyPr/>
          <a:lstStyle/>
          <a:p>
            <a:fld id="{7F7039A9-EE2F-4AFC-8E9F-094D0ECBA8EE}" type="slidenum">
              <a:rPr lang="en-US" smtClean="0"/>
              <a:t>20</a:t>
            </a:fld>
            <a:endParaRPr lang="en-US" dirty="0"/>
          </a:p>
        </p:txBody>
      </p:sp>
      <p:sp>
        <p:nvSpPr>
          <p:cNvPr id="6" name="Rectangle 5"/>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3299126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a:t>
            </a:r>
            <a:br>
              <a:rPr lang="en-US" sz="2700" b="1" u="sng" dirty="0"/>
            </a:br>
            <a:r>
              <a:rPr lang="en-US" sz="2800" dirty="0"/>
              <a:t>International Driving Permit</a:t>
            </a:r>
            <a:endParaRPr lang="en-US" sz="2700" dirty="0"/>
          </a:p>
        </p:txBody>
      </p:sp>
      <p:sp>
        <p:nvSpPr>
          <p:cNvPr id="3" name="Content Placeholder 2"/>
          <p:cNvSpPr>
            <a:spLocks noGrp="1"/>
          </p:cNvSpPr>
          <p:nvPr>
            <p:ph idx="1"/>
          </p:nvPr>
        </p:nvSpPr>
        <p:spPr>
          <a:xfrm>
            <a:off x="457200" y="1371600"/>
            <a:ext cx="8229600" cy="5334000"/>
          </a:xfrm>
        </p:spPr>
        <p:txBody>
          <a:bodyPr>
            <a:noAutofit/>
          </a:bodyPr>
          <a:lstStyle/>
          <a:p>
            <a:pPr marL="0" indent="0" algn="just">
              <a:buNone/>
            </a:pPr>
            <a:r>
              <a:rPr lang="en-US" sz="1600" dirty="0"/>
              <a:t>An International Driving Permit (IDP) is an identity document that allows the holder to drive a private motor vehicle in any of the </a:t>
            </a:r>
            <a:r>
              <a:rPr lang="en-US" sz="1600" i="1" dirty="0"/>
              <a:t>150 countries</a:t>
            </a:r>
            <a:r>
              <a:rPr lang="en-US" sz="1600" dirty="0"/>
              <a:t> that recognizes IDPs. To be valid, the IDP must be accompanied by a valid driving license.  The IDP, which is slightly larger than a passport, is a       multi-language translation of the driver's license from the issuing nation, complete with photograph and vital statistics.  </a:t>
            </a:r>
            <a:r>
              <a:rPr lang="en-US" sz="1200" u="sng" dirty="0">
                <a:hlinkClick r:id="rId2"/>
              </a:rPr>
              <a:t>https://en.wikipedia.org/wiki/International_Driving_Permit#Countries_recognizing_IDP</a:t>
            </a:r>
            <a:endParaRPr lang="en-US" sz="1200" dirty="0"/>
          </a:p>
          <a:p>
            <a:pPr marL="0" indent="0" algn="just">
              <a:buNone/>
            </a:pPr>
            <a:r>
              <a:rPr lang="en-US" sz="1600" dirty="0"/>
              <a:t>AAA (American Automobile Club) </a:t>
            </a:r>
            <a:r>
              <a:rPr lang="en-US" sz="1600" i="1" dirty="0"/>
              <a:t>(Membership not required</a:t>
            </a:r>
            <a:r>
              <a:rPr lang="en-US" sz="1600" dirty="0"/>
              <a:t>) is one of only two private entities in the U.S. authorized by the U.S. Department of State to issue an IDP.  You will need to provide:</a:t>
            </a:r>
          </a:p>
          <a:p>
            <a:pPr lvl="0" algn="just">
              <a:buFont typeface="+mj-lt"/>
              <a:buAutoNum type="arabicPeriod"/>
            </a:pPr>
            <a:r>
              <a:rPr lang="en-US" sz="1600" dirty="0"/>
              <a:t>Download and fill out an </a:t>
            </a:r>
            <a:r>
              <a:rPr lang="en-US" sz="1600" u="sng" dirty="0">
                <a:hlinkClick r:id="rId3"/>
              </a:rPr>
              <a:t>application</a:t>
            </a:r>
            <a:r>
              <a:rPr lang="en-US" sz="1600" dirty="0"/>
              <a:t>, and bring it to your nearest </a:t>
            </a:r>
            <a:r>
              <a:rPr lang="en-US" sz="1600" u="sng" dirty="0">
                <a:hlinkClick r:id="rId4"/>
              </a:rPr>
              <a:t>AAA branch office</a:t>
            </a:r>
            <a:r>
              <a:rPr lang="en-US" sz="1600" dirty="0"/>
              <a:t>.</a:t>
            </a:r>
          </a:p>
          <a:p>
            <a:pPr lvl="0" algn="just">
              <a:buFont typeface="+mj-lt"/>
              <a:buAutoNum type="arabicPeriod"/>
            </a:pPr>
            <a:r>
              <a:rPr lang="en-US" sz="1600" dirty="0"/>
              <a:t>Two original passport pictures (also available at AAA branch offices).</a:t>
            </a:r>
          </a:p>
          <a:p>
            <a:pPr lvl="0" algn="just">
              <a:buFont typeface="+mj-lt"/>
              <a:buAutoNum type="arabicPeriod"/>
            </a:pPr>
            <a:r>
              <a:rPr lang="en-US" sz="1600" dirty="0"/>
              <a:t>A valid U.S. driver's license.</a:t>
            </a:r>
          </a:p>
          <a:p>
            <a:pPr lvl="0" algn="just">
              <a:buFont typeface="+mj-lt"/>
              <a:buAutoNum type="arabicPeriod"/>
            </a:pPr>
            <a:r>
              <a:rPr lang="en-US" sz="1600" dirty="0"/>
              <a:t>Pay $20 USD permit fee	 </a:t>
            </a:r>
            <a:r>
              <a:rPr lang="en-US" sz="1600" u="sng" dirty="0">
                <a:hlinkClick r:id="rId5"/>
              </a:rPr>
              <a:t>http://www.aaa.com/vacation/idpf.html</a:t>
            </a:r>
            <a:endParaRPr lang="en-US" sz="1600" dirty="0"/>
          </a:p>
          <a:p>
            <a:pPr marL="0" indent="0" algn="just">
              <a:buNone/>
            </a:pPr>
            <a:r>
              <a:rPr lang="en-US" sz="1600" dirty="0"/>
              <a:t>The terms </a:t>
            </a:r>
            <a:r>
              <a:rPr lang="en-US" sz="1600" u="sng" dirty="0"/>
              <a:t>right-hand traffic</a:t>
            </a:r>
            <a:r>
              <a:rPr lang="en-US" sz="1600" dirty="0"/>
              <a:t> (RHT) and </a:t>
            </a:r>
            <a:r>
              <a:rPr lang="en-US" sz="1600" u="sng" dirty="0"/>
              <a:t>left-hand traffic</a:t>
            </a:r>
            <a:r>
              <a:rPr lang="en-US" sz="1600" dirty="0"/>
              <a:t> (LHT) refer to regulations requiring all bidirectional traffic, unless otherwise directed, to </a:t>
            </a:r>
            <a:r>
              <a:rPr lang="en-US" sz="1600" i="1" dirty="0"/>
              <a:t>keep to the right or to the left side of the road</a:t>
            </a:r>
            <a:r>
              <a:rPr lang="en-US" sz="1600" dirty="0"/>
              <a:t>, respectively. This is so fundamental to traffic flow that it is sometimes referred to as the </a:t>
            </a:r>
            <a:r>
              <a:rPr lang="en-US" sz="1600" i="1" dirty="0"/>
              <a:t>Rule of the Road. </a:t>
            </a:r>
            <a:r>
              <a:rPr lang="en-US" sz="1600" u="sng" dirty="0"/>
              <a:t>163 countries and territories use RHT (U.S.</a:t>
            </a:r>
            <a:r>
              <a:rPr lang="en-US" sz="1600" dirty="0"/>
              <a:t>) and </a:t>
            </a:r>
            <a:r>
              <a:rPr lang="en-US" sz="1600" u="sng" dirty="0"/>
              <a:t>76 countries and territories use LHT</a:t>
            </a:r>
            <a:r>
              <a:rPr lang="en-US" sz="1600" dirty="0"/>
              <a:t>, including </a:t>
            </a:r>
            <a:r>
              <a:rPr lang="en-US" sz="1600" i="1" dirty="0"/>
              <a:t>Australia, Ireland, India, Japan, and United Kingdom</a:t>
            </a:r>
            <a:r>
              <a:rPr lang="en-US" sz="1600" dirty="0"/>
              <a:t>. Countries that use LHT account for about a </a:t>
            </a:r>
            <a:r>
              <a:rPr lang="en-US" sz="1600" i="1" dirty="0"/>
              <a:t>sixth of the world's area </a:t>
            </a:r>
            <a:r>
              <a:rPr lang="en-US" sz="1600" dirty="0"/>
              <a:t>and</a:t>
            </a:r>
            <a:r>
              <a:rPr lang="en-US" sz="1600" i="1" dirty="0"/>
              <a:t> a quarter of its roads</a:t>
            </a:r>
            <a:r>
              <a:rPr lang="en-US" sz="1050" dirty="0"/>
              <a:t>. </a:t>
            </a:r>
            <a:r>
              <a:rPr lang="en-US" sz="1050" u="sng" dirty="0">
                <a:hlinkClick r:id="rId6"/>
              </a:rPr>
              <a:t>https://en.wikipedia.org/wiki/Right-_and_left-hand_traffic</a:t>
            </a:r>
            <a:endParaRPr lang="en-US" sz="1050" dirty="0"/>
          </a:p>
          <a:p>
            <a:pPr marL="0" indent="0" algn="just">
              <a:buNone/>
            </a:pPr>
            <a:r>
              <a:rPr lang="en-US" sz="1600" dirty="0"/>
              <a:t>For U.S. citizens, driving on the Left, or the opposite side of the road, can be a real nightmare, especially at roundabouts.  In fact, in London, UK the street corners are marked for oncoming traffic </a:t>
            </a:r>
            <a:r>
              <a:rPr lang="en-US" sz="1600" i="1" dirty="0">
                <a:sym typeface="Wingdings"/>
              </a:rPr>
              <a:t></a:t>
            </a:r>
            <a:r>
              <a:rPr lang="en-US" sz="1600" i="1" dirty="0"/>
              <a:t>Look Left,</a:t>
            </a:r>
            <a:r>
              <a:rPr lang="en-US" sz="1600" dirty="0"/>
              <a:t> but if you look at it upside down it looks like </a:t>
            </a:r>
            <a:r>
              <a:rPr lang="en-US" sz="1600" i="1" dirty="0"/>
              <a:t>007 </a:t>
            </a:r>
            <a:r>
              <a:rPr lang="en-US" sz="1600" i="1" dirty="0">
                <a:sym typeface="Wingdings"/>
              </a:rPr>
              <a:t></a:t>
            </a:r>
            <a:r>
              <a:rPr lang="en-US" sz="1600" dirty="0"/>
              <a:t> (James Bond, this way)</a:t>
            </a:r>
          </a:p>
          <a:p>
            <a:pPr marL="0" indent="0" algn="just">
              <a:buNone/>
            </a:pPr>
            <a:endParaRPr lang="en-US" sz="1600" dirty="0"/>
          </a:p>
        </p:txBody>
      </p:sp>
      <p:sp>
        <p:nvSpPr>
          <p:cNvPr id="4" name="Slide Number Placeholder 3"/>
          <p:cNvSpPr>
            <a:spLocks noGrp="1"/>
          </p:cNvSpPr>
          <p:nvPr>
            <p:ph type="sldNum" sz="quarter" idx="12"/>
          </p:nvPr>
        </p:nvSpPr>
        <p:spPr/>
        <p:txBody>
          <a:bodyPr/>
          <a:lstStyle/>
          <a:p>
            <a:fld id="{7F7039A9-EE2F-4AFC-8E9F-094D0ECBA8EE}" type="slidenum">
              <a:rPr lang="en-US" smtClean="0"/>
              <a:t>21</a:t>
            </a:fld>
            <a:endParaRPr lang="en-US" dirty="0"/>
          </a:p>
        </p:txBody>
      </p:sp>
      <p:sp>
        <p:nvSpPr>
          <p:cNvPr id="5" name="Rectangle 4"/>
          <p:cNvSpPr/>
          <p:nvPr/>
        </p:nvSpPr>
        <p:spPr>
          <a:xfrm>
            <a:off x="457200" y="1524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a:xfrm>
            <a:off x="3124200" y="6490816"/>
            <a:ext cx="2895600" cy="365125"/>
          </a:xfrm>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2912410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 </a:t>
            </a:r>
            <a:br>
              <a:rPr lang="en-US" sz="3300" b="1" u="sng" dirty="0"/>
            </a:br>
            <a:r>
              <a:rPr lang="en-US" sz="2500" dirty="0"/>
              <a:t>Finance</a:t>
            </a:r>
          </a:p>
        </p:txBody>
      </p:sp>
      <p:sp>
        <p:nvSpPr>
          <p:cNvPr id="3" name="Content Placeholder 2"/>
          <p:cNvSpPr>
            <a:spLocks noGrp="1"/>
          </p:cNvSpPr>
          <p:nvPr>
            <p:ph idx="1"/>
          </p:nvPr>
        </p:nvSpPr>
        <p:spPr>
          <a:xfrm>
            <a:off x="457200" y="1371600"/>
            <a:ext cx="8229600" cy="5334000"/>
          </a:xfrm>
        </p:spPr>
        <p:txBody>
          <a:bodyPr>
            <a:noAutofit/>
          </a:bodyPr>
          <a:lstStyle/>
          <a:p>
            <a:pPr marL="0" indent="0" algn="just">
              <a:buNone/>
            </a:pPr>
            <a:r>
              <a:rPr lang="en-US" sz="1900" dirty="0"/>
              <a:t>Before your trip, discover if your credit card will charge you an </a:t>
            </a:r>
            <a:r>
              <a:rPr lang="en-US" sz="1900" i="1" dirty="0"/>
              <a:t>“Exchange Fee,”</a:t>
            </a:r>
            <a:r>
              <a:rPr lang="en-US" sz="1900" dirty="0"/>
              <a:t> for purchases made overseas. Typically, this fee can be from 0% up to 3%.  Some American Credit Union Credit Cards have Zero </a:t>
            </a:r>
            <a:r>
              <a:rPr lang="en-US" sz="1900" i="1" dirty="0"/>
              <a:t>“Exchange Fees.”</a:t>
            </a:r>
            <a:r>
              <a:rPr lang="en-US" sz="1900" dirty="0"/>
              <a:t> </a:t>
            </a:r>
          </a:p>
          <a:p>
            <a:pPr marL="0" indent="0" algn="just">
              <a:buNone/>
            </a:pPr>
            <a:r>
              <a:rPr lang="en-US" sz="1900" dirty="0"/>
              <a:t>Travel with 100, $1 U.S. Dollar Bills.  When you arrive at the Destination Airport, wait in the Taxi Line.  When it is your turn, in English ask the Taxi Supervisor how much to your hotel and show him the Hotel Name, Address, and Map. Then, using a Smart Phone, Currency Converter APP, key in the Taxi amount; such as €46 (Euros), and convert it to U.S. Dollars at that hour’s rate.  For example, for my last trip, the exchange rate was $1.11 U.S. per €1 (Euro), so the Taxi was about $50 U.S.  Show the Taxi driver the APP on you Smart Phone and ask him if he will take this amount in American or U.S. Dollars.</a:t>
            </a:r>
          </a:p>
          <a:p>
            <a:pPr marL="0" indent="0" algn="just">
              <a:buNone/>
            </a:pPr>
            <a:r>
              <a:rPr lang="en-US" sz="1900" dirty="0"/>
              <a:t>Later, after settling into your hotel, go to a local Bank ATM in a </a:t>
            </a:r>
            <a:r>
              <a:rPr lang="en-US" sz="1900" i="1" dirty="0"/>
              <a:t>“Safe Location”</a:t>
            </a:r>
            <a:r>
              <a:rPr lang="en-US" sz="1900" dirty="0"/>
              <a:t> that has your </a:t>
            </a:r>
            <a:r>
              <a:rPr lang="en-US" sz="1900" i="1" dirty="0"/>
              <a:t>Bank’s Service Icons</a:t>
            </a:r>
            <a:r>
              <a:rPr lang="en-US" sz="1900" dirty="0"/>
              <a:t> for Worldwide Interbank Networks, such as Plus or Cirrus and use your Debit Card to withdraw Local Currency such as Euros (€) from your checking or saving account.  Some Debit and Credit Cards charge an </a:t>
            </a:r>
            <a:r>
              <a:rPr lang="en-US" sz="1900" i="1" dirty="0"/>
              <a:t>“Exchange Rate Fees”</a:t>
            </a:r>
            <a:r>
              <a:rPr lang="en-US" sz="1900" dirty="0"/>
              <a:t> of 1% to 3%.  Some Hotels have their own ATM’s near the lobby. Be careful if a Hotel offers to exchange U.S. Dollars for Local Currency, or to give you a “Cash Advance” on your Credit Card, where the Interest starts that day. </a:t>
            </a:r>
          </a:p>
        </p:txBody>
      </p:sp>
      <p:sp>
        <p:nvSpPr>
          <p:cNvPr id="4" name="Slide Number Placeholder 3"/>
          <p:cNvSpPr>
            <a:spLocks noGrp="1"/>
          </p:cNvSpPr>
          <p:nvPr>
            <p:ph type="sldNum" sz="quarter" idx="12"/>
          </p:nvPr>
        </p:nvSpPr>
        <p:spPr/>
        <p:txBody>
          <a:bodyPr/>
          <a:lstStyle/>
          <a:p>
            <a:fld id="{7F7039A9-EE2F-4AFC-8E9F-094D0ECBA8EE}" type="slidenum">
              <a:rPr lang="en-US" smtClean="0"/>
              <a:t>22</a:t>
            </a:fld>
            <a:endParaRPr lang="en-US" dirty="0"/>
          </a:p>
        </p:txBody>
      </p:sp>
      <p:sp>
        <p:nvSpPr>
          <p:cNvPr id="7" name="Rectangle 6"/>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3124200" y="6507291"/>
            <a:ext cx="2895600" cy="365125"/>
          </a:xfrm>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3018670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sz="3000" b="1" u="sng" dirty="0"/>
              <a:t>Tips for the Overseas Traveler</a:t>
            </a:r>
            <a:r>
              <a:rPr lang="en-US" b="1" u="sng" dirty="0"/>
              <a:t> </a:t>
            </a:r>
            <a:br>
              <a:rPr lang="en-US" b="1" u="sng" dirty="0"/>
            </a:br>
            <a:r>
              <a:rPr lang="en-US" sz="2800" u="sng" dirty="0"/>
              <a:t>Currency Exchange</a:t>
            </a:r>
            <a:endParaRPr lang="en-US" sz="2800" dirty="0"/>
          </a:p>
        </p:txBody>
      </p:sp>
      <p:sp>
        <p:nvSpPr>
          <p:cNvPr id="3" name="Content Placeholder 2"/>
          <p:cNvSpPr>
            <a:spLocks noGrp="1"/>
          </p:cNvSpPr>
          <p:nvPr>
            <p:ph idx="1"/>
          </p:nvPr>
        </p:nvSpPr>
        <p:spPr>
          <a:xfrm>
            <a:off x="457200" y="1600200"/>
            <a:ext cx="8229600" cy="5181600"/>
          </a:xfrm>
        </p:spPr>
        <p:txBody>
          <a:bodyPr>
            <a:noAutofit/>
          </a:bodyPr>
          <a:lstStyle/>
          <a:p>
            <a:pPr marL="0" indent="0" algn="just">
              <a:buNone/>
            </a:pPr>
            <a:r>
              <a:rPr lang="en-US" sz="2400" dirty="0"/>
              <a:t>Watch out for Currency Exchange Kiosks advertising no fees, because they generally hide their fees in the Exchange Rates they offer.</a:t>
            </a:r>
          </a:p>
          <a:p>
            <a:pPr marL="0" indent="0" algn="just">
              <a:buNone/>
            </a:pPr>
            <a:r>
              <a:rPr lang="en-US" sz="2400" dirty="0"/>
              <a:t>Some Local Merchants will ask you, “For a convenience to you, do you want to charge the purchase on your credit Card in Dollars, Euros, or a Local Currency.”  Local Merchants and your bank may charge you extra fees built into the Currency Exchange rates they offer.</a:t>
            </a:r>
          </a:p>
          <a:p>
            <a:pPr marL="0" indent="0" algn="just">
              <a:buNone/>
            </a:pPr>
            <a:r>
              <a:rPr lang="en-US" sz="2400" dirty="0"/>
              <a:t>It is best to charge in the Local Currency and let the banks translate the charge, which will always be based on the Official Currency Exchange Rate, </a:t>
            </a:r>
            <a:r>
              <a:rPr lang="en-US" sz="2400" i="1" dirty="0"/>
              <a:t>“At the exact time of purchase.”</a:t>
            </a:r>
            <a:r>
              <a:rPr lang="en-US" sz="2400" dirty="0"/>
              <a:t> </a:t>
            </a:r>
          </a:p>
          <a:p>
            <a:pPr marL="0" indent="0" algn="just">
              <a:buNone/>
            </a:pPr>
            <a:r>
              <a:rPr lang="en-US" sz="2400" dirty="0"/>
              <a:t>My </a:t>
            </a:r>
            <a:r>
              <a:rPr lang="en-US" sz="2400" i="1" dirty="0"/>
              <a:t>“Rule of Thumb”</a:t>
            </a:r>
            <a:r>
              <a:rPr lang="en-US" sz="2400" dirty="0"/>
              <a:t> is that when a Bank, Merchant, or Financial Company offers “Convenience,” it will usually cost more money.</a:t>
            </a:r>
          </a:p>
        </p:txBody>
      </p:sp>
      <p:sp>
        <p:nvSpPr>
          <p:cNvPr id="4" name="Slide Number Placeholder 3"/>
          <p:cNvSpPr>
            <a:spLocks noGrp="1"/>
          </p:cNvSpPr>
          <p:nvPr>
            <p:ph type="sldNum" sz="quarter" idx="12"/>
          </p:nvPr>
        </p:nvSpPr>
        <p:spPr/>
        <p:txBody>
          <a:bodyPr/>
          <a:lstStyle/>
          <a:p>
            <a:fld id="{7F7039A9-EE2F-4AFC-8E9F-094D0ECBA8EE}" type="slidenum">
              <a:rPr lang="en-US" smtClean="0"/>
              <a:t>23</a:t>
            </a:fld>
            <a:endParaRPr lang="en-US" dirty="0"/>
          </a:p>
        </p:txBody>
      </p:sp>
      <p:sp>
        <p:nvSpPr>
          <p:cNvPr id="5" name="Rectangle 4"/>
          <p:cNvSpPr/>
          <p:nvPr/>
        </p:nvSpPr>
        <p:spPr>
          <a:xfrm>
            <a:off x="457200" y="2286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a:xfrm>
            <a:off x="3124200" y="6478459"/>
            <a:ext cx="2895600" cy="365125"/>
          </a:xfrm>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3019930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 </a:t>
            </a:r>
            <a:br>
              <a:rPr lang="en-US" sz="2700" b="1" u="sng" dirty="0"/>
            </a:br>
            <a:r>
              <a:rPr lang="en-US" sz="2500" dirty="0"/>
              <a:t>Local Laws and Customs</a:t>
            </a:r>
          </a:p>
        </p:txBody>
      </p:sp>
      <p:sp>
        <p:nvSpPr>
          <p:cNvPr id="3" name="Content Placeholder 2"/>
          <p:cNvSpPr>
            <a:spLocks noGrp="1"/>
          </p:cNvSpPr>
          <p:nvPr>
            <p:ph idx="1"/>
          </p:nvPr>
        </p:nvSpPr>
        <p:spPr>
          <a:xfrm>
            <a:off x="457200" y="1600200"/>
            <a:ext cx="8229600" cy="5257800"/>
          </a:xfrm>
        </p:spPr>
        <p:txBody>
          <a:bodyPr>
            <a:noAutofit/>
          </a:bodyPr>
          <a:lstStyle/>
          <a:p>
            <a:pPr marL="0" indent="0" algn="just">
              <a:buNone/>
            </a:pPr>
            <a:r>
              <a:rPr lang="en-US" sz="1800" dirty="0"/>
              <a:t>In the United States, when a buyer buys a product or service it normally comes with an </a:t>
            </a:r>
            <a:r>
              <a:rPr lang="en-US" sz="1800" i="1" dirty="0"/>
              <a:t>“Implied Warranty of Merchantability,”</a:t>
            </a:r>
            <a:r>
              <a:rPr lang="en-US" sz="1800" dirty="0"/>
              <a:t> or in other words, the product or service will work as expected.  Generally, if a buyer purchases a product or service and it does not work, the U.S. Merchant will accept a return and process a refund.  This is sometimes referred to as </a:t>
            </a:r>
            <a:r>
              <a:rPr lang="en-US" sz="1800" i="1" dirty="0"/>
              <a:t>“Common Law.”</a:t>
            </a:r>
            <a:r>
              <a:rPr lang="en-US" sz="1800" dirty="0"/>
              <a:t>  Many laws around the world are similar to American Law, especially in “British Commonwealth” Countries. </a:t>
            </a:r>
          </a:p>
          <a:p>
            <a:pPr marL="0" indent="0" algn="just">
              <a:buNone/>
            </a:pPr>
            <a:r>
              <a:rPr lang="en-US" sz="1800" dirty="0"/>
              <a:t>In some countries, who do not follow </a:t>
            </a:r>
            <a:r>
              <a:rPr lang="en-US" sz="1800" i="1" dirty="0"/>
              <a:t>“Common Law,”</a:t>
            </a:r>
            <a:r>
              <a:rPr lang="en-US" sz="1800" dirty="0"/>
              <a:t> if a merchant sells something, there is </a:t>
            </a:r>
            <a:r>
              <a:rPr lang="en-US" sz="1800" i="1" dirty="0"/>
              <a:t>not</a:t>
            </a:r>
            <a:r>
              <a:rPr lang="en-US" sz="1800" dirty="0"/>
              <a:t> any “Implied Warranty of Merchantability” that the product or service works.  For example, France follows the </a:t>
            </a:r>
            <a:r>
              <a:rPr lang="en-US" sz="1800" i="1" dirty="0"/>
              <a:t>“Code of Napoleon.”</a:t>
            </a:r>
            <a:r>
              <a:rPr lang="en-US" sz="1800" dirty="0"/>
              <a:t> If you purchase time at a Paris Internet Café, but while you are using the computer the internet stops, the merchant will not refund.</a:t>
            </a:r>
          </a:p>
          <a:p>
            <a:pPr marL="0" indent="0" algn="just">
              <a:buNone/>
            </a:pPr>
            <a:r>
              <a:rPr lang="en-US" sz="1800" dirty="0"/>
              <a:t>Another part of </a:t>
            </a:r>
            <a:r>
              <a:rPr lang="en-US" sz="1800" i="1" dirty="0"/>
              <a:t>“Common Law</a:t>
            </a:r>
            <a:r>
              <a:rPr lang="en-US" sz="1800" dirty="0"/>
              <a:t>” is that usually if someone gets hurt, they can sue the person at fault, so that Bus Drivers, Train Conductors, and others are careful not to cause someone to get hurt.</a:t>
            </a:r>
          </a:p>
          <a:p>
            <a:pPr marL="0" indent="0" algn="just">
              <a:buNone/>
            </a:pPr>
            <a:r>
              <a:rPr lang="en-US" sz="1800" dirty="0"/>
              <a:t>In some countries that do not follow </a:t>
            </a:r>
            <a:r>
              <a:rPr lang="en-US" sz="1800" i="1" dirty="0"/>
              <a:t>“Common Law”</a:t>
            </a:r>
            <a:r>
              <a:rPr lang="en-US" sz="1800" dirty="0"/>
              <a:t> Bus Drivers, Train Conductors, and others are not careful, because they say if someone gets hurt, “It is their fault.”  For example, in Paris, the Metro or Subway doors open before the train stops.  If a passenger jumps out and gets hurt, then it is the passenger’s fault they were hurt.</a:t>
            </a:r>
          </a:p>
        </p:txBody>
      </p:sp>
      <p:sp>
        <p:nvSpPr>
          <p:cNvPr id="4" name="Slide Number Placeholder 3"/>
          <p:cNvSpPr>
            <a:spLocks noGrp="1"/>
          </p:cNvSpPr>
          <p:nvPr>
            <p:ph type="sldNum" sz="quarter" idx="12"/>
          </p:nvPr>
        </p:nvSpPr>
        <p:spPr/>
        <p:txBody>
          <a:bodyPr/>
          <a:lstStyle/>
          <a:p>
            <a:fld id="{7F7039A9-EE2F-4AFC-8E9F-094D0ECBA8EE}" type="slidenum">
              <a:rPr lang="en-US" smtClean="0"/>
              <a:t>24</a:t>
            </a:fld>
            <a:endParaRPr lang="en-US" dirty="0"/>
          </a:p>
        </p:txBody>
      </p:sp>
      <p:sp>
        <p:nvSpPr>
          <p:cNvPr id="5" name="Rectangle 4"/>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a:xfrm>
            <a:off x="3124200" y="6499053"/>
            <a:ext cx="2895600" cy="365125"/>
          </a:xfrm>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2224170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 </a:t>
            </a:r>
            <a:br>
              <a:rPr lang="en-US" sz="2700" b="1" u="sng" dirty="0"/>
            </a:br>
            <a:r>
              <a:rPr lang="en-US" sz="2500" dirty="0"/>
              <a:t>Best Not to Argue with a Merchant</a:t>
            </a:r>
          </a:p>
        </p:txBody>
      </p:sp>
      <p:sp>
        <p:nvSpPr>
          <p:cNvPr id="3" name="Content Placeholder 2"/>
          <p:cNvSpPr>
            <a:spLocks noGrp="1"/>
          </p:cNvSpPr>
          <p:nvPr>
            <p:ph idx="1"/>
          </p:nvPr>
        </p:nvSpPr>
        <p:spPr/>
        <p:txBody>
          <a:bodyPr/>
          <a:lstStyle/>
          <a:p>
            <a:pPr marL="0" indent="0" algn="just">
              <a:buNone/>
            </a:pPr>
            <a:r>
              <a:rPr lang="en-US" sz="2600" dirty="0"/>
              <a:t>It is best not to argue with a merchant because they have the </a:t>
            </a:r>
            <a:r>
              <a:rPr lang="en-US" sz="2600" i="1" dirty="0"/>
              <a:t>“Local Law on their side.”</a:t>
            </a:r>
          </a:p>
          <a:p>
            <a:pPr marL="0" indent="0" algn="just">
              <a:buNone/>
            </a:pPr>
            <a:endParaRPr lang="en-US" sz="2600" dirty="0"/>
          </a:p>
          <a:p>
            <a:pPr marL="0" indent="0" algn="just">
              <a:buNone/>
            </a:pPr>
            <a:r>
              <a:rPr lang="en-US" sz="2600" dirty="0"/>
              <a:t>If you made a purchase using a credit card, once home you can Dispute the charge with your credit card company, explaining you did not receive a working product or service. </a:t>
            </a:r>
          </a:p>
        </p:txBody>
      </p:sp>
      <p:sp>
        <p:nvSpPr>
          <p:cNvPr id="4" name="Slide Number Placeholder 3"/>
          <p:cNvSpPr>
            <a:spLocks noGrp="1"/>
          </p:cNvSpPr>
          <p:nvPr>
            <p:ph type="sldNum" sz="quarter" idx="12"/>
          </p:nvPr>
        </p:nvSpPr>
        <p:spPr/>
        <p:txBody>
          <a:bodyPr/>
          <a:lstStyle/>
          <a:p>
            <a:fld id="{7F7039A9-EE2F-4AFC-8E9F-094D0ECBA8EE}" type="slidenum">
              <a:rPr lang="en-US" smtClean="0"/>
              <a:t>25</a:t>
            </a:fld>
            <a:endParaRPr lang="en-US" dirty="0"/>
          </a:p>
        </p:txBody>
      </p:sp>
      <p:sp>
        <p:nvSpPr>
          <p:cNvPr id="7" name="Rectangle 6"/>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1823036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 </a:t>
            </a:r>
            <a:br>
              <a:rPr lang="en-US" sz="2700" b="1" u="sng" dirty="0"/>
            </a:br>
            <a:r>
              <a:rPr lang="en-US" sz="2500" dirty="0"/>
              <a:t>Language</a:t>
            </a:r>
          </a:p>
        </p:txBody>
      </p:sp>
      <p:sp>
        <p:nvSpPr>
          <p:cNvPr id="3" name="Content Placeholder 2"/>
          <p:cNvSpPr>
            <a:spLocks noGrp="1"/>
          </p:cNvSpPr>
          <p:nvPr>
            <p:ph idx="1"/>
          </p:nvPr>
        </p:nvSpPr>
        <p:spPr>
          <a:xfrm>
            <a:off x="457200" y="1600200"/>
            <a:ext cx="8229600" cy="5105400"/>
          </a:xfrm>
        </p:spPr>
        <p:txBody>
          <a:bodyPr>
            <a:normAutofit/>
          </a:bodyPr>
          <a:lstStyle/>
          <a:p>
            <a:pPr marL="0" indent="0" algn="just">
              <a:buNone/>
            </a:pPr>
            <a:r>
              <a:rPr lang="en-US" sz="2500" dirty="0"/>
              <a:t>Remember you are a Foreigner in their land.</a:t>
            </a:r>
          </a:p>
          <a:p>
            <a:pPr marL="0" indent="0" algn="just">
              <a:buNone/>
            </a:pPr>
            <a:endParaRPr lang="en-US" sz="2500" i="1" dirty="0"/>
          </a:p>
          <a:p>
            <a:pPr marL="0" indent="0" algn="just">
              <a:buNone/>
            </a:pPr>
            <a:r>
              <a:rPr lang="en-US" sz="2500" i="1" dirty="0"/>
              <a:t>“Native Inhabitants”</a:t>
            </a:r>
            <a:r>
              <a:rPr lang="en-US" sz="2500" dirty="0"/>
              <a:t> will be more likely to help you when you start off speaking in their language.</a:t>
            </a:r>
          </a:p>
          <a:p>
            <a:pPr marL="0" indent="0" algn="just">
              <a:buNone/>
            </a:pPr>
            <a:endParaRPr lang="en-US" sz="2500" dirty="0"/>
          </a:p>
          <a:p>
            <a:pPr marL="0" indent="0" algn="just">
              <a:buNone/>
            </a:pPr>
            <a:r>
              <a:rPr lang="en-US" sz="2500" dirty="0"/>
              <a:t>Try to learn how to ask in their language, “</a:t>
            </a:r>
            <a:r>
              <a:rPr lang="en-US" sz="2500" i="1" dirty="0"/>
              <a:t>Do you speak English?</a:t>
            </a:r>
            <a:r>
              <a:rPr lang="en-US" sz="2500" dirty="0"/>
              <a:t>”</a:t>
            </a:r>
          </a:p>
          <a:p>
            <a:pPr marL="0" indent="0">
              <a:buNone/>
            </a:pPr>
            <a:endParaRPr lang="en-US" dirty="0"/>
          </a:p>
        </p:txBody>
      </p:sp>
      <p:sp>
        <p:nvSpPr>
          <p:cNvPr id="4" name="Slide Number Placeholder 3"/>
          <p:cNvSpPr>
            <a:spLocks noGrp="1"/>
          </p:cNvSpPr>
          <p:nvPr>
            <p:ph type="sldNum" sz="quarter" idx="12"/>
          </p:nvPr>
        </p:nvSpPr>
        <p:spPr/>
        <p:txBody>
          <a:bodyPr/>
          <a:lstStyle/>
          <a:p>
            <a:fld id="{7F7039A9-EE2F-4AFC-8E9F-094D0ECBA8EE}" type="slidenum">
              <a:rPr lang="en-US" smtClean="0"/>
              <a:t>26</a:t>
            </a:fld>
            <a:endParaRPr lang="en-US" dirty="0"/>
          </a:p>
        </p:txBody>
      </p:sp>
      <p:sp>
        <p:nvSpPr>
          <p:cNvPr id="5" name="Rectangle 4"/>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2756377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a:xfrm>
            <a:off x="457200" y="304800"/>
            <a:ext cx="8229600" cy="5821363"/>
          </a:xfrm>
        </p:spPr>
        <p:txBody>
          <a:bodyPr>
            <a:normAutofit/>
          </a:bodyPr>
          <a:lstStyle/>
          <a:p>
            <a:pPr marL="0" indent="0" algn="ctr">
              <a:buNone/>
            </a:pPr>
            <a:r>
              <a:rPr lang="en-US" sz="4400" b="1" u="sng" dirty="0"/>
              <a:t>Tips for the Overseas Traveler</a:t>
            </a:r>
          </a:p>
          <a:p>
            <a:pPr marL="0" indent="0" algn="ctr">
              <a:buNone/>
            </a:pPr>
            <a:endParaRPr lang="en-US" sz="4400" dirty="0"/>
          </a:p>
          <a:p>
            <a:pPr marL="0" indent="0" algn="ctr">
              <a:buNone/>
            </a:pPr>
            <a:r>
              <a:rPr lang="en-US" sz="4800" dirty="0">
                <a:latin typeface="Monotype Corsiva" pitchFamily="66" charset="0"/>
              </a:rPr>
              <a:t>Bon Voyage and Good Travels!</a:t>
            </a:r>
          </a:p>
          <a:p>
            <a:pPr marL="0" indent="0" algn="ctr">
              <a:buNone/>
            </a:pPr>
            <a:endParaRPr lang="en-US" sz="4400" dirty="0">
              <a:latin typeface="Monotype Corsiva" pitchFamily="66" charset="0"/>
            </a:endParaRPr>
          </a:p>
          <a:p>
            <a:pPr marL="0" indent="0" algn="ctr">
              <a:buNone/>
            </a:pPr>
            <a:r>
              <a:rPr lang="en-US" sz="4400" dirty="0">
                <a:latin typeface="Monotype Corsiva" pitchFamily="66" charset="0"/>
              </a:rPr>
              <a:t>John B. Goldhamer</a:t>
            </a:r>
            <a:endParaRPr lang="en-US" sz="4400" dirty="0"/>
          </a:p>
        </p:txBody>
      </p:sp>
      <p:sp>
        <p:nvSpPr>
          <p:cNvPr id="4" name="Slide Number Placeholder 3"/>
          <p:cNvSpPr>
            <a:spLocks noGrp="1"/>
          </p:cNvSpPr>
          <p:nvPr>
            <p:ph type="sldNum" sz="quarter" idx="12"/>
          </p:nvPr>
        </p:nvSpPr>
        <p:spPr/>
        <p:txBody>
          <a:bodyPr/>
          <a:lstStyle/>
          <a:p>
            <a:fld id="{7F7039A9-EE2F-4AFC-8E9F-094D0ECBA8EE}" type="slidenum">
              <a:rPr lang="en-US" smtClean="0"/>
              <a:t>27</a:t>
            </a:fld>
            <a:endParaRPr lang="en-US" dirty="0"/>
          </a:p>
        </p:txBody>
      </p:sp>
      <p:sp>
        <p:nvSpPr>
          <p:cNvPr id="6" name="Footer Placeholder 5"/>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36723309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2700" b="1" u="sng" dirty="0"/>
              <a:t>Tips for the Overseas Traveler</a:t>
            </a:r>
            <a:br>
              <a:rPr lang="en-US" sz="2700" b="1" u="sng" dirty="0"/>
            </a:br>
            <a:r>
              <a:rPr lang="en-US" sz="2500" b="1" dirty="0"/>
              <a:t>Checklist</a:t>
            </a:r>
          </a:p>
        </p:txBody>
      </p:sp>
      <p:sp>
        <p:nvSpPr>
          <p:cNvPr id="3" name="Content Placeholder 2"/>
          <p:cNvSpPr>
            <a:spLocks noGrp="1"/>
          </p:cNvSpPr>
          <p:nvPr>
            <p:ph idx="1"/>
          </p:nvPr>
        </p:nvSpPr>
        <p:spPr>
          <a:xfrm>
            <a:off x="457200" y="1447800"/>
            <a:ext cx="8229600" cy="5257800"/>
          </a:xfrm>
        </p:spPr>
        <p:txBody>
          <a:bodyPr>
            <a:normAutofit fontScale="25000" lnSpcReduction="20000"/>
          </a:bodyPr>
          <a:lstStyle/>
          <a:p>
            <a:pPr marL="0" lvl="0" indent="0" algn="ctr">
              <a:buNone/>
            </a:pPr>
            <a:r>
              <a:rPr lang="en-US" sz="6400" b="1" u="sng" dirty="0"/>
              <a:t>A Checklist of over fifty (50) things to do before a traveler leaves the U.S. or just on a long trip</a:t>
            </a:r>
            <a:r>
              <a:rPr lang="en-US" sz="6400" b="1" dirty="0"/>
              <a:t>:</a:t>
            </a:r>
          </a:p>
          <a:p>
            <a:pPr lvl="0">
              <a:buFont typeface="Wingdings" panose="05000000000000000000" pitchFamily="2" charset="2"/>
              <a:buChar char="q"/>
            </a:pPr>
            <a:r>
              <a:rPr lang="en-US" sz="6400" b="1" u="sng" dirty="0"/>
              <a:t>Voter ID Registration Card</a:t>
            </a:r>
            <a:r>
              <a:rPr lang="en-US" sz="6400" dirty="0"/>
              <a:t> - Issued by County or City proves U.S. Citizenship if Passport stolen</a:t>
            </a:r>
          </a:p>
          <a:p>
            <a:pPr lvl="0">
              <a:buFont typeface="Wingdings" panose="05000000000000000000" pitchFamily="2" charset="2"/>
              <a:buChar char="q"/>
            </a:pPr>
            <a:r>
              <a:rPr lang="en-US" sz="6400" b="1" u="sng" dirty="0"/>
              <a:t>Personal Travel Code</a:t>
            </a:r>
            <a:r>
              <a:rPr lang="en-US" sz="6400" dirty="0"/>
              <a:t> - Travelers should set up a code against scammers using their birth date</a:t>
            </a:r>
            <a:r>
              <a:rPr lang="en-US" sz="4800" dirty="0"/>
              <a:t>.</a:t>
            </a:r>
          </a:p>
          <a:p>
            <a:pPr lvl="0">
              <a:buFont typeface="Wingdings" panose="05000000000000000000" pitchFamily="2" charset="2"/>
              <a:buChar char="q"/>
            </a:pPr>
            <a:r>
              <a:rPr lang="en-US" sz="6400" b="1" u="sng" dirty="0"/>
              <a:t>Immunizations and Vaccines</a:t>
            </a:r>
            <a:r>
              <a:rPr lang="en-US" sz="6400" dirty="0"/>
              <a:t> - Immunizations are one of the most effective ways to prevent diseases among travelers. U.S. Centers for Disease Control </a:t>
            </a:r>
            <a:r>
              <a:rPr lang="en-US" sz="6400" u="sng" dirty="0">
                <a:hlinkClick r:id="rId2"/>
              </a:rPr>
              <a:t>http://wwwnc.cdc.gov/travel/destinations/list</a:t>
            </a:r>
            <a:r>
              <a:rPr lang="en-US" sz="6400" dirty="0"/>
              <a:t>.</a:t>
            </a:r>
          </a:p>
          <a:p>
            <a:pPr>
              <a:buFont typeface="Wingdings" panose="05000000000000000000" pitchFamily="2" charset="2"/>
              <a:buChar char="q"/>
            </a:pPr>
            <a:r>
              <a:rPr lang="en-US" sz="6400" dirty="0"/>
              <a:t>Physicians and Pharmacists recommend </a:t>
            </a:r>
            <a:r>
              <a:rPr lang="en-US" sz="6400" u="sng" dirty="0">
                <a:hlinkClick r:id="rId3"/>
              </a:rPr>
              <a:t>Twinrix</a:t>
            </a:r>
            <a:r>
              <a:rPr lang="en-US" sz="6400" dirty="0"/>
              <a:t> a</a:t>
            </a:r>
            <a:r>
              <a:rPr lang="en-US" sz="6400" i="1" dirty="0"/>
              <a:t> three dose vaccine against Hepatitis A &amp; B.</a:t>
            </a:r>
            <a:endParaRPr lang="en-US" sz="6400" dirty="0"/>
          </a:p>
          <a:p>
            <a:pPr lvl="0">
              <a:buFont typeface="Wingdings" panose="05000000000000000000" pitchFamily="2" charset="2"/>
              <a:buChar char="q"/>
            </a:pPr>
            <a:r>
              <a:rPr lang="en-US" sz="6400" b="1" u="sng" dirty="0"/>
              <a:t>Travel Visas</a:t>
            </a:r>
            <a:r>
              <a:rPr lang="en-US" sz="6400" dirty="0"/>
              <a:t> - Before buying Airline Ticket check travel country requirements </a:t>
            </a:r>
            <a:r>
              <a:rPr lang="en-US" sz="6400" u="sng" dirty="0">
                <a:hlinkClick r:id="rId4"/>
              </a:rPr>
              <a:t>http://visacenter.com</a:t>
            </a:r>
            <a:endParaRPr lang="en-US" sz="6400" dirty="0"/>
          </a:p>
          <a:p>
            <a:pPr lvl="0">
              <a:buFont typeface="Wingdings" panose="05000000000000000000" pitchFamily="2" charset="2"/>
              <a:buChar char="q"/>
            </a:pPr>
            <a:r>
              <a:rPr lang="en-US" sz="6400" b="1" u="sng" dirty="0"/>
              <a:t>Purchase Before Trip</a:t>
            </a:r>
            <a:r>
              <a:rPr lang="en-US" sz="6400" dirty="0"/>
              <a:t> - </a:t>
            </a:r>
            <a:r>
              <a:rPr lang="en-US" sz="6400" u="sng" dirty="0"/>
              <a:t>Liquids</a:t>
            </a:r>
            <a:r>
              <a:rPr lang="en-US" sz="6400" dirty="0"/>
              <a:t>, </a:t>
            </a:r>
            <a:r>
              <a:rPr lang="en-US" sz="6400" u="sng" dirty="0"/>
              <a:t>gels</a:t>
            </a:r>
            <a:r>
              <a:rPr lang="en-US" sz="6400" dirty="0"/>
              <a:t> and </a:t>
            </a:r>
            <a:r>
              <a:rPr lang="en-US" sz="6400" u="sng" dirty="0"/>
              <a:t>aerosols</a:t>
            </a:r>
            <a:r>
              <a:rPr lang="en-US" sz="6400" dirty="0"/>
              <a:t> packed in carry-on must be </a:t>
            </a:r>
            <a:r>
              <a:rPr lang="en-US" sz="6400" u="sng" dirty="0"/>
              <a:t>3.4 ounces         or less</a:t>
            </a:r>
            <a:r>
              <a:rPr lang="en-US" sz="6400" dirty="0"/>
              <a:t> per container and in a </a:t>
            </a:r>
            <a:r>
              <a:rPr lang="en-US" sz="6400" u="sng" dirty="0"/>
              <a:t>1 quart size, clear, plastic, zip top bag</a:t>
            </a:r>
            <a:r>
              <a:rPr lang="en-US" sz="6400" dirty="0"/>
              <a:t> (all liquids must fit in bag).</a:t>
            </a:r>
          </a:p>
          <a:p>
            <a:pPr lvl="1">
              <a:buFont typeface="Wingdings" panose="05000000000000000000" pitchFamily="2" charset="2"/>
              <a:buChar char="q"/>
            </a:pPr>
            <a:r>
              <a:rPr lang="en-US" sz="6000" i="1" dirty="0"/>
              <a:t>Lubricating Eye Drops</a:t>
            </a:r>
            <a:r>
              <a:rPr lang="en-US" sz="6000" dirty="0"/>
              <a:t> or Contact Lens Rewetting Solutions,</a:t>
            </a:r>
          </a:p>
          <a:p>
            <a:pPr lvl="1">
              <a:buFont typeface="Wingdings" panose="05000000000000000000" pitchFamily="2" charset="2"/>
              <a:buChar char="q"/>
            </a:pPr>
            <a:r>
              <a:rPr lang="en-US" sz="6000" i="1" dirty="0"/>
              <a:t>Saline Nasal Spray,</a:t>
            </a:r>
            <a:endParaRPr lang="en-US" sz="6000" dirty="0"/>
          </a:p>
          <a:p>
            <a:pPr lvl="1">
              <a:buFont typeface="Wingdings" panose="05000000000000000000" pitchFamily="2" charset="2"/>
              <a:buChar char="q"/>
            </a:pPr>
            <a:r>
              <a:rPr lang="en-US" sz="6000" i="1" dirty="0"/>
              <a:t>Lip Balm, with Moisturizer, </a:t>
            </a:r>
            <a:endParaRPr lang="en-US" sz="6000" dirty="0"/>
          </a:p>
          <a:p>
            <a:pPr lvl="1">
              <a:buFont typeface="Wingdings" panose="05000000000000000000" pitchFamily="2" charset="2"/>
              <a:buChar char="q"/>
            </a:pPr>
            <a:r>
              <a:rPr lang="en-US" sz="6000" dirty="0"/>
              <a:t>Mild </a:t>
            </a:r>
            <a:r>
              <a:rPr lang="en-US" sz="6000" i="1" dirty="0"/>
              <a:t>“Melatonin”</a:t>
            </a:r>
            <a:r>
              <a:rPr lang="en-US" sz="6000" dirty="0"/>
              <a:t> Over-the-counter Pills- Helps sleep on the plane and time zone changes,</a:t>
            </a:r>
          </a:p>
          <a:p>
            <a:pPr lvl="1">
              <a:buFont typeface="Wingdings" panose="05000000000000000000" pitchFamily="2" charset="2"/>
              <a:buChar char="q"/>
            </a:pPr>
            <a:r>
              <a:rPr lang="en-US" sz="6000" i="1" dirty="0"/>
              <a:t>Flashlight	 </a:t>
            </a:r>
            <a:r>
              <a:rPr lang="en-US" sz="6000" dirty="0"/>
              <a:t>for seeing in a dark hotel room if the lights go out and read street signs at night,</a:t>
            </a:r>
          </a:p>
          <a:p>
            <a:pPr lvl="1">
              <a:buFont typeface="Wingdings" panose="05000000000000000000" pitchFamily="2" charset="2"/>
              <a:buChar char="q"/>
            </a:pPr>
            <a:r>
              <a:rPr lang="en-US" sz="6000" i="1" dirty="0"/>
              <a:t>Adapter-Converter </a:t>
            </a:r>
            <a:r>
              <a:rPr lang="en-US" sz="6000" dirty="0"/>
              <a:t>- Changes overseas 220 Volts to 110V for electrical devices- </a:t>
            </a:r>
            <a:r>
              <a:rPr lang="en-US" sz="6000" i="1" dirty="0"/>
              <a:t>Cell Phone</a:t>
            </a:r>
            <a:endParaRPr lang="en-US" sz="6000" dirty="0"/>
          </a:p>
          <a:p>
            <a:pPr lvl="1">
              <a:buFont typeface="Wingdings" panose="05000000000000000000" pitchFamily="2" charset="2"/>
              <a:buChar char="q"/>
            </a:pPr>
            <a:r>
              <a:rPr lang="en-US" sz="6000" dirty="0"/>
              <a:t>Collapsible 17 oz. </a:t>
            </a:r>
            <a:r>
              <a:rPr lang="en-US" sz="6000" i="1" dirty="0"/>
              <a:t>Foldable Water Bottle</a:t>
            </a:r>
            <a:r>
              <a:rPr lang="en-US" sz="6000" dirty="0"/>
              <a:t>, the TSA will allow a carry-on </a:t>
            </a:r>
            <a:r>
              <a:rPr lang="en-US" sz="6000" i="1" dirty="0"/>
              <a:t>“Empty”</a:t>
            </a:r>
            <a:r>
              <a:rPr lang="en-US" sz="6000" dirty="0"/>
              <a:t> water bottle,</a:t>
            </a:r>
          </a:p>
          <a:p>
            <a:pPr lvl="1">
              <a:buFont typeface="Wingdings" panose="05000000000000000000" pitchFamily="2" charset="2"/>
              <a:buChar char="q"/>
            </a:pPr>
            <a:r>
              <a:rPr lang="en-US" sz="6000" i="1" dirty="0"/>
              <a:t>Inflatable </a:t>
            </a:r>
            <a:r>
              <a:rPr lang="en-US" sz="6000" dirty="0"/>
              <a:t>Neck Pillow to support your neck and get comfortable on the plane,</a:t>
            </a:r>
          </a:p>
          <a:p>
            <a:pPr lvl="1">
              <a:buFont typeface="Wingdings" panose="05000000000000000000" pitchFamily="2" charset="2"/>
              <a:buChar char="q"/>
            </a:pPr>
            <a:r>
              <a:rPr lang="en-US" sz="6000" i="1" dirty="0"/>
              <a:t>Sleep Mask</a:t>
            </a:r>
            <a:r>
              <a:rPr lang="en-US" sz="6000" dirty="0"/>
              <a:t> for sleeping on the plane and hotel rooms,</a:t>
            </a:r>
          </a:p>
          <a:p>
            <a:pPr lvl="1">
              <a:buFont typeface="Wingdings" panose="05000000000000000000" pitchFamily="2" charset="2"/>
              <a:buChar char="q"/>
            </a:pPr>
            <a:r>
              <a:rPr lang="en-US" sz="6000" i="1" dirty="0"/>
              <a:t>Plastic Clothespins</a:t>
            </a:r>
            <a:r>
              <a:rPr lang="en-US" sz="6000" dirty="0"/>
              <a:t> or </a:t>
            </a:r>
            <a:r>
              <a:rPr lang="en-US" sz="6000" i="1" dirty="0"/>
              <a:t>small Binder Clips</a:t>
            </a:r>
            <a:r>
              <a:rPr lang="en-US" sz="6000" dirty="0"/>
              <a:t>, four to six to clamp drapes closed during daylight.</a:t>
            </a:r>
          </a:p>
          <a:p>
            <a:pPr lvl="1">
              <a:buFont typeface="Wingdings" panose="05000000000000000000" pitchFamily="2" charset="2"/>
              <a:buChar char="q"/>
            </a:pPr>
            <a:r>
              <a:rPr lang="en-US" sz="6000" i="1" dirty="0"/>
              <a:t>Pen</a:t>
            </a:r>
            <a:r>
              <a:rPr lang="en-US" sz="6000" dirty="0"/>
              <a:t> for Custom Declaration Forms</a:t>
            </a:r>
            <a:r>
              <a:rPr lang="en-US" sz="6000" i="1" dirty="0"/>
              <a:t> U.S. Customs &amp; Border Protection Declaration Form 6059B</a:t>
            </a:r>
            <a:endParaRPr lang="en-US" sz="6000"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28</a:t>
            </a:fld>
            <a:endParaRPr lang="en-US" dirty="0"/>
          </a:p>
        </p:txBody>
      </p:sp>
      <p:sp>
        <p:nvSpPr>
          <p:cNvPr id="6" name="Rectangle 5"/>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585718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a:t>
            </a:r>
            <a:br>
              <a:rPr lang="en-US" sz="2700" b="1" u="sng" dirty="0"/>
            </a:br>
            <a:r>
              <a:rPr lang="en-US" sz="2500" b="1" dirty="0"/>
              <a:t>Checklist</a:t>
            </a:r>
            <a:endParaRPr lang="en-US" sz="2500" dirty="0"/>
          </a:p>
        </p:txBody>
      </p:sp>
      <p:sp>
        <p:nvSpPr>
          <p:cNvPr id="3" name="Content Placeholder 2"/>
          <p:cNvSpPr>
            <a:spLocks noGrp="1"/>
          </p:cNvSpPr>
          <p:nvPr>
            <p:ph idx="1"/>
          </p:nvPr>
        </p:nvSpPr>
        <p:spPr>
          <a:xfrm>
            <a:off x="457200" y="1470454"/>
            <a:ext cx="8229600" cy="5311346"/>
          </a:xfrm>
        </p:spPr>
        <p:txBody>
          <a:bodyPr>
            <a:normAutofit fontScale="47500" lnSpcReduction="20000"/>
          </a:bodyPr>
          <a:lstStyle/>
          <a:p>
            <a:pPr marL="0" lvl="0" indent="0" algn="ctr">
              <a:buNone/>
            </a:pPr>
            <a:r>
              <a:rPr lang="en-US" sz="3400" b="1" u="sng" dirty="0"/>
              <a:t>A Checklist of over fifty (50) things to do before a traveler leaves the U.S. or just on a long trip</a:t>
            </a:r>
            <a:r>
              <a:rPr lang="en-US" sz="3400" b="1" dirty="0"/>
              <a:t>:</a:t>
            </a:r>
            <a:r>
              <a:rPr lang="en-US" sz="1400" b="1" dirty="0"/>
              <a:t>.</a:t>
            </a:r>
          </a:p>
          <a:p>
            <a:pPr>
              <a:buFont typeface="Wingdings" panose="05000000000000000000" pitchFamily="2" charset="2"/>
              <a:buChar char="q"/>
            </a:pPr>
            <a:r>
              <a:rPr lang="en-US" sz="3400" b="1" u="sng" dirty="0"/>
              <a:t>Medications and Medical Insurance</a:t>
            </a:r>
            <a:r>
              <a:rPr lang="en-US" sz="3400" dirty="0"/>
              <a:t> Quart Zip-Lock Bags for carry-on, large bottles- luggage:</a:t>
            </a:r>
          </a:p>
          <a:p>
            <a:pPr lvl="1">
              <a:buFont typeface="Wingdings" panose="05000000000000000000" pitchFamily="2" charset="2"/>
              <a:buChar char="q"/>
            </a:pPr>
            <a:r>
              <a:rPr lang="en-US" sz="3000" dirty="0"/>
              <a:t>Medications </a:t>
            </a:r>
            <a:r>
              <a:rPr lang="en-US" sz="3000" i="1" dirty="0"/>
              <a:t>in Original Pharmacy Labeled Containers</a:t>
            </a:r>
            <a:r>
              <a:rPr lang="en-US" sz="3000" dirty="0"/>
              <a:t> with Pharmacy Printed Product Info,</a:t>
            </a:r>
          </a:p>
          <a:p>
            <a:pPr lvl="1">
              <a:buFont typeface="Wingdings" panose="05000000000000000000" pitchFamily="2" charset="2"/>
              <a:buChar char="q"/>
            </a:pPr>
            <a:r>
              <a:rPr lang="en-US" sz="3000" dirty="0"/>
              <a:t>Extra Glasses or Contacts Lens along with </a:t>
            </a:r>
            <a:r>
              <a:rPr lang="en-US" sz="3000" i="1" dirty="0"/>
              <a:t>enough cleaning supplies for the entire trip,</a:t>
            </a:r>
            <a:endParaRPr lang="en-US" sz="3000" dirty="0"/>
          </a:p>
          <a:p>
            <a:pPr lvl="1">
              <a:buFont typeface="Wingdings" panose="05000000000000000000" pitchFamily="2" charset="2"/>
              <a:buChar char="q"/>
            </a:pPr>
            <a:r>
              <a:rPr lang="en-US" sz="3000" dirty="0"/>
              <a:t>Medicare and some U.S. medical insurance are not valid internationally. Buy travel insurance.</a:t>
            </a:r>
          </a:p>
          <a:p>
            <a:pPr>
              <a:buFont typeface="Wingdings" panose="05000000000000000000" pitchFamily="2" charset="2"/>
              <a:buChar char="q"/>
            </a:pPr>
            <a:r>
              <a:rPr lang="en-US" sz="3400" b="1" u="sng" dirty="0"/>
              <a:t>Packing a Suitcase</a:t>
            </a:r>
            <a:r>
              <a:rPr lang="en-US" sz="3400" dirty="0"/>
              <a:t>:</a:t>
            </a:r>
          </a:p>
          <a:p>
            <a:pPr lvl="1">
              <a:buFont typeface="Wingdings" panose="05000000000000000000" pitchFamily="2" charset="2"/>
              <a:buChar char="q"/>
            </a:pPr>
            <a:r>
              <a:rPr lang="en-US" sz="3000" dirty="0"/>
              <a:t>Weeks before your travel, </a:t>
            </a:r>
            <a:r>
              <a:rPr lang="en-US" sz="3000" i="1" dirty="0"/>
              <a:t>use up about half of the contents of your Personal Care Products,</a:t>
            </a:r>
            <a:r>
              <a:rPr lang="en-US" sz="3000" dirty="0"/>
              <a:t> so that by the time of your trip they are half-full or half-empty; depending on if it is a fancy trip.</a:t>
            </a:r>
          </a:p>
          <a:p>
            <a:pPr lvl="1">
              <a:buFont typeface="Wingdings" panose="05000000000000000000" pitchFamily="2" charset="2"/>
              <a:buChar char="q"/>
            </a:pPr>
            <a:r>
              <a:rPr lang="en-US" sz="3000" dirty="0"/>
              <a:t>Products without screw tops should be placed in</a:t>
            </a:r>
            <a:r>
              <a:rPr lang="en-US" sz="3000" i="1" dirty="0"/>
              <a:t> Zip-Lock Bags</a:t>
            </a:r>
            <a:r>
              <a:rPr lang="en-US" sz="3000" dirty="0"/>
              <a:t> so that they will not leak.</a:t>
            </a:r>
          </a:p>
          <a:p>
            <a:pPr lvl="1">
              <a:buFont typeface="Wingdings" panose="05000000000000000000" pitchFamily="2" charset="2"/>
              <a:buChar char="q"/>
            </a:pPr>
            <a:r>
              <a:rPr lang="en-US" sz="3000" dirty="0"/>
              <a:t>Rolling clothes when packing your suitcase or travel bag can save space.</a:t>
            </a:r>
          </a:p>
          <a:p>
            <a:pPr lvl="1">
              <a:buFont typeface="Wingdings" panose="05000000000000000000" pitchFamily="2" charset="2"/>
              <a:buChar char="q"/>
            </a:pPr>
            <a:r>
              <a:rPr lang="en-US" sz="3000" dirty="0"/>
              <a:t>Spread out contents of your suitcase on your bed and take a </a:t>
            </a:r>
            <a:r>
              <a:rPr lang="en-US" sz="3000" i="1" dirty="0"/>
              <a:t>Date and Time Stamp Photo.</a:t>
            </a:r>
            <a:endParaRPr lang="en-US" sz="3000" dirty="0"/>
          </a:p>
          <a:p>
            <a:pPr>
              <a:buFont typeface="Wingdings" panose="05000000000000000000" pitchFamily="2" charset="2"/>
              <a:buChar char="q"/>
            </a:pPr>
            <a:r>
              <a:rPr lang="en-US" sz="3400" b="1" u="sng" dirty="0"/>
              <a:t>Color Photocopy of Passport</a:t>
            </a:r>
            <a:r>
              <a:rPr lang="en-US" sz="3400" dirty="0"/>
              <a:t> - Place inside your suitcase, on top of your clothes, so that it can be seen when opened by TSA Inspectors and it helps to identify your luggage if it is lost.</a:t>
            </a:r>
          </a:p>
          <a:p>
            <a:pPr>
              <a:buFont typeface="Wingdings" panose="05000000000000000000" pitchFamily="2" charset="2"/>
              <a:buChar char="q"/>
            </a:pPr>
            <a:r>
              <a:rPr lang="en-US" sz="3400" b="1" u="sng" dirty="0"/>
              <a:t>Email Yourself Your Travel Itinerary as a .pdf</a:t>
            </a:r>
            <a:r>
              <a:rPr lang="en-US" sz="3400" dirty="0"/>
              <a:t> - A .pdf of a document is harder for scammers to search. Attach it to an email to friends, relatives and yourself, but in email body don’t say trip.</a:t>
            </a:r>
          </a:p>
          <a:p>
            <a:pPr>
              <a:buFont typeface="Wingdings" panose="05000000000000000000" pitchFamily="2" charset="2"/>
              <a:buChar char="q"/>
            </a:pPr>
            <a:r>
              <a:rPr lang="en-US" sz="3400" b="1" u="sng" dirty="0"/>
              <a:t>Printout Google Map</a:t>
            </a:r>
            <a:r>
              <a:rPr lang="en-US" sz="3400" b="1" dirty="0"/>
              <a:t> </a:t>
            </a:r>
            <a:r>
              <a:rPr lang="en-US" sz="3400" dirty="0"/>
              <a:t>- Hotel name, address and map and carry it with you to show Taxis.</a:t>
            </a:r>
          </a:p>
          <a:p>
            <a:pPr>
              <a:buFont typeface="Wingdings" panose="05000000000000000000" pitchFamily="2" charset="2"/>
              <a:buChar char="q"/>
            </a:pPr>
            <a:r>
              <a:rPr lang="en-US" sz="3400" b="1" u="sng" dirty="0"/>
              <a:t>Travel Advisory</a:t>
            </a:r>
            <a:r>
              <a:rPr lang="en-US" sz="3400" dirty="0"/>
              <a:t> - U.S. State Department has </a:t>
            </a:r>
            <a:r>
              <a:rPr lang="en-US" sz="3400" b="1" u="sng" dirty="0"/>
              <a:t>Four</a:t>
            </a:r>
            <a:r>
              <a:rPr lang="en-US" sz="3400" dirty="0"/>
              <a:t> </a:t>
            </a:r>
            <a:r>
              <a:rPr lang="en-US" sz="3400" b="1" u="sng" dirty="0"/>
              <a:t>Color</a:t>
            </a:r>
            <a:r>
              <a:rPr lang="en-US" sz="3400" dirty="0"/>
              <a:t> </a:t>
            </a:r>
            <a:r>
              <a:rPr lang="en-US" sz="3400" b="1" u="sng" dirty="0"/>
              <a:t>Travel</a:t>
            </a:r>
            <a:r>
              <a:rPr lang="en-US" sz="3400" dirty="0"/>
              <a:t> </a:t>
            </a:r>
            <a:r>
              <a:rPr lang="en-US" sz="3400" b="1" u="sng" dirty="0"/>
              <a:t>Advisory</a:t>
            </a:r>
            <a:r>
              <a:rPr lang="en-US" sz="3400" dirty="0"/>
              <a:t> </a:t>
            </a:r>
            <a:r>
              <a:rPr lang="en-US" sz="3400" b="1" u="sng" dirty="0"/>
              <a:t>Levels</a:t>
            </a:r>
            <a:r>
              <a:rPr lang="en-US" sz="3400" dirty="0"/>
              <a:t>.</a:t>
            </a:r>
          </a:p>
          <a:p>
            <a:pPr>
              <a:buFont typeface="Wingdings" panose="05000000000000000000" pitchFamily="2" charset="2"/>
              <a:buChar char="q"/>
            </a:pPr>
            <a:r>
              <a:rPr lang="en-US" sz="3400" dirty="0"/>
              <a:t>You can check out the globe at a glance on the </a:t>
            </a:r>
            <a:r>
              <a:rPr lang="en-US" sz="3400" u="sng" dirty="0"/>
              <a:t>World Color-Coded Map</a:t>
            </a:r>
            <a:r>
              <a:rPr lang="en-US" sz="3400" i="1" dirty="0"/>
              <a:t>.</a:t>
            </a:r>
            <a:endParaRPr lang="en-US" sz="3400" dirty="0"/>
          </a:p>
          <a:p>
            <a:pPr marL="0" indent="0" algn="ctr">
              <a:buNone/>
            </a:pPr>
            <a:r>
              <a:rPr lang="en-US" sz="2900" u="sng" dirty="0">
                <a:hlinkClick r:id="rId2"/>
              </a:rPr>
              <a:t>https://travelmaps.state.gov/TSGMap/?extent=-0.879381859,47.401628436,20.397707357,54.42135931</a:t>
            </a:r>
            <a:endParaRPr lang="en-US" sz="2900" dirty="0"/>
          </a:p>
          <a:p>
            <a:pPr>
              <a:buFont typeface="Wingdings" panose="05000000000000000000" pitchFamily="2" charset="2"/>
              <a:buChar char="q"/>
            </a:pPr>
            <a:r>
              <a:rPr lang="en-US" sz="3400" b="1" u="sng" dirty="0"/>
              <a:t>Printout U.S. Embassies</a:t>
            </a:r>
            <a:r>
              <a:rPr lang="en-US" sz="3400" b="1" dirty="0"/>
              <a:t> </a:t>
            </a:r>
            <a:r>
              <a:rPr lang="en-US" sz="3400" b="1" u="sng" dirty="0"/>
              <a:t>Local Physical Address &amp; Telephone Numbers</a:t>
            </a:r>
            <a:r>
              <a:rPr lang="en-US" sz="3400" dirty="0"/>
              <a:t> - U.S. Embassies and Consulates available 24 hours, 7 days a week for </a:t>
            </a:r>
            <a:r>
              <a:rPr lang="en-US" sz="3400" i="1" dirty="0"/>
              <a:t>Any Emergency.</a:t>
            </a:r>
            <a:r>
              <a:rPr lang="en-US" sz="3400" dirty="0"/>
              <a:t> </a:t>
            </a:r>
            <a:r>
              <a:rPr lang="en-US" sz="3400" b="1" u="sng" dirty="0">
                <a:hlinkClick r:id="rId3"/>
              </a:rPr>
              <a:t>www.usembassy.gov</a:t>
            </a:r>
            <a:endParaRPr lang="en-US" sz="3400"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29</a:t>
            </a:fld>
            <a:endParaRPr lang="en-US" dirty="0"/>
          </a:p>
        </p:txBody>
      </p:sp>
      <p:sp>
        <p:nvSpPr>
          <p:cNvPr id="6" name="Rectangle 5"/>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2850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2700" b="1" u="sng" dirty="0"/>
              <a:t>Tips for the Overseas Traveler</a:t>
            </a:r>
            <a:br>
              <a:rPr lang="en-US" sz="2700" dirty="0"/>
            </a:br>
            <a:r>
              <a:rPr lang="en-US" sz="2700" dirty="0"/>
              <a:t>Table of Contents </a:t>
            </a:r>
            <a:r>
              <a:rPr lang="en-US" sz="2700" i="1" dirty="0"/>
              <a:t>(Continued)</a:t>
            </a:r>
          </a:p>
        </p:txBody>
      </p:sp>
      <p:sp>
        <p:nvSpPr>
          <p:cNvPr id="3" name="Content Placeholder 2"/>
          <p:cNvSpPr>
            <a:spLocks noGrp="1"/>
          </p:cNvSpPr>
          <p:nvPr>
            <p:ph idx="1"/>
          </p:nvPr>
        </p:nvSpPr>
        <p:spPr>
          <a:xfrm>
            <a:off x="228600" y="1371600"/>
            <a:ext cx="8686800" cy="5486400"/>
          </a:xfrm>
        </p:spPr>
        <p:txBody>
          <a:bodyPr>
            <a:noAutofit/>
          </a:bodyPr>
          <a:lstStyle/>
          <a:p>
            <a:pPr marL="0" indent="0">
              <a:buNone/>
            </a:pPr>
            <a:r>
              <a:rPr lang="en-US" sz="1500" b="1" u="sng" dirty="0"/>
              <a:t>Packing a Suitcase</a:t>
            </a:r>
            <a:r>
              <a:rPr lang="en-US" sz="1500" b="1" dirty="0"/>
              <a:t> </a:t>
            </a:r>
            <a:r>
              <a:rPr lang="en-US" sz="1500" dirty="0"/>
              <a:t>………………………………………………………………………………………………………………………………………. 15</a:t>
            </a:r>
          </a:p>
          <a:p>
            <a:pPr marL="0" indent="0">
              <a:buNone/>
            </a:pPr>
            <a:r>
              <a:rPr lang="en-US" sz="1300" i="1" dirty="0"/>
              <a:t>Spread out the contents of your suitcase on your bed and take a Date and Time Stamp Photo, with a Smart Phone so you can prove your positions and refresh your memory if your suitcase is lost. Rolling clothes when packing a your suitcase or travel bag can save space. Weeks before your travel, use up half of the contents of your Toiletries, so that by the time of your trip they are half-full or half-empty.</a:t>
            </a:r>
            <a:r>
              <a:rPr lang="en-US" sz="1300" dirty="0"/>
              <a:t> </a:t>
            </a:r>
          </a:p>
          <a:p>
            <a:pPr marL="0" indent="0">
              <a:buNone/>
            </a:pPr>
            <a:r>
              <a:rPr lang="en-US" sz="1500" b="1" u="sng" dirty="0"/>
              <a:t>Drink Lots of Water</a:t>
            </a:r>
            <a:r>
              <a:rPr lang="en-US" sz="1500" b="1" dirty="0"/>
              <a:t> </a:t>
            </a:r>
            <a:r>
              <a:rPr lang="en-US" sz="1500" dirty="0"/>
              <a:t>…………………………………………………………………………………………………………………………………….. 16</a:t>
            </a:r>
          </a:p>
          <a:p>
            <a:pPr marL="0" indent="0">
              <a:buNone/>
            </a:pPr>
            <a:r>
              <a:rPr lang="en-US" sz="1350" i="1" dirty="0"/>
              <a:t>While flying, drink lots of water, use Saline Nasal Spray, Lubricating Eye Drops, and Lip Balm.</a:t>
            </a:r>
          </a:p>
          <a:p>
            <a:pPr marL="0" indent="0">
              <a:buNone/>
            </a:pPr>
            <a:r>
              <a:rPr lang="en-US" sz="1350" i="1" dirty="0"/>
              <a:t>The TSA will allow you to carry-on an “Empty” 17 oz. Collapsible Foldable Water Bottle.</a:t>
            </a:r>
            <a:endParaRPr lang="en-US" sz="1350" dirty="0"/>
          </a:p>
          <a:p>
            <a:pPr marL="0" indent="0">
              <a:buNone/>
            </a:pPr>
            <a:r>
              <a:rPr lang="en-US" sz="1500" b="1" u="sng" dirty="0"/>
              <a:t>Airplane Exercises</a:t>
            </a:r>
            <a:r>
              <a:rPr lang="en-US" sz="1500" b="1" dirty="0"/>
              <a:t> </a:t>
            </a:r>
            <a:r>
              <a:rPr lang="en-US" sz="1500" dirty="0"/>
              <a:t>………………………………………………………………………………………………………………………………………. 17</a:t>
            </a:r>
          </a:p>
          <a:p>
            <a:pPr marL="0" indent="0">
              <a:buNone/>
            </a:pPr>
            <a:r>
              <a:rPr lang="en-US" sz="1350" i="1" dirty="0"/>
              <a:t>To prevent Leg Cramps, walk about the cabin every 3 hours or after a movie, and Exercise in your seat.</a:t>
            </a:r>
            <a:endParaRPr lang="en-US" sz="1350" dirty="0"/>
          </a:p>
          <a:p>
            <a:pPr marL="0" indent="0">
              <a:buNone/>
            </a:pPr>
            <a:r>
              <a:rPr lang="en-US" sz="1500" b="1" u="sng" dirty="0"/>
              <a:t>Jet Lag - Traveling on Long Flights</a:t>
            </a:r>
            <a:r>
              <a:rPr lang="en-US" sz="1500" b="1" dirty="0"/>
              <a:t> </a:t>
            </a:r>
            <a:r>
              <a:rPr lang="en-US" sz="1500" dirty="0"/>
              <a:t>………………………………………………………………………………………………………………. 18</a:t>
            </a:r>
          </a:p>
          <a:p>
            <a:pPr marL="0" indent="0">
              <a:buNone/>
            </a:pPr>
            <a:r>
              <a:rPr lang="en-US" sz="1350" i="1" dirty="0"/>
              <a:t>To adjust to Time Zone changes take an Over-the-counter Mild “Melatonin” Pill that brains make when asleep.</a:t>
            </a:r>
            <a:endParaRPr lang="en-US" sz="1350" dirty="0"/>
          </a:p>
          <a:p>
            <a:pPr marL="0" indent="0">
              <a:buNone/>
            </a:pPr>
            <a:r>
              <a:rPr lang="en-US" sz="1350" i="1" dirty="0"/>
              <a:t>Try to get a window seat to lean against, bring an Inflatable Neck Pillow, and use a Black Sleep Mask.</a:t>
            </a:r>
            <a:endParaRPr lang="en-US" sz="1350" dirty="0"/>
          </a:p>
          <a:p>
            <a:pPr marL="0" indent="0">
              <a:buNone/>
            </a:pPr>
            <a:r>
              <a:rPr lang="en-US" sz="1500" b="1" u="sng" dirty="0"/>
              <a:t>After Landing</a:t>
            </a:r>
            <a:r>
              <a:rPr lang="en-US" sz="1500" dirty="0"/>
              <a:t> …………………………………………………………………………………………………...............................................  19</a:t>
            </a:r>
          </a:p>
          <a:p>
            <a:pPr marL="0" indent="0">
              <a:buNone/>
            </a:pPr>
            <a:r>
              <a:rPr lang="en-US" sz="1350" i="1" dirty="0"/>
              <a:t>The day you land you will be very tired, but try to stay up. Being in the daylight can help you adjust quicker.</a:t>
            </a:r>
            <a:endParaRPr lang="en-US" sz="1350" dirty="0"/>
          </a:p>
          <a:p>
            <a:pPr marL="0" indent="0">
              <a:buNone/>
            </a:pPr>
            <a:r>
              <a:rPr lang="en-US" sz="1350" i="1" dirty="0"/>
              <a:t>Try to drink a lot of water and make sure you eat something around the new locations meal times.</a:t>
            </a:r>
          </a:p>
          <a:p>
            <a:pPr marL="0" indent="0">
              <a:buNone/>
            </a:pPr>
            <a:r>
              <a:rPr lang="en-US" sz="1350" dirty="0"/>
              <a:t>Pack four to six </a:t>
            </a:r>
            <a:r>
              <a:rPr lang="en-US" sz="1350" i="1" dirty="0"/>
              <a:t>Plastic Clothespins</a:t>
            </a:r>
            <a:r>
              <a:rPr lang="en-US" sz="1350" dirty="0"/>
              <a:t> or small </a:t>
            </a:r>
            <a:r>
              <a:rPr lang="en-US" sz="1350" i="1" dirty="0"/>
              <a:t>Binder Clips</a:t>
            </a:r>
            <a:r>
              <a:rPr lang="en-US" sz="1350" dirty="0"/>
              <a:t> to clamp drapes closed during daylight sleeping, but in a suitcase.</a:t>
            </a:r>
          </a:p>
          <a:p>
            <a:pPr marL="0" indent="0">
              <a:buNone/>
            </a:pPr>
            <a:r>
              <a:rPr lang="en-US" sz="1500" b="1" u="sng" dirty="0"/>
              <a:t>Taxi from the Airport</a:t>
            </a:r>
            <a:r>
              <a:rPr lang="en-US" sz="1500" b="1" dirty="0"/>
              <a:t> </a:t>
            </a:r>
            <a:r>
              <a:rPr lang="en-US" sz="1500" dirty="0"/>
              <a:t>………………………………………………………………………………………………………………………………….. 20</a:t>
            </a:r>
          </a:p>
          <a:p>
            <a:pPr marL="0" indent="0">
              <a:buNone/>
            </a:pPr>
            <a:r>
              <a:rPr lang="en-US" sz="1350" i="1" dirty="0"/>
              <a:t>Using Google Maps print out the hotel name, address and map and carry it with you to show Taxis.</a:t>
            </a:r>
            <a:endParaRPr lang="en-US" sz="1350" dirty="0"/>
          </a:p>
          <a:p>
            <a:pPr marL="0" indent="0">
              <a:buNone/>
            </a:pPr>
            <a:r>
              <a:rPr lang="en-US" sz="1500" b="1" u="sng" dirty="0"/>
              <a:t>International Driving Permit (IDP</a:t>
            </a:r>
            <a:r>
              <a:rPr lang="en-US" sz="1500" b="1" dirty="0"/>
              <a:t>)</a:t>
            </a:r>
            <a:r>
              <a:rPr lang="en-US" sz="1500" dirty="0"/>
              <a:t> ……………………………………………………………………………………………………………… 21</a:t>
            </a:r>
          </a:p>
          <a:p>
            <a:pPr marL="0" indent="0">
              <a:buNone/>
            </a:pPr>
            <a:r>
              <a:rPr lang="en-US" sz="1300" i="1" dirty="0"/>
              <a:t>IDP is an identity document that allows the holder to drive a private motor vehicle in any of the 150 countries.</a:t>
            </a:r>
            <a:endParaRPr lang="en-US" sz="1300" dirty="0"/>
          </a:p>
          <a:p>
            <a:pPr marL="0" indent="0">
              <a:buNone/>
            </a:pPr>
            <a:r>
              <a:rPr lang="en-US" sz="1300" i="1" dirty="0"/>
              <a:t>163 countries and territories use RHT (U.S.) and 76 countries and territories use LHT, so it might be confusing.</a:t>
            </a:r>
            <a:endParaRPr lang="en-US" sz="1300" dirty="0"/>
          </a:p>
        </p:txBody>
      </p:sp>
      <p:sp>
        <p:nvSpPr>
          <p:cNvPr id="4" name="Footer Placeholder 3"/>
          <p:cNvSpPr>
            <a:spLocks noGrp="1"/>
          </p:cNvSpPr>
          <p:nvPr>
            <p:ph type="ftr" sz="quarter" idx="11"/>
          </p:nvPr>
        </p:nvSpPr>
        <p:spPr/>
        <p:txBody>
          <a:bodyPr/>
          <a:lstStyle/>
          <a:p>
            <a:endParaRPr lang="en-US" sz="1000" dirty="0"/>
          </a:p>
          <a:p>
            <a:r>
              <a:rPr lang="en-US" sz="1000"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3</a:t>
            </a:fld>
            <a:endParaRPr lang="en-US" dirty="0"/>
          </a:p>
        </p:txBody>
      </p:sp>
      <p:sp>
        <p:nvSpPr>
          <p:cNvPr id="6" name="Rectangle 5"/>
          <p:cNvSpPr/>
          <p:nvPr/>
        </p:nvSpPr>
        <p:spPr>
          <a:xfrm>
            <a:off x="457200" y="222422"/>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22228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a:t>
            </a:r>
            <a:br>
              <a:rPr lang="en-US" sz="2700" b="1" u="sng" dirty="0"/>
            </a:br>
            <a:r>
              <a:rPr lang="en-US" sz="2500" b="1" dirty="0"/>
              <a:t>Checklist</a:t>
            </a:r>
            <a:endParaRPr lang="en-US" sz="2500" dirty="0"/>
          </a:p>
        </p:txBody>
      </p:sp>
      <p:sp>
        <p:nvSpPr>
          <p:cNvPr id="3" name="Content Placeholder 2"/>
          <p:cNvSpPr>
            <a:spLocks noGrp="1"/>
          </p:cNvSpPr>
          <p:nvPr>
            <p:ph idx="1"/>
          </p:nvPr>
        </p:nvSpPr>
        <p:spPr>
          <a:xfrm>
            <a:off x="457200" y="1447800"/>
            <a:ext cx="8229600" cy="5257800"/>
          </a:xfrm>
        </p:spPr>
        <p:txBody>
          <a:bodyPr>
            <a:noAutofit/>
          </a:bodyPr>
          <a:lstStyle/>
          <a:p>
            <a:pPr marL="0" lvl="0" indent="0" algn="ctr">
              <a:buNone/>
            </a:pPr>
            <a:r>
              <a:rPr lang="en-US" sz="1600" b="1" u="sng" dirty="0"/>
              <a:t>A Checklist of over fifty (50) things to do before a traveler leaves the U.S. or just on a long trip</a:t>
            </a:r>
            <a:r>
              <a:rPr lang="en-US" sz="1600" b="1" dirty="0"/>
              <a:t>:</a:t>
            </a:r>
            <a:r>
              <a:rPr lang="en-US" sz="1600" b="1" u="sng" dirty="0"/>
              <a:t> </a:t>
            </a:r>
          </a:p>
          <a:p>
            <a:pPr marL="0" lvl="0" indent="0" algn="ctr">
              <a:buNone/>
            </a:pPr>
            <a:r>
              <a:rPr lang="en-US" sz="1600" b="1" u="sng" dirty="0"/>
              <a:t>STEP (Smart Traveler Enrollment Program</a:t>
            </a:r>
            <a:r>
              <a:rPr lang="en-US" sz="1600" b="1" dirty="0"/>
              <a:t>) </a:t>
            </a:r>
            <a:r>
              <a:rPr lang="en-US" sz="1600" b="1" u="sng" dirty="0">
                <a:hlinkClick r:id="rId2"/>
              </a:rPr>
              <a:t>https://step.state.gov</a:t>
            </a:r>
            <a:r>
              <a:rPr lang="en-US" sz="1600" dirty="0"/>
              <a:t> - Helps a U.S. Embassy contact you in an emergency whether natural disaster, civil unrest, or family emergency.</a:t>
            </a:r>
          </a:p>
          <a:p>
            <a:pPr lvl="0">
              <a:buFont typeface="Wingdings" panose="05000000000000000000" pitchFamily="2" charset="2"/>
              <a:buChar char="q"/>
            </a:pPr>
            <a:r>
              <a:rPr lang="en-US" sz="1600" b="1" u="sng" dirty="0"/>
              <a:t>TSA (Transportation Security Administration</a:t>
            </a:r>
            <a:r>
              <a:rPr lang="en-US" sz="1600" b="1" dirty="0"/>
              <a:t>) </a:t>
            </a:r>
            <a:r>
              <a:rPr lang="en-US" sz="1600" b="1" u="sng" dirty="0">
                <a:hlinkClick r:id="rId3"/>
              </a:rPr>
              <a:t>www.tsa.gov</a:t>
            </a:r>
            <a:r>
              <a:rPr lang="en-US" sz="1600" dirty="0"/>
              <a:t> - The TSA website provides a   “Travel Checklist” and answers: “</a:t>
            </a:r>
            <a:r>
              <a:rPr lang="en-US" sz="1600" u="sng" dirty="0"/>
              <a:t>What Can I Bring</a:t>
            </a:r>
            <a:r>
              <a:rPr lang="en-US" sz="1600" dirty="0"/>
              <a:t>?”</a:t>
            </a:r>
          </a:p>
          <a:p>
            <a:pPr lvl="0">
              <a:buFont typeface="Wingdings" panose="05000000000000000000" pitchFamily="2" charset="2"/>
              <a:buChar char="q"/>
            </a:pPr>
            <a:r>
              <a:rPr lang="en-US" sz="1600" b="1" u="sng" dirty="0"/>
              <a:t>International Driving Permit (IDP</a:t>
            </a:r>
            <a:r>
              <a:rPr lang="en-US" sz="1600" b="1" dirty="0"/>
              <a:t>)</a:t>
            </a:r>
            <a:r>
              <a:rPr lang="en-US" sz="1600" dirty="0"/>
              <a:t> - IDP is an identity document that allows the holder to drive a private motor vehicle in any of the 150 countries.  163 countries and territories use RHT (U.S.) and 76 countries and territories use LHT, so it might be confusing.</a:t>
            </a:r>
          </a:p>
          <a:p>
            <a:pPr lvl="1">
              <a:buFont typeface="Wingdings" panose="05000000000000000000" pitchFamily="2" charset="2"/>
              <a:buChar char="q"/>
            </a:pPr>
            <a:r>
              <a:rPr lang="en-US" sz="1600" dirty="0"/>
              <a:t>AAA (American Automobile Club) (</a:t>
            </a:r>
            <a:r>
              <a:rPr lang="en-US" sz="1600" i="1" dirty="0"/>
              <a:t>Membership not required)</a:t>
            </a:r>
            <a:r>
              <a:rPr lang="en-US" sz="1600" dirty="0"/>
              <a:t> is one of only two entities in the U.S. authorized by the U.S. Department of State to issue an IDP.  You will need to provide:</a:t>
            </a:r>
          </a:p>
          <a:p>
            <a:pPr marL="457200" lvl="1" indent="0">
              <a:buNone/>
            </a:pPr>
            <a:endParaRPr lang="en-US" sz="800" dirty="0"/>
          </a:p>
          <a:p>
            <a:pPr lvl="1">
              <a:buFont typeface="Wingdings" panose="05000000000000000000" pitchFamily="2" charset="2"/>
              <a:buChar char="q"/>
            </a:pPr>
            <a:r>
              <a:rPr lang="en-US" sz="1600" dirty="0"/>
              <a:t>Download and fill out an </a:t>
            </a:r>
            <a:r>
              <a:rPr lang="en-US" sz="1600" u="sng" dirty="0">
                <a:hlinkClick r:id="rId4"/>
              </a:rPr>
              <a:t>application</a:t>
            </a:r>
            <a:r>
              <a:rPr lang="en-US" sz="1600" dirty="0"/>
              <a:t>, and bring it to your nearest </a:t>
            </a:r>
            <a:r>
              <a:rPr lang="en-US" sz="1600" u="sng" dirty="0">
                <a:hlinkClick r:id="rId5"/>
              </a:rPr>
              <a:t>AAA branch office</a:t>
            </a:r>
            <a:r>
              <a:rPr lang="en-US" sz="1600" dirty="0"/>
              <a:t>.</a:t>
            </a:r>
          </a:p>
          <a:p>
            <a:pPr lvl="1">
              <a:buFont typeface="Wingdings" panose="05000000000000000000" pitchFamily="2" charset="2"/>
              <a:buChar char="q"/>
            </a:pPr>
            <a:r>
              <a:rPr lang="en-US" sz="1600" dirty="0"/>
              <a:t>Two original passport pictures (also available at AAA branch offices).</a:t>
            </a:r>
          </a:p>
          <a:p>
            <a:pPr lvl="1">
              <a:buFont typeface="Wingdings" panose="05000000000000000000" pitchFamily="2" charset="2"/>
              <a:buChar char="q"/>
            </a:pPr>
            <a:r>
              <a:rPr lang="en-US" sz="1600" dirty="0"/>
              <a:t>A valid U.S. driver's license.</a:t>
            </a:r>
          </a:p>
          <a:p>
            <a:pPr lvl="1">
              <a:buFont typeface="Wingdings" panose="05000000000000000000" pitchFamily="2" charset="2"/>
              <a:buChar char="q"/>
            </a:pPr>
            <a:r>
              <a:rPr lang="en-US" sz="1600" dirty="0"/>
              <a:t>Pay $20 USD permit fee	 </a:t>
            </a:r>
            <a:r>
              <a:rPr lang="en-US" sz="1600" u="sng" dirty="0">
                <a:hlinkClick r:id="rId6"/>
              </a:rPr>
              <a:t>http://www.aaa.com/vacation/idpf.html</a:t>
            </a:r>
            <a:endParaRPr lang="en-US" sz="1600" dirty="0"/>
          </a:p>
          <a:p>
            <a:pPr marL="0" lvl="0" indent="0">
              <a:buNone/>
            </a:pPr>
            <a:endParaRPr lang="en-US" sz="1600" dirty="0"/>
          </a:p>
          <a:p>
            <a:pPr marL="0" indent="0">
              <a:buNone/>
            </a:pPr>
            <a:endParaRPr lang="en-US" sz="1600" dirty="0"/>
          </a:p>
        </p:txBody>
      </p:sp>
      <p:sp>
        <p:nvSpPr>
          <p:cNvPr id="4" name="Footer Placeholder 3"/>
          <p:cNvSpPr>
            <a:spLocks noGrp="1"/>
          </p:cNvSpPr>
          <p:nvPr>
            <p:ph type="ftr" sz="quarter" idx="11"/>
          </p:nvPr>
        </p:nvSpPr>
        <p:spPr/>
        <p:txBody>
          <a:bodyPr/>
          <a:lstStyle/>
          <a:p>
            <a:r>
              <a:rPr lang="en-US"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30</a:t>
            </a:fld>
            <a:endParaRPr lang="en-US" dirty="0"/>
          </a:p>
        </p:txBody>
      </p:sp>
      <p:sp>
        <p:nvSpPr>
          <p:cNvPr id="7" name="Rectangle 6"/>
          <p:cNvSpPr/>
          <p:nvPr/>
        </p:nvSpPr>
        <p:spPr>
          <a:xfrm>
            <a:off x="325395"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953349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a:t>
            </a:r>
            <a:br>
              <a:rPr lang="en-US" sz="2700" b="1" u="sng" dirty="0"/>
            </a:br>
            <a:r>
              <a:rPr lang="en-US" sz="2500" b="1" dirty="0"/>
              <a:t>Checklist</a:t>
            </a:r>
            <a:endParaRPr lang="en-US" sz="2500" dirty="0"/>
          </a:p>
        </p:txBody>
      </p:sp>
      <p:sp>
        <p:nvSpPr>
          <p:cNvPr id="3" name="Content Placeholder 2"/>
          <p:cNvSpPr>
            <a:spLocks noGrp="1"/>
          </p:cNvSpPr>
          <p:nvPr>
            <p:ph idx="1"/>
          </p:nvPr>
        </p:nvSpPr>
        <p:spPr>
          <a:xfrm>
            <a:off x="457200" y="1447800"/>
            <a:ext cx="8229600" cy="5334000"/>
          </a:xfrm>
        </p:spPr>
        <p:txBody>
          <a:bodyPr>
            <a:normAutofit lnSpcReduction="10000"/>
          </a:bodyPr>
          <a:lstStyle/>
          <a:p>
            <a:pPr marL="0" lvl="0" indent="0" algn="ctr">
              <a:buNone/>
            </a:pPr>
            <a:r>
              <a:rPr lang="en-US" sz="1600" b="1" u="sng" dirty="0"/>
              <a:t>A Checklist of over fifty (50) things to do before a traveler leaves the U.S. or just on a long trip</a:t>
            </a:r>
            <a:r>
              <a:rPr lang="en-US" sz="1600" b="1" dirty="0"/>
              <a:t>:</a:t>
            </a:r>
            <a:endParaRPr lang="en-US" sz="1500" b="1" dirty="0"/>
          </a:p>
          <a:p>
            <a:pPr lvl="0">
              <a:buFont typeface="Wingdings" panose="05000000000000000000" pitchFamily="2" charset="2"/>
              <a:buChar char="q"/>
            </a:pPr>
            <a:r>
              <a:rPr lang="en-US" sz="1600" b="1" u="sng" dirty="0"/>
              <a:t>Finance</a:t>
            </a:r>
            <a:r>
              <a:rPr lang="en-US" sz="1600" dirty="0"/>
              <a:t> </a:t>
            </a:r>
          </a:p>
          <a:p>
            <a:pPr lvl="1">
              <a:buFont typeface="Wingdings" panose="05000000000000000000" pitchFamily="2" charset="2"/>
              <a:buChar char="q"/>
            </a:pPr>
            <a:r>
              <a:rPr lang="en-US" sz="1700" u="sng" dirty="0"/>
              <a:t>Credit Cards</a:t>
            </a:r>
            <a:r>
              <a:rPr lang="en-US" sz="1700" dirty="0"/>
              <a:t> - </a:t>
            </a:r>
            <a:r>
              <a:rPr lang="en-US" sz="1700" u="sng" dirty="0"/>
              <a:t>International Exchange Fees</a:t>
            </a:r>
            <a:r>
              <a:rPr lang="en-US" sz="1700" dirty="0"/>
              <a:t> - Check your credit card </a:t>
            </a:r>
            <a:r>
              <a:rPr lang="en-US" sz="1700" i="1" dirty="0"/>
              <a:t>Terms and Conditions Statement </a:t>
            </a:r>
            <a:r>
              <a:rPr lang="en-US" sz="1700" dirty="0"/>
              <a:t>for </a:t>
            </a:r>
            <a:r>
              <a:rPr lang="en-US" sz="1700" i="1" dirty="0"/>
              <a:t>International Exchange or Translation Fees</a:t>
            </a:r>
            <a:r>
              <a:rPr lang="en-US" sz="1700" dirty="0"/>
              <a:t>, which</a:t>
            </a:r>
            <a:r>
              <a:rPr lang="en-US" sz="1700" i="1" dirty="0"/>
              <a:t> </a:t>
            </a:r>
            <a:r>
              <a:rPr lang="en-US" sz="1700" dirty="0"/>
              <a:t>can be from 0% up to 3%.</a:t>
            </a:r>
          </a:p>
          <a:p>
            <a:pPr lvl="1">
              <a:buFont typeface="Wingdings" panose="05000000000000000000" pitchFamily="2" charset="2"/>
              <a:buChar char="q"/>
            </a:pPr>
            <a:r>
              <a:rPr lang="en-US" sz="1700" dirty="0"/>
              <a:t>Some American Credit Union Credit Cards have Zero </a:t>
            </a:r>
            <a:r>
              <a:rPr lang="en-US" sz="1700" i="1" dirty="0"/>
              <a:t>“International Exchange Fees.”</a:t>
            </a:r>
            <a:r>
              <a:rPr lang="en-US" sz="1700" dirty="0"/>
              <a:t> </a:t>
            </a:r>
          </a:p>
          <a:p>
            <a:pPr lvl="1">
              <a:buFont typeface="Wingdings" panose="05000000000000000000" pitchFamily="2" charset="2"/>
              <a:buChar char="q"/>
            </a:pPr>
            <a:r>
              <a:rPr lang="en-US" sz="1700" u="sng" dirty="0"/>
              <a:t>Credit Cards</a:t>
            </a:r>
            <a:r>
              <a:rPr lang="en-US" sz="1700" dirty="0"/>
              <a:t> - </a:t>
            </a:r>
            <a:r>
              <a:rPr lang="en-US" sz="1700" u="sng" dirty="0"/>
              <a:t>Bank’s Service Icons</a:t>
            </a:r>
            <a:r>
              <a:rPr lang="en-US" sz="1700" dirty="0"/>
              <a:t>- Discover which Bank Service icons your credit card does business with and if they participate in your destination country.</a:t>
            </a:r>
          </a:p>
          <a:p>
            <a:pPr lvl="1">
              <a:buFont typeface="Wingdings" panose="05000000000000000000" pitchFamily="2" charset="2"/>
              <a:buChar char="q"/>
            </a:pPr>
            <a:r>
              <a:rPr lang="en-US" sz="1700" u="sng" dirty="0"/>
              <a:t>U.S. Dollar Bills</a:t>
            </a:r>
            <a:r>
              <a:rPr lang="en-US" sz="1700" dirty="0"/>
              <a:t> - Before you leave, withdrawal from your bank 100, $1 U.S. Dollar Bills and place them in an unmarked envelope in your carry-on, not your checked luggage.</a:t>
            </a:r>
          </a:p>
          <a:p>
            <a:pPr lvl="1">
              <a:buFont typeface="Wingdings" panose="05000000000000000000" pitchFamily="2" charset="2"/>
              <a:buChar char="q"/>
            </a:pPr>
            <a:r>
              <a:rPr lang="en-US" sz="1700" u="sng" dirty="0"/>
              <a:t>Smart Phone, Currency Converter APP</a:t>
            </a:r>
            <a:r>
              <a:rPr lang="en-US" sz="1700" dirty="0"/>
              <a:t> - You can key in a Taxi amount; such as €46 (Euros), and convert it to U.S. Dollars at that hour’s rate.  For example, for my last trip, the exchange rate was $1.11 U.S. per €1 (Euro), so the Taxi was about $50 U.S.  Show the Taxi driver the APP on you Smart Phone and ask him if he will take this amount in American or U.S. Dollars.</a:t>
            </a:r>
          </a:p>
          <a:p>
            <a:pPr lvl="0">
              <a:buFont typeface="Wingdings" panose="05000000000000000000" pitchFamily="2" charset="2"/>
              <a:buChar char="q"/>
            </a:pPr>
            <a:r>
              <a:rPr lang="en-US" sz="1600" b="1" u="sng" dirty="0"/>
              <a:t>Currency Exchange</a:t>
            </a:r>
            <a:r>
              <a:rPr lang="en-US" sz="1600" dirty="0"/>
              <a:t>:</a:t>
            </a:r>
          </a:p>
          <a:p>
            <a:pPr lvl="1">
              <a:buFont typeface="Wingdings" panose="05000000000000000000" pitchFamily="2" charset="2"/>
              <a:buChar char="q"/>
            </a:pPr>
            <a:r>
              <a:rPr lang="en-US" sz="1500" dirty="0"/>
              <a:t>Currency Exchange Kiosks advertising no fees, hide their fees in their Exchange Rates.</a:t>
            </a:r>
          </a:p>
          <a:p>
            <a:pPr lvl="1">
              <a:buFont typeface="Wingdings" panose="05000000000000000000" pitchFamily="2" charset="2"/>
              <a:buChar char="q"/>
            </a:pPr>
            <a:r>
              <a:rPr lang="en-US" sz="1500" dirty="0"/>
              <a:t>It is best to charge in the Local Currency and let the banks translate the charge, which will always be based on the Official Currency Exchange Rate, </a:t>
            </a:r>
            <a:r>
              <a:rPr lang="en-US" sz="1500" i="1" dirty="0"/>
              <a:t>“At the exact time of purchase.”</a:t>
            </a:r>
            <a:r>
              <a:rPr lang="en-US" sz="1500" dirty="0"/>
              <a:t> </a:t>
            </a:r>
          </a:p>
          <a:p>
            <a:pPr lvl="2">
              <a:buFont typeface="Wingdings" panose="05000000000000000000" pitchFamily="2" charset="2"/>
              <a:buChar char="q"/>
            </a:pPr>
            <a:endParaRPr lang="en-US" sz="1500"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31</a:t>
            </a:fld>
            <a:endParaRPr lang="en-US" dirty="0"/>
          </a:p>
        </p:txBody>
      </p:sp>
      <p:sp>
        <p:nvSpPr>
          <p:cNvPr id="6" name="Rectangle 5"/>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44317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a:t>
            </a:r>
            <a:br>
              <a:rPr lang="en-US" sz="2700" b="1" u="sng" dirty="0"/>
            </a:br>
            <a:r>
              <a:rPr lang="en-US" sz="2500" b="1" dirty="0"/>
              <a:t>Checklist</a:t>
            </a:r>
            <a:endParaRPr lang="en-US" sz="2500" dirty="0"/>
          </a:p>
        </p:txBody>
      </p:sp>
      <p:sp>
        <p:nvSpPr>
          <p:cNvPr id="3" name="Content Placeholder 2"/>
          <p:cNvSpPr>
            <a:spLocks noGrp="1"/>
          </p:cNvSpPr>
          <p:nvPr>
            <p:ph idx="1"/>
          </p:nvPr>
        </p:nvSpPr>
        <p:spPr>
          <a:xfrm>
            <a:off x="457200" y="1447800"/>
            <a:ext cx="8229600" cy="5334000"/>
          </a:xfrm>
        </p:spPr>
        <p:txBody>
          <a:bodyPr>
            <a:normAutofit/>
          </a:bodyPr>
          <a:lstStyle/>
          <a:p>
            <a:pPr marL="0" lvl="0" indent="0" algn="ctr">
              <a:buNone/>
            </a:pPr>
            <a:r>
              <a:rPr lang="en-US" sz="1600" b="1" u="sng" dirty="0"/>
              <a:t>A Checklist of over fifty (50) things to do before a traveler leaves the U.S. or just on a long trip</a:t>
            </a:r>
            <a:r>
              <a:rPr lang="en-US" sz="1600" b="1" dirty="0"/>
              <a:t>:</a:t>
            </a:r>
          </a:p>
          <a:p>
            <a:pPr lvl="0">
              <a:buFont typeface="Wingdings" panose="05000000000000000000" pitchFamily="2" charset="2"/>
              <a:buChar char="q"/>
            </a:pPr>
            <a:r>
              <a:rPr lang="en-US" sz="1600" b="1" u="sng" dirty="0"/>
              <a:t>Purchase At the Airport</a:t>
            </a:r>
            <a:r>
              <a:rPr lang="en-US" sz="1600" dirty="0"/>
              <a:t> - Past Security, purchase </a:t>
            </a:r>
            <a:r>
              <a:rPr lang="en-US" sz="1600" u="sng" dirty="0"/>
              <a:t>Bottle of Water</a:t>
            </a:r>
            <a:r>
              <a:rPr lang="en-US" sz="1600" dirty="0"/>
              <a:t> to drink on the flight and refill. </a:t>
            </a:r>
          </a:p>
          <a:p>
            <a:pPr lvl="0">
              <a:buFont typeface="Wingdings" panose="05000000000000000000" pitchFamily="2" charset="2"/>
              <a:buChar char="q"/>
            </a:pPr>
            <a:r>
              <a:rPr lang="en-US" sz="1600" b="1" u="sng" dirty="0"/>
              <a:t>Purchase at Hotel or Local Store</a:t>
            </a:r>
            <a:r>
              <a:rPr lang="en-US" sz="1600" dirty="0"/>
              <a:t> - Once at your hotel, fill up the Collapsible Foldable Water Bottle or </a:t>
            </a:r>
            <a:r>
              <a:rPr lang="en-US" sz="1600" u="sng" dirty="0"/>
              <a:t>purchase a six pack of Bottled Water</a:t>
            </a:r>
            <a:r>
              <a:rPr lang="en-US" sz="1600" dirty="0"/>
              <a:t> and each day drink more water than usual.      If you are flying to Europe, most locations do not have drinking fountains.</a:t>
            </a:r>
          </a:p>
          <a:p>
            <a:pPr lvl="0">
              <a:buFont typeface="Wingdings" panose="05000000000000000000" pitchFamily="2" charset="2"/>
              <a:buChar char="q"/>
            </a:pPr>
            <a:r>
              <a:rPr lang="en-US" sz="1600" b="1" u="sng" dirty="0"/>
              <a:t>Airplane Exercises</a:t>
            </a:r>
            <a:r>
              <a:rPr lang="en-US" sz="1600" dirty="0"/>
              <a:t> - </a:t>
            </a:r>
            <a:r>
              <a:rPr lang="en-US" sz="1600" u="sng" dirty="0">
                <a:hlinkClick r:id="rId2"/>
              </a:rPr>
              <a:t>Behance.net/Airplane-Exercises</a:t>
            </a:r>
            <a:r>
              <a:rPr lang="en-US" sz="1600" dirty="0"/>
              <a:t>, </a:t>
            </a:r>
            <a:r>
              <a:rPr lang="en-US" sz="1600" u="sng" dirty="0"/>
              <a:t>Place printout in your carry-on</a:t>
            </a:r>
            <a:r>
              <a:rPr lang="en-US" sz="1600" dirty="0"/>
              <a:t>.</a:t>
            </a:r>
          </a:p>
          <a:p>
            <a:pPr>
              <a:buFont typeface="Wingdings" panose="05000000000000000000" pitchFamily="2" charset="2"/>
              <a:buChar char="q"/>
            </a:pPr>
            <a:r>
              <a:rPr lang="en-US" sz="1600" dirty="0"/>
              <a:t>To prevent Leg Cramps, walk about the cabin every 3 hours or after each movie and while in your seat, regularly perform Ankle Circles, Foot Lifts, and Knee Raises.</a:t>
            </a:r>
          </a:p>
          <a:p>
            <a:pPr lvl="0">
              <a:buFont typeface="Wingdings" panose="05000000000000000000" pitchFamily="2" charset="2"/>
              <a:buChar char="q"/>
            </a:pPr>
            <a:r>
              <a:rPr lang="en-US" sz="1600" b="1" u="sng" dirty="0"/>
              <a:t>Language</a:t>
            </a:r>
            <a:r>
              <a:rPr lang="en-US" sz="1600" dirty="0"/>
              <a:t> - </a:t>
            </a:r>
            <a:r>
              <a:rPr lang="en-US" sz="1600" u="sng" dirty="0"/>
              <a:t>Try to learn how to ask in their language</a:t>
            </a:r>
            <a:r>
              <a:rPr lang="en-US" sz="1600" dirty="0"/>
              <a:t>, </a:t>
            </a:r>
            <a:r>
              <a:rPr lang="en-US" sz="1600" i="1" dirty="0"/>
              <a:t>“Do you speak English?” </a:t>
            </a:r>
            <a:r>
              <a:rPr lang="en-US" sz="1600" dirty="0"/>
              <a:t> Remember you are a Foreigner in their land.  “Native Inhabitants” will be more likely to help you when you start off speaking in their language.  </a:t>
            </a:r>
          </a:p>
          <a:p>
            <a:pPr lvl="0">
              <a:buFont typeface="Wingdings" panose="05000000000000000000" pitchFamily="2" charset="2"/>
              <a:buChar char="q"/>
            </a:pPr>
            <a:r>
              <a:rPr lang="en-US" sz="1600" b="1" u="sng" dirty="0"/>
              <a:t>Local Laws and Customs</a:t>
            </a:r>
            <a:r>
              <a:rPr lang="en-US" sz="1600" dirty="0"/>
              <a:t> - In the U.S. when a buyer buys a product or service it comes with an “Implied Warranty of Merchantability” that it works.  This legal theory is established in </a:t>
            </a:r>
            <a:r>
              <a:rPr lang="en-US" sz="1600" i="1" dirty="0"/>
              <a:t>Common Law.</a:t>
            </a:r>
            <a:r>
              <a:rPr lang="en-US" sz="1600" dirty="0"/>
              <a:t> In some </a:t>
            </a:r>
            <a:r>
              <a:rPr lang="en-US" sz="1600" i="1" dirty="0"/>
              <a:t>countries that do Not Follow Common Law, </a:t>
            </a:r>
            <a:r>
              <a:rPr lang="en-US" sz="1600" dirty="0"/>
              <a:t>if a merchant sells something, there is </a:t>
            </a:r>
            <a:r>
              <a:rPr lang="en-US" sz="1600" i="1" dirty="0"/>
              <a:t>Not </a:t>
            </a:r>
            <a:r>
              <a:rPr lang="en-US" sz="1600" dirty="0"/>
              <a:t>any Implied Warranty of Merchantability that it works. </a:t>
            </a:r>
            <a:r>
              <a:rPr lang="en-US" sz="1600" i="1" dirty="0"/>
              <a:t>Don’t argue! Their law is on their side!</a:t>
            </a:r>
            <a:endParaRPr lang="en-US" sz="1600" dirty="0"/>
          </a:p>
          <a:p>
            <a:pPr marL="0" lvl="0" indent="0">
              <a:buNone/>
            </a:pPr>
            <a:r>
              <a:rPr lang="en-US" sz="1600" dirty="0"/>
              <a:t>        Bus Drivers, Conductors and Drivers are not careful, because if someone gets hurt,</a:t>
            </a:r>
          </a:p>
          <a:p>
            <a:pPr marL="0" lvl="0" indent="0">
              <a:buNone/>
            </a:pPr>
            <a:r>
              <a:rPr lang="en-US" sz="1600" dirty="0"/>
              <a:t>        </a:t>
            </a:r>
            <a:r>
              <a:rPr lang="en-US" sz="1600" i="1" dirty="0"/>
              <a:t>“It’s their fault.”</a:t>
            </a:r>
            <a:endParaRPr lang="en-US" sz="1600" dirty="0"/>
          </a:p>
        </p:txBody>
      </p:sp>
      <p:sp>
        <p:nvSpPr>
          <p:cNvPr id="4" name="Footer Placeholder 3"/>
          <p:cNvSpPr>
            <a:spLocks noGrp="1"/>
          </p:cNvSpPr>
          <p:nvPr>
            <p:ph type="ftr" sz="quarter" idx="11"/>
          </p:nvPr>
        </p:nvSpPr>
        <p:spPr/>
        <p:txBody>
          <a:bodyPr/>
          <a:lstStyle/>
          <a:p>
            <a:r>
              <a:rPr lang="en-US"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32</a:t>
            </a:fld>
            <a:endParaRPr lang="en-US" dirty="0"/>
          </a:p>
        </p:txBody>
      </p:sp>
      <p:sp>
        <p:nvSpPr>
          <p:cNvPr id="6" name="Rectangle 5"/>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19535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Autofit/>
          </a:bodyPr>
          <a:lstStyle/>
          <a:p>
            <a:r>
              <a:rPr lang="en-US" sz="2700" b="1" u="sng" dirty="0"/>
              <a:t>Tips for the Overseas Traveler</a:t>
            </a:r>
            <a:br>
              <a:rPr lang="en-US" sz="2700" b="1" u="sng" dirty="0"/>
            </a:br>
            <a:r>
              <a:rPr lang="en-US" sz="2500" b="1" dirty="0"/>
              <a:t>Types of Travel</a:t>
            </a:r>
            <a:br>
              <a:rPr lang="en-US" sz="2500" dirty="0"/>
            </a:br>
            <a:r>
              <a:rPr lang="en-US" sz="1700" dirty="0"/>
              <a:t> </a:t>
            </a:r>
            <a:r>
              <a:rPr lang="en-US" sz="1800" dirty="0"/>
              <a:t>By John B. Goldhamer, </a:t>
            </a:r>
            <a:r>
              <a:rPr lang="en-US" sz="1800" u="sng" dirty="0">
                <a:hlinkClick r:id="rId3"/>
              </a:rPr>
              <a:t>www.JohnGoldhamer.com</a:t>
            </a:r>
            <a:r>
              <a:rPr lang="en-US" sz="1800" dirty="0"/>
              <a:t>, Glen Allen, Virginia</a:t>
            </a:r>
          </a:p>
        </p:txBody>
      </p:sp>
      <p:sp>
        <p:nvSpPr>
          <p:cNvPr id="3" name="Content Placeholder 2"/>
          <p:cNvSpPr>
            <a:spLocks noGrp="1"/>
          </p:cNvSpPr>
          <p:nvPr>
            <p:ph idx="1"/>
          </p:nvPr>
        </p:nvSpPr>
        <p:spPr>
          <a:xfrm>
            <a:off x="457200" y="1295400"/>
            <a:ext cx="8229600" cy="5410200"/>
          </a:xfrm>
        </p:spPr>
        <p:txBody>
          <a:bodyPr>
            <a:noAutofit/>
          </a:bodyPr>
          <a:lstStyle/>
          <a:p>
            <a:pPr marL="400050" lvl="1" indent="0">
              <a:buNone/>
            </a:pPr>
            <a:r>
              <a:rPr lang="en-US" sz="1500" dirty="0"/>
              <a:t>		One if by Land, two if by </a:t>
            </a:r>
            <a:r>
              <a:rPr lang="en-US" sz="1500" i="1" dirty="0"/>
              <a:t>Sea, </a:t>
            </a:r>
          </a:p>
          <a:p>
            <a:pPr marL="400050" lvl="1" indent="0">
              <a:buNone/>
            </a:pPr>
            <a:r>
              <a:rPr lang="en-US" sz="1500" dirty="0"/>
              <a:t>		Three if by Air, its faster you </a:t>
            </a:r>
            <a:r>
              <a:rPr lang="en-US" sz="1500" i="1" dirty="0"/>
              <a:t>See.</a:t>
            </a:r>
          </a:p>
          <a:p>
            <a:pPr marL="400050" lvl="1" indent="0">
              <a:buNone/>
            </a:pPr>
            <a:r>
              <a:rPr lang="en-US" sz="1500" dirty="0"/>
              <a:t> </a:t>
            </a:r>
          </a:p>
          <a:p>
            <a:pPr marL="400050" lvl="1" indent="0">
              <a:buNone/>
            </a:pPr>
            <a:r>
              <a:rPr lang="en-US" sz="1500" dirty="0"/>
              <a:t>		Four if by Car, turned on with a </a:t>
            </a:r>
            <a:r>
              <a:rPr lang="en-US" sz="1500" i="1" dirty="0"/>
              <a:t>Key,</a:t>
            </a:r>
          </a:p>
          <a:p>
            <a:pPr marL="400050" lvl="1" indent="0">
              <a:buNone/>
            </a:pPr>
            <a:r>
              <a:rPr lang="en-US" sz="1500" dirty="0"/>
              <a:t>		Five if by Bus, leave the driving to </a:t>
            </a:r>
            <a:r>
              <a:rPr lang="en-US" sz="1500" i="1" dirty="0"/>
              <a:t>Me,</a:t>
            </a:r>
          </a:p>
          <a:p>
            <a:pPr marL="400050" lvl="1" indent="0">
              <a:buNone/>
            </a:pPr>
            <a:r>
              <a:rPr lang="en-US" sz="1500" dirty="0"/>
              <a:t>		Six if by Train, slow or fast it’s great to </a:t>
            </a:r>
            <a:r>
              <a:rPr lang="en-US" sz="1500" i="1" dirty="0"/>
              <a:t>Sightsee,</a:t>
            </a:r>
          </a:p>
          <a:p>
            <a:pPr marL="400050" lvl="1" indent="0">
              <a:buNone/>
            </a:pPr>
            <a:r>
              <a:rPr lang="en-US" sz="1500" dirty="0"/>
              <a:t>		Seven if by Truck, some drive for fun others as a </a:t>
            </a:r>
            <a:r>
              <a:rPr lang="en-US" sz="1500" i="1" dirty="0"/>
              <a:t>Payee,</a:t>
            </a:r>
          </a:p>
          <a:p>
            <a:pPr marL="400050" lvl="1" indent="0">
              <a:buNone/>
            </a:pPr>
            <a:r>
              <a:rPr lang="en-US" sz="1500" dirty="0"/>
              <a:t>		Eight if by Subway, underground for a </a:t>
            </a:r>
            <a:r>
              <a:rPr lang="en-US" sz="1500" i="1" dirty="0"/>
              <a:t>Fee.</a:t>
            </a:r>
          </a:p>
          <a:p>
            <a:pPr marL="400050" lvl="1" indent="0">
              <a:buNone/>
            </a:pPr>
            <a:r>
              <a:rPr lang="en-US" sz="1500" dirty="0"/>
              <a:t> </a:t>
            </a:r>
          </a:p>
          <a:p>
            <a:pPr marL="400050" lvl="1" indent="0">
              <a:buNone/>
            </a:pPr>
            <a:r>
              <a:rPr lang="en-US" sz="1500" dirty="0"/>
              <a:t>		Nine if by Sailboat, moving majestically making all troubles </a:t>
            </a:r>
            <a:r>
              <a:rPr lang="en-US" sz="1500" i="1" dirty="0"/>
              <a:t>Flee,</a:t>
            </a:r>
          </a:p>
          <a:p>
            <a:pPr marL="400050" lvl="1" indent="0">
              <a:buNone/>
            </a:pPr>
            <a:r>
              <a:rPr lang="en-US" sz="1500" dirty="0"/>
              <a:t>		Ten if by Hovercraft, skimming land and water on air cushion </a:t>
            </a:r>
            <a:r>
              <a:rPr lang="en-US" sz="1500" i="1" dirty="0"/>
              <a:t>Jubilee,</a:t>
            </a:r>
          </a:p>
          <a:p>
            <a:pPr marL="400050" lvl="1" indent="0">
              <a:buNone/>
            </a:pPr>
            <a:r>
              <a:rPr lang="en-US" sz="1500" dirty="0"/>
              <a:t>		Eleven if by Ferry, used by commuters and tourists with </a:t>
            </a:r>
            <a:r>
              <a:rPr lang="en-US" sz="1500" i="1" dirty="0"/>
              <a:t>Glee,</a:t>
            </a:r>
          </a:p>
          <a:p>
            <a:pPr marL="400050" lvl="1" indent="0">
              <a:buNone/>
            </a:pPr>
            <a:r>
              <a:rPr lang="en-US" sz="1500" dirty="0"/>
              <a:t>		Twelve if by Submarine, past creatures smaller than a </a:t>
            </a:r>
            <a:r>
              <a:rPr lang="en-US" sz="1500" i="1" dirty="0"/>
              <a:t>Pea,</a:t>
            </a:r>
          </a:p>
          <a:p>
            <a:pPr marL="400050" lvl="1" indent="0">
              <a:buNone/>
            </a:pPr>
            <a:r>
              <a:rPr lang="en-US" sz="1500" dirty="0"/>
              <a:t>		Thirteen if by Cruise Ship, with afternoon </a:t>
            </a:r>
            <a:r>
              <a:rPr lang="en-US" sz="1500" i="1" dirty="0"/>
              <a:t>Tea.</a:t>
            </a:r>
          </a:p>
          <a:p>
            <a:pPr marL="400050" lvl="1" indent="0">
              <a:buNone/>
            </a:pPr>
            <a:r>
              <a:rPr lang="en-US" sz="1500" dirty="0"/>
              <a:t> </a:t>
            </a:r>
          </a:p>
          <a:p>
            <a:pPr marL="400050" lvl="1" indent="0">
              <a:buNone/>
            </a:pPr>
            <a:r>
              <a:rPr lang="en-US" sz="1500" dirty="0"/>
              <a:t>		Fourteen if by Motorhome, for any He and </a:t>
            </a:r>
            <a:r>
              <a:rPr lang="en-US" sz="1500" i="1" dirty="0"/>
              <a:t>She,</a:t>
            </a:r>
          </a:p>
          <a:p>
            <a:pPr marL="400050" lvl="1" indent="0">
              <a:buNone/>
            </a:pPr>
            <a:r>
              <a:rPr lang="en-US" sz="1500" dirty="0"/>
              <a:t>		Fifteen if by Motorcycle, you don’t need a </a:t>
            </a:r>
            <a:r>
              <a:rPr lang="en-US" sz="1500" i="1" dirty="0"/>
              <a:t>Goatee, </a:t>
            </a:r>
          </a:p>
          <a:p>
            <a:pPr marL="400050" lvl="1" indent="0">
              <a:buNone/>
            </a:pPr>
            <a:r>
              <a:rPr lang="en-US" sz="1500" dirty="0"/>
              <a:t>		Sixteen if by Golf Cart, for Players using a </a:t>
            </a:r>
            <a:r>
              <a:rPr lang="en-US" sz="1500" i="1" dirty="0"/>
              <a:t>Tee,</a:t>
            </a:r>
          </a:p>
          <a:p>
            <a:pPr marL="400050" lvl="1" indent="0">
              <a:buNone/>
            </a:pPr>
            <a:r>
              <a:rPr lang="en-US" sz="1500" dirty="0"/>
              <a:t>		Seventeen if by Snowmobile, but it must be a cold </a:t>
            </a:r>
            <a:r>
              <a:rPr lang="en-US" sz="1500" i="1" dirty="0"/>
              <a:t>Degree,</a:t>
            </a:r>
          </a:p>
          <a:p>
            <a:pPr marL="400050" lvl="1" indent="0">
              <a:buNone/>
            </a:pPr>
            <a:r>
              <a:rPr lang="en-US" sz="1500" dirty="0"/>
              <a:t>		Eighteen if by Jet Ski, its more fun as a </a:t>
            </a:r>
            <a:r>
              <a:rPr lang="en-US" sz="1500" i="1" dirty="0"/>
              <a:t>Standee.</a:t>
            </a:r>
          </a:p>
          <a:p>
            <a:pPr marL="400050" lvl="1" indent="0">
              <a:buNone/>
            </a:pPr>
            <a:r>
              <a:rPr lang="en-US" sz="1500" dirty="0"/>
              <a:t> </a:t>
            </a:r>
          </a:p>
          <a:p>
            <a:pPr marL="0" indent="0">
              <a:buNone/>
            </a:pPr>
            <a:endParaRPr lang="en-US" dirty="0"/>
          </a:p>
        </p:txBody>
      </p:sp>
      <p:sp>
        <p:nvSpPr>
          <p:cNvPr id="4" name="Slide Number Placeholder 3"/>
          <p:cNvSpPr>
            <a:spLocks noGrp="1"/>
          </p:cNvSpPr>
          <p:nvPr>
            <p:ph type="sldNum" sz="quarter" idx="12"/>
          </p:nvPr>
        </p:nvSpPr>
        <p:spPr/>
        <p:txBody>
          <a:bodyPr/>
          <a:lstStyle/>
          <a:p>
            <a:fld id="{7F7039A9-EE2F-4AFC-8E9F-094D0ECBA8EE}" type="slidenum">
              <a:rPr lang="en-US" smtClean="0"/>
              <a:t>33</a:t>
            </a:fld>
            <a:endParaRPr lang="en-US" dirty="0"/>
          </a:p>
        </p:txBody>
      </p:sp>
      <p:sp>
        <p:nvSpPr>
          <p:cNvPr id="12" name="Rectangle 11"/>
          <p:cNvSpPr/>
          <p:nvPr/>
        </p:nvSpPr>
        <p:spPr>
          <a:xfrm>
            <a:off x="420130" y="228600"/>
            <a:ext cx="8229600" cy="10668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r>
              <a:rPr lang="en-US" sz="100" dirty="0"/>
              <a:t>.</a:t>
            </a:r>
          </a:p>
        </p:txBody>
      </p:sp>
    </p:spTree>
    <p:extLst>
      <p:ext uri="{BB962C8B-B14F-4D97-AF65-F5344CB8AC3E}">
        <p14:creationId xmlns:p14="http://schemas.microsoft.com/office/powerpoint/2010/main" val="20932444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6962"/>
          </a:xfrm>
        </p:spPr>
        <p:txBody>
          <a:bodyPr>
            <a:normAutofit fontScale="90000"/>
          </a:bodyPr>
          <a:lstStyle/>
          <a:p>
            <a:r>
              <a:rPr lang="en-US" sz="3000" b="1" u="sng" dirty="0"/>
              <a:t>Tips for the Overseas Traveler</a:t>
            </a:r>
            <a:br>
              <a:rPr lang="en-US" sz="3000" b="1" u="sng" dirty="0"/>
            </a:br>
            <a:r>
              <a:rPr lang="en-US" sz="2800" b="1" dirty="0"/>
              <a:t>Types of Travel</a:t>
            </a:r>
            <a:br>
              <a:rPr lang="en-US" sz="2800" dirty="0"/>
            </a:br>
            <a:r>
              <a:rPr lang="en-US" sz="2000" dirty="0"/>
              <a:t> By John B. Goldhamer, </a:t>
            </a:r>
            <a:r>
              <a:rPr lang="en-US" sz="2000" u="sng" dirty="0">
                <a:hlinkClick r:id="rId2"/>
              </a:rPr>
              <a:t>www.JohnGoldhamer.com</a:t>
            </a:r>
            <a:r>
              <a:rPr lang="en-US" sz="2000" dirty="0"/>
              <a:t>, Glen Allen, Virginia</a:t>
            </a:r>
          </a:p>
        </p:txBody>
      </p:sp>
      <p:sp>
        <p:nvSpPr>
          <p:cNvPr id="3" name="Content Placeholder 2"/>
          <p:cNvSpPr>
            <a:spLocks noGrp="1"/>
          </p:cNvSpPr>
          <p:nvPr>
            <p:ph idx="1"/>
          </p:nvPr>
        </p:nvSpPr>
        <p:spPr>
          <a:xfrm>
            <a:off x="457200" y="1524000"/>
            <a:ext cx="8229600" cy="5257800"/>
          </a:xfrm>
        </p:spPr>
        <p:txBody>
          <a:bodyPr>
            <a:noAutofit/>
          </a:bodyPr>
          <a:lstStyle/>
          <a:p>
            <a:pPr marL="0" indent="0">
              <a:buNone/>
            </a:pPr>
            <a:r>
              <a:rPr lang="en-US" sz="1600" dirty="0"/>
              <a:t>		Nineteen if by Canoe, but it only holds </a:t>
            </a:r>
            <a:r>
              <a:rPr lang="en-US" sz="1600" i="1" dirty="0"/>
              <a:t>Three,</a:t>
            </a:r>
          </a:p>
          <a:p>
            <a:pPr marL="0" indent="0">
              <a:buNone/>
            </a:pPr>
            <a:r>
              <a:rPr lang="en-US" sz="1600" dirty="0"/>
              <a:t>		Twenty if by Bicycle, racing downhill yelling </a:t>
            </a:r>
            <a:r>
              <a:rPr lang="en-US" sz="1600" i="1" dirty="0"/>
              <a:t>Whee,</a:t>
            </a:r>
          </a:p>
          <a:p>
            <a:pPr marL="0" indent="0">
              <a:buNone/>
            </a:pPr>
            <a:r>
              <a:rPr lang="en-US" sz="1600" dirty="0"/>
              <a:t>		Twenty-one if by Unicycle, balancing is a whimsical </a:t>
            </a:r>
            <a:r>
              <a:rPr lang="en-US" sz="1600" i="1" dirty="0"/>
              <a:t>Spree,</a:t>
            </a:r>
          </a:p>
          <a:p>
            <a:pPr marL="0" indent="0">
              <a:buNone/>
            </a:pPr>
            <a:r>
              <a:rPr lang="en-US" sz="1600" dirty="0"/>
              <a:t>		Twenty-two if by Skateboard, but don’t hurt your </a:t>
            </a:r>
            <a:r>
              <a:rPr lang="en-US" sz="1600" i="1" dirty="0"/>
              <a:t>Knee,</a:t>
            </a:r>
          </a:p>
          <a:p>
            <a:pPr marL="0" indent="0">
              <a:buNone/>
            </a:pPr>
            <a:r>
              <a:rPr lang="en-US" sz="1600" dirty="0"/>
              <a:t>		Twenty-three if by Segway, works for everyone, even a </a:t>
            </a:r>
            <a:r>
              <a:rPr lang="en-US" sz="1600" i="1" dirty="0"/>
              <a:t>Retiree.</a:t>
            </a:r>
          </a:p>
          <a:p>
            <a:pPr marL="0" indent="0">
              <a:buNone/>
            </a:pPr>
            <a:endParaRPr lang="en-US" sz="1600" dirty="0"/>
          </a:p>
          <a:p>
            <a:pPr marL="0" indent="0">
              <a:buNone/>
            </a:pPr>
            <a:r>
              <a:rPr lang="en-US" sz="1600" dirty="0"/>
              <a:t>		Twenty-four if by Dog Sled, saying “Mush” to start is the </a:t>
            </a:r>
            <a:r>
              <a:rPr lang="en-US" sz="1600" i="1" dirty="0"/>
              <a:t>Decree,</a:t>
            </a:r>
          </a:p>
          <a:p>
            <a:pPr marL="0" indent="0">
              <a:buNone/>
            </a:pPr>
            <a:r>
              <a:rPr lang="en-US" sz="1600" dirty="0"/>
              <a:t>		Twenty-five if by Horse, it’s fun to ride and some are a </a:t>
            </a:r>
            <a:r>
              <a:rPr lang="en-US" sz="1600" i="1" dirty="0"/>
              <a:t>Devotee,</a:t>
            </a:r>
          </a:p>
          <a:p>
            <a:pPr marL="0" indent="0">
              <a:buNone/>
            </a:pPr>
            <a:r>
              <a:rPr lang="en-US" sz="1600" dirty="0"/>
              <a:t>		Twenty-six if by Carriage, it has been prepared for </a:t>
            </a:r>
            <a:r>
              <a:rPr lang="en-US" sz="1600" i="1" dirty="0"/>
              <a:t>Thee,</a:t>
            </a:r>
          </a:p>
          <a:p>
            <a:pPr marL="0" indent="0">
              <a:buNone/>
            </a:pPr>
            <a:r>
              <a:rPr lang="en-US" sz="1600" dirty="0"/>
              <a:t>		Twenty-seven if by Taxi, it can be like racing in a </a:t>
            </a:r>
            <a:r>
              <a:rPr lang="en-US" sz="1600" i="1" dirty="0"/>
              <a:t>Grand Prix,</a:t>
            </a:r>
          </a:p>
          <a:p>
            <a:pPr marL="0" indent="0">
              <a:buNone/>
            </a:pPr>
            <a:r>
              <a:rPr lang="en-US" sz="1600" dirty="0"/>
              <a:t>		Twenty-eight if by Limousine, a nice smooth ride is a </a:t>
            </a:r>
            <a:r>
              <a:rPr lang="en-US" sz="1600" i="1" dirty="0"/>
              <a:t>Guarantee.</a:t>
            </a:r>
          </a:p>
          <a:p>
            <a:pPr marL="0" indent="0">
              <a:buNone/>
            </a:pPr>
            <a:r>
              <a:rPr lang="en-US" sz="1600" dirty="0"/>
              <a:t> </a:t>
            </a:r>
          </a:p>
          <a:p>
            <a:pPr marL="0" indent="0">
              <a:buNone/>
            </a:pPr>
            <a:r>
              <a:rPr lang="en-US" sz="1600" dirty="0"/>
              <a:t>		Twenty-nine if by School Bus, singing, talking, and yelling </a:t>
            </a:r>
            <a:r>
              <a:rPr lang="en-US" sz="1600" i="1" dirty="0"/>
              <a:t>Whoopee,</a:t>
            </a:r>
          </a:p>
          <a:p>
            <a:pPr marL="0" indent="0">
              <a:buNone/>
            </a:pPr>
            <a:r>
              <a:rPr lang="en-US" sz="1600" dirty="0"/>
              <a:t>		Thirty if by Trolley, you can ring the bell as an </a:t>
            </a:r>
            <a:r>
              <a:rPr lang="en-US" sz="1600" i="1" dirty="0"/>
              <a:t>Appointee,</a:t>
            </a:r>
          </a:p>
          <a:p>
            <a:pPr marL="0" indent="0">
              <a:buNone/>
            </a:pPr>
            <a:r>
              <a:rPr lang="en-US" sz="1600" dirty="0"/>
              <a:t>		Thirty-one if by Monorail, a single track with no </a:t>
            </a:r>
            <a:r>
              <a:rPr lang="en-US" sz="1600" i="1" dirty="0"/>
              <a:t>Debris,</a:t>
            </a:r>
          </a:p>
          <a:p>
            <a:pPr marL="0" indent="0">
              <a:buNone/>
            </a:pPr>
            <a:r>
              <a:rPr lang="en-US" sz="1600" dirty="0"/>
              <a:t>		Thirty-two if by Cable Car, majestic mountains and chance to </a:t>
            </a:r>
            <a:r>
              <a:rPr lang="en-US" sz="1600" i="1" dirty="0"/>
              <a:t>Ski,</a:t>
            </a:r>
          </a:p>
          <a:p>
            <a:pPr marL="0" indent="0">
              <a:buNone/>
            </a:pPr>
            <a:r>
              <a:rPr lang="en-US" sz="1600" dirty="0"/>
              <a:t>		Thirty-three if by Tractor, watch out for that </a:t>
            </a:r>
            <a:r>
              <a:rPr lang="en-US" sz="1600" i="1" dirty="0"/>
              <a:t>Tree.</a:t>
            </a:r>
          </a:p>
        </p:txBody>
      </p:sp>
      <p:sp>
        <p:nvSpPr>
          <p:cNvPr id="4" name="Slide Number Placeholder 3"/>
          <p:cNvSpPr>
            <a:spLocks noGrp="1"/>
          </p:cNvSpPr>
          <p:nvPr>
            <p:ph type="sldNum" sz="quarter" idx="12"/>
          </p:nvPr>
        </p:nvSpPr>
        <p:spPr/>
        <p:txBody>
          <a:bodyPr/>
          <a:lstStyle/>
          <a:p>
            <a:fld id="{7F7039A9-EE2F-4AFC-8E9F-094D0ECBA8EE}" type="slidenum">
              <a:rPr lang="en-US" smtClean="0"/>
              <a:t>34</a:t>
            </a:fld>
            <a:endParaRPr lang="en-US" dirty="0"/>
          </a:p>
        </p:txBody>
      </p:sp>
      <p:sp>
        <p:nvSpPr>
          <p:cNvPr id="5" name="Rectangle 4"/>
          <p:cNvSpPr/>
          <p:nvPr/>
        </p:nvSpPr>
        <p:spPr>
          <a:xfrm>
            <a:off x="440724" y="2286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10499164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sz="3000" b="1" u="sng" dirty="0"/>
              <a:t>Tips for the Overseas Traveler</a:t>
            </a:r>
            <a:br>
              <a:rPr lang="en-US" sz="3000" b="1" u="sng" dirty="0"/>
            </a:br>
            <a:r>
              <a:rPr lang="en-US" sz="2800" b="1" dirty="0"/>
              <a:t>Types of Travel</a:t>
            </a:r>
            <a:br>
              <a:rPr lang="en-US" sz="2800" dirty="0"/>
            </a:br>
            <a:r>
              <a:rPr lang="en-US" sz="2000" dirty="0"/>
              <a:t> By John B. Goldhamer, </a:t>
            </a:r>
            <a:r>
              <a:rPr lang="en-US" sz="2000" u="sng" dirty="0">
                <a:hlinkClick r:id="rId2"/>
              </a:rPr>
              <a:t>www.JohnGoldhamer.com</a:t>
            </a:r>
            <a:r>
              <a:rPr lang="en-US" sz="2000" dirty="0"/>
              <a:t>, Glen Allen, Virginia</a:t>
            </a:r>
          </a:p>
        </p:txBody>
      </p:sp>
      <p:sp>
        <p:nvSpPr>
          <p:cNvPr id="3" name="Content Placeholder 2"/>
          <p:cNvSpPr>
            <a:spLocks noGrp="1"/>
          </p:cNvSpPr>
          <p:nvPr>
            <p:ph idx="1"/>
          </p:nvPr>
        </p:nvSpPr>
        <p:spPr>
          <a:xfrm>
            <a:off x="457200" y="1600200"/>
            <a:ext cx="8229600" cy="5029200"/>
          </a:xfrm>
        </p:spPr>
        <p:txBody>
          <a:bodyPr>
            <a:normAutofit/>
          </a:bodyPr>
          <a:lstStyle/>
          <a:p>
            <a:pPr marL="0" indent="0">
              <a:buNone/>
            </a:pPr>
            <a:r>
              <a:rPr lang="en-US" sz="1700" dirty="0"/>
              <a:t>		</a:t>
            </a:r>
          </a:p>
          <a:p>
            <a:pPr marL="0" indent="0">
              <a:buNone/>
            </a:pPr>
            <a:r>
              <a:rPr lang="en-US" sz="1700" dirty="0"/>
              <a:t>		Thirty-four if by Hang Glider, the wind is </a:t>
            </a:r>
            <a:r>
              <a:rPr lang="en-US" sz="1700" i="1" dirty="0"/>
              <a:t>Free,</a:t>
            </a:r>
          </a:p>
          <a:p>
            <a:pPr marL="0" indent="0">
              <a:buNone/>
            </a:pPr>
            <a:r>
              <a:rPr lang="en-US" sz="1700" dirty="0"/>
              <a:t>		Thirty-five if by Balloon, a beautiful ride, few would </a:t>
            </a:r>
            <a:r>
              <a:rPr lang="en-US" sz="1700" i="1" dirty="0"/>
              <a:t>Disagree,</a:t>
            </a:r>
          </a:p>
          <a:p>
            <a:pPr marL="0" indent="0">
              <a:buNone/>
            </a:pPr>
            <a:r>
              <a:rPr lang="en-US" sz="1700" dirty="0"/>
              <a:t>		Thirty-six if by Glider, flying quietly from the wind as a </a:t>
            </a:r>
            <a:r>
              <a:rPr lang="en-US" sz="1700" i="1" dirty="0"/>
              <a:t>Draftee </a:t>
            </a:r>
          </a:p>
          <a:p>
            <a:pPr marL="0" indent="0">
              <a:buNone/>
            </a:pPr>
            <a:r>
              <a:rPr lang="en-US" sz="1700" dirty="0"/>
              <a:t>		Thirty-seven if by Helicopter, faster or slower than a </a:t>
            </a:r>
            <a:r>
              <a:rPr lang="en-US" sz="1700" i="1" dirty="0"/>
              <a:t>Bee,</a:t>
            </a:r>
          </a:p>
          <a:p>
            <a:pPr marL="0" indent="0">
              <a:buNone/>
            </a:pPr>
            <a:r>
              <a:rPr lang="en-US" sz="1700" dirty="0"/>
              <a:t>		Thirty-eight if by Jet Plane, speed is easy to </a:t>
            </a:r>
            <a:r>
              <a:rPr lang="en-US" sz="1700" i="1" dirty="0"/>
              <a:t>Foresee,</a:t>
            </a:r>
          </a:p>
          <a:p>
            <a:pPr marL="0" indent="0">
              <a:buNone/>
            </a:pPr>
            <a:r>
              <a:rPr lang="en-US" sz="1700" dirty="0"/>
              <a:t>		Thirty-nine if by Jet Pack, you will become a </a:t>
            </a:r>
            <a:r>
              <a:rPr lang="en-US" sz="1700" i="1" dirty="0"/>
              <a:t>Patentee,</a:t>
            </a:r>
          </a:p>
          <a:p>
            <a:pPr marL="0" indent="0">
              <a:buNone/>
            </a:pPr>
            <a:r>
              <a:rPr lang="en-US" sz="1700" dirty="0"/>
              <a:t>		Forty if by Rocket, in the future will </a:t>
            </a:r>
            <a:r>
              <a:rPr lang="en-US" sz="1700" i="1" dirty="0"/>
              <a:t>Be.</a:t>
            </a:r>
          </a:p>
          <a:p>
            <a:pPr marL="0" indent="0">
              <a:buNone/>
            </a:pPr>
            <a:r>
              <a:rPr lang="en-US" sz="1700" dirty="0"/>
              <a:t> </a:t>
            </a:r>
          </a:p>
          <a:p>
            <a:pPr marL="0" indent="0">
              <a:buNone/>
            </a:pPr>
            <a:r>
              <a:rPr lang="en-US" sz="1700" dirty="0"/>
              <a:t>		But getting there is half the fun, we all </a:t>
            </a:r>
            <a:r>
              <a:rPr lang="en-US" sz="1700" i="1" dirty="0"/>
              <a:t>Agree!</a:t>
            </a:r>
          </a:p>
          <a:p>
            <a:pPr marL="0" indent="0">
              <a:buNone/>
            </a:pPr>
            <a:endParaRPr lang="en-US" dirty="0"/>
          </a:p>
        </p:txBody>
      </p:sp>
      <p:sp>
        <p:nvSpPr>
          <p:cNvPr id="4" name="Slide Number Placeholder 3"/>
          <p:cNvSpPr>
            <a:spLocks noGrp="1"/>
          </p:cNvSpPr>
          <p:nvPr>
            <p:ph type="sldNum" sz="quarter" idx="12"/>
          </p:nvPr>
        </p:nvSpPr>
        <p:spPr/>
        <p:txBody>
          <a:bodyPr/>
          <a:lstStyle/>
          <a:p>
            <a:fld id="{7F7039A9-EE2F-4AFC-8E9F-094D0ECBA8EE}" type="slidenum">
              <a:rPr lang="en-US" smtClean="0"/>
              <a:t>35</a:t>
            </a:fld>
            <a:endParaRPr lang="en-US" dirty="0"/>
          </a:p>
        </p:txBody>
      </p:sp>
      <p:sp>
        <p:nvSpPr>
          <p:cNvPr id="9" name="Rectangle 8"/>
          <p:cNvSpPr/>
          <p:nvPr/>
        </p:nvSpPr>
        <p:spPr>
          <a:xfrm>
            <a:off x="457200" y="234778"/>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2899726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b="1" u="sng" dirty="0"/>
              <a:t>Tips for the Overseas Traveler</a:t>
            </a:r>
            <a:br>
              <a:rPr lang="en-US" sz="2700" b="1" u="sng" dirty="0"/>
            </a:br>
            <a:r>
              <a:rPr lang="en-US" sz="2400" b="1" u="sng" dirty="0">
                <a:latin typeface="Comic Sans MS" panose="030F0702030302020204" pitchFamily="66" charset="0"/>
              </a:rPr>
              <a:t>Humorous European Mathematics</a:t>
            </a:r>
            <a:br>
              <a:rPr lang="en-US" sz="2400" b="1" u="sng" dirty="0">
                <a:latin typeface="Comic Sans MS" panose="030F0702030302020204" pitchFamily="66" charset="0"/>
              </a:rPr>
            </a:br>
            <a:r>
              <a:rPr lang="en-US" sz="2000" dirty="0"/>
              <a:t>By John B. Goldhamer, </a:t>
            </a:r>
            <a:r>
              <a:rPr lang="en-US" sz="2000" u="sng" dirty="0">
                <a:hlinkClick r:id="rId2"/>
              </a:rPr>
              <a:t>www.JohnGoldhamer.com</a:t>
            </a:r>
            <a:r>
              <a:rPr lang="en-US" sz="2000" dirty="0"/>
              <a:t>, Glen Allen, Virginia</a:t>
            </a:r>
            <a:endParaRPr lang="en-US" sz="2000" dirty="0">
              <a:latin typeface="Comic Sans MS" panose="030F0702030302020204" pitchFamily="66" charset="0"/>
            </a:endParaRPr>
          </a:p>
        </p:txBody>
      </p:sp>
      <p:sp>
        <p:nvSpPr>
          <p:cNvPr id="3" name="Content Placeholder 2"/>
          <p:cNvSpPr>
            <a:spLocks noGrp="1"/>
          </p:cNvSpPr>
          <p:nvPr>
            <p:ph idx="1"/>
          </p:nvPr>
        </p:nvSpPr>
        <p:spPr>
          <a:xfrm>
            <a:off x="457200" y="1524000"/>
            <a:ext cx="8229600" cy="5181600"/>
          </a:xfrm>
        </p:spPr>
        <p:txBody>
          <a:bodyPr>
            <a:normAutofit fontScale="25000" lnSpcReduction="20000"/>
          </a:bodyPr>
          <a:lstStyle/>
          <a:p>
            <a:pPr marL="0" indent="0">
              <a:buNone/>
            </a:pPr>
            <a:r>
              <a:rPr lang="en-US" sz="6400" dirty="0">
                <a:latin typeface="Comic Sans MS" panose="030F0702030302020204" pitchFamily="66" charset="0"/>
              </a:rPr>
              <a:t>Europe uses a 24 Hour Clock.  If we subtract 12, and carry the 1, it is = to 1 Kilometer, or 25 Celsius, or 1 Euro, which is then = to 1.15 American or -1 GMT, as well as 220 Volts!</a:t>
            </a:r>
          </a:p>
          <a:p>
            <a:pPr marL="0" indent="0">
              <a:buNone/>
            </a:pPr>
            <a:endParaRPr lang="en-US" sz="4800" dirty="0">
              <a:latin typeface="Comic Sans MS" panose="030F0702030302020204" pitchFamily="66" charset="0"/>
            </a:endParaRPr>
          </a:p>
          <a:p>
            <a:pPr marL="0" indent="0">
              <a:buNone/>
            </a:pPr>
            <a:r>
              <a:rPr lang="en-US" sz="6400" dirty="0">
                <a:latin typeface="Comic Sans MS" panose="030F0702030302020204" pitchFamily="66" charset="0"/>
              </a:rPr>
              <a:t>Actually, Europe has Five different computations compared to the United States.</a:t>
            </a:r>
          </a:p>
          <a:p>
            <a:pPr marL="0" indent="0">
              <a:buNone/>
            </a:pPr>
            <a:endParaRPr lang="en-US" sz="4800" dirty="0">
              <a:latin typeface="Comic Sans MS" panose="030F0702030302020204" pitchFamily="66" charset="0"/>
            </a:endParaRPr>
          </a:p>
          <a:p>
            <a:pPr marL="0" indent="0">
              <a:buNone/>
            </a:pPr>
            <a:r>
              <a:rPr lang="en-US" sz="6400" dirty="0">
                <a:latin typeface="Comic Sans MS" panose="030F0702030302020204" pitchFamily="66" charset="0"/>
              </a:rPr>
              <a:t>You wake up and it is already -1 GMT, (Greenwich Mean Time) with a 24 Hour Clock, which half the day is the same as the U.S.  </a:t>
            </a:r>
          </a:p>
          <a:p>
            <a:pPr marL="0" indent="0">
              <a:buNone/>
            </a:pPr>
            <a:endParaRPr lang="en-US" sz="4800" dirty="0">
              <a:latin typeface="Comic Sans MS" panose="030F0702030302020204" pitchFamily="66" charset="0"/>
            </a:endParaRPr>
          </a:p>
          <a:p>
            <a:pPr marL="0" indent="0">
              <a:buNone/>
            </a:pPr>
            <a:r>
              <a:rPr lang="en-US" sz="6400" dirty="0">
                <a:latin typeface="Comic Sans MS" panose="030F0702030302020204" pitchFamily="66" charset="0"/>
              </a:rPr>
              <a:t>Then you hear on the news that the day will be a high of 25 to 30 and you do not know if that is good or bad.   </a:t>
            </a:r>
          </a:p>
          <a:p>
            <a:pPr marL="0" indent="0">
              <a:buNone/>
            </a:pPr>
            <a:endParaRPr lang="en-US" sz="4800" dirty="0">
              <a:latin typeface="Comic Sans MS" panose="030F0702030302020204" pitchFamily="66" charset="0"/>
            </a:endParaRPr>
          </a:p>
          <a:p>
            <a:pPr marL="0" indent="0">
              <a:buNone/>
            </a:pPr>
            <a:r>
              <a:rPr lang="en-US" sz="6400" dirty="0">
                <a:latin typeface="Comic Sans MS" panose="030F0702030302020204" pitchFamily="66" charset="0"/>
              </a:rPr>
              <a:t>Next, you pay for your Breakfast in Euros, which currently is $1.15 American.  </a:t>
            </a:r>
          </a:p>
          <a:p>
            <a:pPr marL="0" indent="0">
              <a:buNone/>
            </a:pPr>
            <a:endParaRPr lang="en-US" sz="4800" dirty="0">
              <a:latin typeface="Comic Sans MS" panose="030F0702030302020204" pitchFamily="66" charset="0"/>
            </a:endParaRPr>
          </a:p>
          <a:p>
            <a:pPr marL="0" indent="0">
              <a:buNone/>
            </a:pPr>
            <a:r>
              <a:rPr lang="en-US" sz="6400" dirty="0">
                <a:latin typeface="Comic Sans MS" panose="030F0702030302020204" pitchFamily="66" charset="0"/>
              </a:rPr>
              <a:t>Then you get directions for a tour, which will meet 1 Kilometer from a Church.  </a:t>
            </a:r>
          </a:p>
          <a:p>
            <a:pPr marL="0" indent="0">
              <a:buNone/>
            </a:pPr>
            <a:endParaRPr lang="en-US" sz="4800" dirty="0">
              <a:latin typeface="Comic Sans MS" panose="030F0702030302020204" pitchFamily="66" charset="0"/>
            </a:endParaRPr>
          </a:p>
          <a:p>
            <a:pPr marL="0" indent="0">
              <a:buNone/>
            </a:pPr>
            <a:r>
              <a:rPr lang="en-US" sz="6400" dirty="0">
                <a:latin typeface="Comic Sans MS" panose="030F0702030302020204" pitchFamily="66" charset="0"/>
              </a:rPr>
              <a:t>This is on top of speaking a different language than English.  </a:t>
            </a:r>
          </a:p>
          <a:p>
            <a:pPr marL="0" indent="0">
              <a:buNone/>
            </a:pPr>
            <a:endParaRPr lang="en-US" sz="4800" dirty="0">
              <a:latin typeface="Comic Sans MS" panose="030F0702030302020204" pitchFamily="66" charset="0"/>
            </a:endParaRPr>
          </a:p>
          <a:p>
            <a:pPr marL="0" indent="0">
              <a:buNone/>
            </a:pPr>
            <a:r>
              <a:rPr lang="en-US" sz="6400" dirty="0">
                <a:latin typeface="Comic Sans MS" panose="030F0702030302020204" pitchFamily="66" charset="0"/>
              </a:rPr>
              <a:t>Finally, at night you plug in your Cell Phone and Camera into a 220 Volt Converter.  </a:t>
            </a:r>
          </a:p>
          <a:p>
            <a:pPr marL="0" indent="0">
              <a:buNone/>
            </a:pPr>
            <a:endParaRPr lang="en-US" sz="4800" dirty="0">
              <a:latin typeface="Comic Sans MS" panose="030F0702030302020204" pitchFamily="66" charset="0"/>
            </a:endParaRPr>
          </a:p>
          <a:p>
            <a:pPr marL="0" indent="0">
              <a:buNone/>
            </a:pPr>
            <a:r>
              <a:rPr lang="en-US" sz="6400" dirty="0">
                <a:latin typeface="Comic Sans MS" panose="030F0702030302020204" pitchFamily="66" charset="0"/>
              </a:rPr>
              <a:t>The next day it starts all over and you still do not know if it will be a hot day! </a:t>
            </a:r>
          </a:p>
          <a:p>
            <a:pPr marL="0" indent="0">
              <a:buNone/>
            </a:pPr>
            <a:endParaRPr lang="en-US" sz="4800" dirty="0">
              <a:latin typeface="Comic Sans MS" panose="030F0702030302020204" pitchFamily="66" charset="0"/>
            </a:endParaRPr>
          </a:p>
          <a:p>
            <a:pPr marL="0" indent="0" algn="ctr">
              <a:buNone/>
            </a:pPr>
            <a:r>
              <a:rPr lang="en-US" sz="6400" dirty="0">
                <a:latin typeface="Comic Sans MS" panose="030F0702030302020204" pitchFamily="66" charset="0"/>
              </a:rPr>
              <a:t>(Toastmasters First Prize Winner for Humorous Speech Contest)</a:t>
            </a:r>
          </a:p>
          <a:p>
            <a:pPr marL="0" indent="0">
              <a:buNone/>
            </a:pPr>
            <a:endParaRPr lang="en-US" dirty="0"/>
          </a:p>
        </p:txBody>
      </p:sp>
      <p:sp>
        <p:nvSpPr>
          <p:cNvPr id="4" name="Footer Placeholder 3"/>
          <p:cNvSpPr>
            <a:spLocks noGrp="1"/>
          </p:cNvSpPr>
          <p:nvPr>
            <p:ph type="ftr" sz="quarter" idx="11"/>
          </p:nvPr>
        </p:nvSpPr>
        <p:spPr/>
        <p:txBody>
          <a:bodyPr/>
          <a:lstStyle/>
          <a:p>
            <a:r>
              <a:rPr lang="en-US"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36</a:t>
            </a:fld>
            <a:endParaRPr lang="en-US" dirty="0"/>
          </a:p>
        </p:txBody>
      </p:sp>
      <p:sp>
        <p:nvSpPr>
          <p:cNvPr id="6" name="Rectangle 5"/>
          <p:cNvSpPr/>
          <p:nvPr/>
        </p:nvSpPr>
        <p:spPr>
          <a:xfrm>
            <a:off x="457200" y="234778"/>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8761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20762"/>
          </a:xfrm>
        </p:spPr>
        <p:txBody>
          <a:bodyPr>
            <a:normAutofit/>
          </a:bodyPr>
          <a:lstStyle/>
          <a:p>
            <a:r>
              <a:rPr lang="en-US" sz="2700" b="1" u="sng" dirty="0"/>
              <a:t>Tips for the Overseas Traveler</a:t>
            </a:r>
            <a:br>
              <a:rPr lang="en-US" sz="2700" dirty="0"/>
            </a:br>
            <a:r>
              <a:rPr lang="en-US" sz="2700" dirty="0"/>
              <a:t>Table of Contents </a:t>
            </a:r>
            <a:r>
              <a:rPr lang="en-US" sz="2700" i="1" dirty="0"/>
              <a:t>(Continued)</a:t>
            </a:r>
            <a:endParaRPr lang="en-US" sz="2700" dirty="0"/>
          </a:p>
        </p:txBody>
      </p:sp>
      <p:sp>
        <p:nvSpPr>
          <p:cNvPr id="3" name="Content Placeholder 2"/>
          <p:cNvSpPr>
            <a:spLocks noGrp="1"/>
          </p:cNvSpPr>
          <p:nvPr>
            <p:ph idx="1"/>
          </p:nvPr>
        </p:nvSpPr>
        <p:spPr>
          <a:xfrm>
            <a:off x="228600" y="1447800"/>
            <a:ext cx="8686800" cy="5257800"/>
          </a:xfrm>
        </p:spPr>
        <p:txBody>
          <a:bodyPr>
            <a:normAutofit fontScale="25000" lnSpcReduction="20000"/>
          </a:bodyPr>
          <a:lstStyle/>
          <a:p>
            <a:pPr marL="0" indent="0">
              <a:buNone/>
            </a:pPr>
            <a:r>
              <a:rPr lang="en-US" sz="6000" b="1" u="sng" dirty="0"/>
              <a:t>Finance</a:t>
            </a:r>
            <a:r>
              <a:rPr lang="en-US" sz="6000" dirty="0"/>
              <a:t> …………………………………………………………………………………………………........................................................  22</a:t>
            </a:r>
          </a:p>
          <a:p>
            <a:pPr marL="0" indent="0">
              <a:buNone/>
            </a:pPr>
            <a:r>
              <a:rPr lang="en-US" sz="6000" i="1" dirty="0"/>
              <a:t>Before your trip, discover if your credit card will charge an International Exchange Fee. Credit Unions Don’t.</a:t>
            </a:r>
            <a:endParaRPr lang="en-US" sz="6000" dirty="0"/>
          </a:p>
          <a:p>
            <a:pPr marL="0" indent="0">
              <a:buNone/>
            </a:pPr>
            <a:r>
              <a:rPr lang="en-US" sz="6000" i="1" dirty="0"/>
              <a:t>Travel with 100, $1 U.S. Dollar Bills and use a Smart Phone, Currency Converter APP to calculate.</a:t>
            </a:r>
            <a:endParaRPr lang="en-US" sz="6000" dirty="0"/>
          </a:p>
          <a:p>
            <a:pPr marL="0" indent="0">
              <a:buNone/>
            </a:pPr>
            <a:r>
              <a:rPr lang="en-US" sz="6000" i="1" dirty="0"/>
              <a:t>Use your hotel lobby or a local Bank ATM in a “Safe Location” that lists your Bank’s Service Icons.</a:t>
            </a:r>
            <a:endParaRPr lang="en-US" sz="6000" dirty="0"/>
          </a:p>
          <a:p>
            <a:pPr marL="0" indent="0">
              <a:buNone/>
            </a:pPr>
            <a:r>
              <a:rPr lang="en-US" sz="6000" b="1" u="sng" dirty="0"/>
              <a:t>Currency Exchange</a:t>
            </a:r>
            <a:r>
              <a:rPr lang="en-US" sz="6000" b="1" dirty="0"/>
              <a:t> </a:t>
            </a:r>
            <a:r>
              <a:rPr lang="en-US" sz="6000" dirty="0"/>
              <a:t>……………………………………………………………………………………………………………………………………… 23</a:t>
            </a:r>
          </a:p>
          <a:p>
            <a:pPr marL="0" indent="0">
              <a:buNone/>
            </a:pPr>
            <a:r>
              <a:rPr lang="en-US" sz="6000" i="1" dirty="0"/>
              <a:t>Currency Exchange Kiosks advertising no fees, hide their fees in the Exchange Rates they offer.</a:t>
            </a:r>
            <a:endParaRPr lang="en-US" sz="6000" dirty="0"/>
          </a:p>
          <a:p>
            <a:pPr marL="0" indent="0">
              <a:buNone/>
            </a:pPr>
            <a:r>
              <a:rPr lang="en-US" sz="6000" i="1" dirty="0"/>
              <a:t>Charge in the Local Currency let the banks translate the charge at Official Currency Exchange Rate</a:t>
            </a:r>
            <a:endParaRPr lang="en-US" sz="6000" dirty="0"/>
          </a:p>
          <a:p>
            <a:pPr marL="0" indent="0">
              <a:buNone/>
            </a:pPr>
            <a:r>
              <a:rPr lang="en-US" sz="6000" i="1" dirty="0"/>
              <a:t>My “Rule of Thumb” is when a Bank or Merchant offers “Convenience,” it will cost more money.</a:t>
            </a:r>
            <a:endParaRPr lang="en-US" sz="6000" dirty="0"/>
          </a:p>
          <a:p>
            <a:pPr marL="0" indent="0">
              <a:buNone/>
            </a:pPr>
            <a:r>
              <a:rPr lang="en-US" sz="6000" b="1" u="sng" dirty="0"/>
              <a:t>Local Laws and Customs</a:t>
            </a:r>
            <a:r>
              <a:rPr lang="en-US" sz="6000" b="1" dirty="0"/>
              <a:t> </a:t>
            </a:r>
            <a:r>
              <a:rPr lang="en-US" sz="6000" dirty="0"/>
              <a:t>……………………………………………………………………………………………………………………………… 24</a:t>
            </a:r>
          </a:p>
          <a:p>
            <a:pPr marL="0" indent="0">
              <a:buNone/>
            </a:pPr>
            <a:r>
              <a:rPr lang="en-US" sz="6000" i="1" dirty="0"/>
              <a:t>In the U.S. when a buyer buys a product or services it comes with an “Implied Warranty of Merchantability” that it works.  This legal theory is established in “Common Law.”  In some countries that do not </a:t>
            </a:r>
            <a:r>
              <a:rPr lang="en-US" sz="6000" i="1"/>
              <a:t>follow Common Law </a:t>
            </a:r>
            <a:r>
              <a:rPr lang="en-US" sz="6000" i="1" dirty="0"/>
              <a:t>if a merchant </a:t>
            </a:r>
            <a:r>
              <a:rPr lang="en-US" sz="6000" i="1"/>
              <a:t>sells something </a:t>
            </a:r>
            <a:r>
              <a:rPr lang="en-US" sz="6000" i="1" dirty="0"/>
              <a:t>there is Not any “Implied Warranty of </a:t>
            </a:r>
            <a:r>
              <a:rPr lang="en-US" sz="6000" i="1"/>
              <a:t>Merchantability it </a:t>
            </a:r>
            <a:r>
              <a:rPr lang="en-US" sz="6000" i="1" dirty="0"/>
              <a:t>works.”</a:t>
            </a:r>
            <a:endParaRPr lang="en-US" sz="6000" dirty="0"/>
          </a:p>
          <a:p>
            <a:pPr marL="0" indent="0">
              <a:buNone/>
            </a:pPr>
            <a:r>
              <a:rPr lang="en-US" sz="6000" i="1" dirty="0"/>
              <a:t>Another establishment of “Common Law” is that in the U.S. if someone gets hurt, they can sue the person at fault, so that many are careful not to cause harm. In some countries that do not follow “Common Law” Bus Drivers, Train Conductors, and others are not careful, because if someone gets hurt, “It is only their fault.”</a:t>
            </a:r>
            <a:endParaRPr lang="en-US" sz="6000" dirty="0"/>
          </a:p>
          <a:p>
            <a:pPr marL="0" indent="0">
              <a:buNone/>
            </a:pPr>
            <a:r>
              <a:rPr lang="en-US" sz="6000" b="1" u="sng" dirty="0"/>
              <a:t>Best Not to Argue with a Merchant</a:t>
            </a:r>
            <a:r>
              <a:rPr lang="en-US" sz="6000" b="1" dirty="0"/>
              <a:t> </a:t>
            </a:r>
            <a:r>
              <a:rPr lang="en-US" sz="6000" dirty="0"/>
              <a:t>……………………………………………………………………………………………………………. 25</a:t>
            </a:r>
          </a:p>
          <a:p>
            <a:pPr marL="0" indent="0">
              <a:buNone/>
            </a:pPr>
            <a:r>
              <a:rPr lang="en-US" sz="6000" b="1" u="sng" dirty="0"/>
              <a:t>Language</a:t>
            </a:r>
            <a:r>
              <a:rPr lang="en-US" sz="6000" b="1" dirty="0"/>
              <a:t> </a:t>
            </a:r>
            <a:r>
              <a:rPr lang="en-US" sz="6000" dirty="0"/>
              <a:t>…………………………………………………………………………………………………...................................................... 26</a:t>
            </a:r>
          </a:p>
          <a:p>
            <a:pPr marL="0" indent="0">
              <a:buNone/>
            </a:pPr>
            <a:r>
              <a:rPr lang="en-US" sz="6000" i="1" dirty="0"/>
              <a:t>Remember you are a Foreigner in their land.  “Natives” will be more likely to help you when you start by speaking in their language.  Learn how to ask in their language, “Do you speak English?”</a:t>
            </a:r>
            <a:endParaRPr lang="en-US" sz="6000" dirty="0"/>
          </a:p>
          <a:p>
            <a:pPr marL="0" indent="0">
              <a:buNone/>
            </a:pPr>
            <a:r>
              <a:rPr lang="en-US" sz="6000" b="1" u="sng" dirty="0"/>
              <a:t>Tips for the Overseas Traveler- Checklist</a:t>
            </a:r>
            <a:r>
              <a:rPr lang="en-US" sz="6000" dirty="0"/>
              <a:t> ………………………………………………………………………………………………. 28-32</a:t>
            </a:r>
            <a:endParaRPr lang="en-US" sz="6000" b="1" u="sng" dirty="0"/>
          </a:p>
          <a:p>
            <a:pPr marL="0" indent="0">
              <a:buNone/>
            </a:pPr>
            <a:r>
              <a:rPr lang="en-US" sz="6000" i="1" dirty="0"/>
              <a:t>A Checklist of over fifty (50) things to do before a traveler leaves the U.S. or just on a long trip</a:t>
            </a:r>
          </a:p>
          <a:p>
            <a:pPr marL="0" indent="0">
              <a:buNone/>
            </a:pPr>
            <a:r>
              <a:rPr lang="en-US" sz="6000" b="1" u="sng" dirty="0"/>
              <a:t>Types of Travel Poem</a:t>
            </a:r>
            <a:r>
              <a:rPr lang="en-US" sz="6000" dirty="0"/>
              <a:t> …………………………………………………………………………………………………………………………….. 33-35</a:t>
            </a:r>
          </a:p>
          <a:p>
            <a:pPr marL="0" indent="0">
              <a:buNone/>
            </a:pPr>
            <a:r>
              <a:rPr lang="en-US" sz="6000" i="1" dirty="0"/>
              <a:t>Listing of forty (40) types of travel, a snippet about each manner of transportation, all in rhyme.</a:t>
            </a:r>
            <a:br>
              <a:rPr lang="en-US" sz="6000" i="1" dirty="0"/>
            </a:br>
            <a:r>
              <a:rPr lang="en-US" sz="6000" b="1" u="sng" dirty="0"/>
              <a:t>Humorous European Mathematics</a:t>
            </a:r>
            <a:r>
              <a:rPr lang="en-US" sz="6000" b="1" dirty="0"/>
              <a:t> </a:t>
            </a:r>
            <a:r>
              <a:rPr lang="en-US" sz="6000" dirty="0"/>
              <a:t>……………………………………………………………………………………………………………. 36</a:t>
            </a:r>
          </a:p>
          <a:p>
            <a:pPr marL="0" indent="0">
              <a:buNone/>
            </a:pPr>
            <a:r>
              <a:rPr lang="en-US" sz="6000" i="1" dirty="0"/>
              <a:t>Europe has Five different computations compared to the United States.</a:t>
            </a:r>
            <a:endParaRPr lang="en-US" sz="6000" dirty="0"/>
          </a:p>
          <a:p>
            <a:pPr marL="0" indent="0">
              <a:buNone/>
            </a:pPr>
            <a:endParaRPr lang="en-US" dirty="0"/>
          </a:p>
        </p:txBody>
      </p:sp>
      <p:sp>
        <p:nvSpPr>
          <p:cNvPr id="4" name="Footer Placeholder 3"/>
          <p:cNvSpPr>
            <a:spLocks noGrp="1"/>
          </p:cNvSpPr>
          <p:nvPr>
            <p:ph type="ftr" sz="quarter" idx="11"/>
          </p:nvPr>
        </p:nvSpPr>
        <p:spPr/>
        <p:txBody>
          <a:bodyPr/>
          <a:lstStyle/>
          <a:p>
            <a:endParaRPr lang="en-US" sz="1000" dirty="0"/>
          </a:p>
          <a:p>
            <a:r>
              <a:rPr lang="en-US" sz="1000"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4</a:t>
            </a:fld>
            <a:endParaRPr lang="en-US" dirty="0"/>
          </a:p>
        </p:txBody>
      </p:sp>
      <p:sp>
        <p:nvSpPr>
          <p:cNvPr id="6" name="Rectangle 5"/>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06489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3000" b="1" u="sng" dirty="0"/>
              <a:t>Tips for the Overseas Traveler</a:t>
            </a:r>
            <a:br>
              <a:rPr lang="en-US" sz="3000" dirty="0"/>
            </a:br>
            <a:r>
              <a:rPr lang="en-US" sz="2800" dirty="0"/>
              <a:t>Real ID Driver’s License and Voter Registration Card</a:t>
            </a:r>
            <a:br>
              <a:rPr lang="en-US" sz="2800" dirty="0"/>
            </a:br>
            <a:r>
              <a:rPr lang="en-US" dirty="0"/>
              <a:t> </a:t>
            </a:r>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pPr marL="0" indent="0" algn="ctr">
              <a:buNone/>
            </a:pPr>
            <a:r>
              <a:rPr lang="en-US" sz="2900" u="sng" dirty="0"/>
              <a:t>Real ID Driver’s License</a:t>
            </a:r>
          </a:p>
          <a:p>
            <a:pPr marL="0" indent="0">
              <a:buNone/>
            </a:pPr>
            <a:r>
              <a:rPr lang="en-US" sz="2900" dirty="0"/>
              <a:t>The </a:t>
            </a:r>
            <a:r>
              <a:rPr lang="en-US" sz="2900" u="sng" dirty="0"/>
              <a:t>REAL ID Act of 2005</a:t>
            </a:r>
            <a:r>
              <a:rPr lang="en-US" sz="2900" dirty="0"/>
              <a:t> </a:t>
            </a:r>
            <a:r>
              <a:rPr lang="en-US" sz="2900" i="1" dirty="0"/>
              <a:t>Public Law 109–13 </a:t>
            </a:r>
            <a:r>
              <a:rPr lang="en-US" sz="2900" dirty="0"/>
              <a:t>required a ‘Real ID’   posted on the top right corner of a person’s state Driver’s License by their DMV, after reviewing proof of U.S. residency, to enter government buildings and board Domestic Flights after May 2023.        A Driver’s License with a ‘Real ID’   o on the top right corner does </a:t>
            </a:r>
            <a:r>
              <a:rPr lang="en-US" sz="2900" i="1" u="sng" dirty="0"/>
              <a:t>Not </a:t>
            </a:r>
            <a:r>
              <a:rPr lang="en-US" sz="2900" dirty="0"/>
              <a:t>prove U.S. Citizenship and is </a:t>
            </a:r>
            <a:r>
              <a:rPr lang="en-US" sz="2900" i="1" u="sng" dirty="0"/>
              <a:t>Not</a:t>
            </a:r>
            <a:r>
              <a:rPr lang="en-US" sz="2900" dirty="0"/>
              <a:t> a substitute for a Passport.</a:t>
            </a:r>
          </a:p>
          <a:p>
            <a:pPr marL="0" indent="0" algn="ctr">
              <a:buNone/>
            </a:pPr>
            <a:r>
              <a:rPr lang="en-US" sz="2900" i="1" u="sng" dirty="0"/>
              <a:t>Your Driver’s License Does Not Prove Citizenship</a:t>
            </a:r>
          </a:p>
          <a:p>
            <a:pPr marL="0" indent="0" algn="just">
              <a:buNone/>
            </a:pPr>
            <a:r>
              <a:rPr lang="en-US" sz="2900" dirty="0"/>
              <a:t>Before your trip, go to your City or County Voter Registration &amp; Elections Office and ask them for a current Voter ID Card.  Even if the card does not require a signature, sign it anyway. Then ask an office supply store to Laminate it or seal it in plastic so it stays dry.</a:t>
            </a:r>
          </a:p>
          <a:p>
            <a:pPr marL="0" indent="0" algn="just">
              <a:buNone/>
            </a:pPr>
            <a:endParaRPr lang="en-US" sz="1300" dirty="0"/>
          </a:p>
          <a:p>
            <a:pPr marL="0" indent="0" algn="just">
              <a:buNone/>
            </a:pPr>
            <a:r>
              <a:rPr lang="en-US" sz="2900" dirty="0"/>
              <a:t>When traveling overseas, place your Voter ID Card in a different place than your passport, such as a shaving kit or makeup bag. </a:t>
            </a:r>
            <a:r>
              <a:rPr lang="en-US" sz="2800" dirty="0"/>
              <a:t>If your passport is lost or stolen, your Voter ID Card will be your Proof of U.S. Citizenship, when combined with your Driver’s License.</a:t>
            </a:r>
            <a:r>
              <a:rPr lang="en-US" sz="2900" dirty="0"/>
              <a:t>  </a:t>
            </a:r>
            <a:endParaRPr lang="en-US" sz="3600" u="sng" dirty="0"/>
          </a:p>
          <a:p>
            <a:pPr marL="0" indent="0">
              <a:buNone/>
            </a:pPr>
            <a:endParaRPr lang="en-US" dirty="0"/>
          </a:p>
        </p:txBody>
      </p:sp>
      <p:sp>
        <p:nvSpPr>
          <p:cNvPr id="4" name="Slide Number Placeholder 3"/>
          <p:cNvSpPr>
            <a:spLocks noGrp="1"/>
          </p:cNvSpPr>
          <p:nvPr>
            <p:ph type="sldNum" sz="quarter" idx="12"/>
          </p:nvPr>
        </p:nvSpPr>
        <p:spPr/>
        <p:txBody>
          <a:bodyPr/>
          <a:lstStyle/>
          <a:p>
            <a:fld id="{7F7039A9-EE2F-4AFC-8E9F-094D0ECBA8EE}" type="slidenum">
              <a:rPr lang="en-US" smtClean="0"/>
              <a:t>5</a:t>
            </a:fld>
            <a:endParaRPr lang="en-US" dirty="0"/>
          </a:p>
        </p:txBody>
      </p:sp>
      <p:sp>
        <p:nvSpPr>
          <p:cNvPr id="6" name="Rectangle 5"/>
          <p:cNvSpPr/>
          <p:nvPr/>
        </p:nvSpPr>
        <p:spPr>
          <a:xfrm>
            <a:off x="447675" y="274638"/>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pic>
        <p:nvPicPr>
          <p:cNvPr id="17" name="Picture 16" descr="A picture containing text&#10;&#10;Description automatically generated">
            <a:extLst>
              <a:ext uri="{FF2B5EF4-FFF2-40B4-BE49-F238E27FC236}">
                <a16:creationId xmlns:a16="http://schemas.microsoft.com/office/drawing/2014/main" id="{45A9CF06-9048-4C4C-8A31-167D553FD7BF}"/>
              </a:ext>
            </a:extLst>
          </p:cNvPr>
          <p:cNvPicPr>
            <a:picLocks noChangeAspect="1"/>
          </p:cNvPicPr>
          <p:nvPr/>
        </p:nvPicPr>
        <p:blipFill rotWithShape="1">
          <a:blip r:embed="rId2">
            <a:extLst>
              <a:ext uri="{28A0092B-C50C-407E-A947-70E740481C1C}">
                <a14:useLocalDpi xmlns:a14="http://schemas.microsoft.com/office/drawing/2010/main" val="0"/>
              </a:ext>
            </a:extLst>
          </a:blip>
          <a:srcRect l="82955" t="9162" r="6313" b="78363"/>
          <a:stretch/>
        </p:blipFill>
        <p:spPr bwMode="auto">
          <a:xfrm>
            <a:off x="7696200" y="1905000"/>
            <a:ext cx="381000" cy="286365"/>
          </a:xfrm>
          <a:prstGeom prst="rect">
            <a:avLst/>
          </a:prstGeom>
          <a:noFill/>
          <a:ln>
            <a:noFill/>
          </a:ln>
          <a:extLst>
            <a:ext uri="{53640926-AAD7-44D8-BBD7-CCE9431645EC}">
              <a14:shadowObscured xmlns:a14="http://schemas.microsoft.com/office/drawing/2010/main"/>
            </a:ext>
          </a:extLst>
        </p:spPr>
      </p:pic>
      <p:pic>
        <p:nvPicPr>
          <p:cNvPr id="18" name="Picture 17" descr="A picture containing text&#10;&#10;Description automatically generated">
            <a:extLst>
              <a:ext uri="{FF2B5EF4-FFF2-40B4-BE49-F238E27FC236}">
                <a16:creationId xmlns:a16="http://schemas.microsoft.com/office/drawing/2014/main" id="{142AFE77-9F8B-4D84-880E-20B6B959EE6B}"/>
              </a:ext>
            </a:extLst>
          </p:cNvPr>
          <p:cNvPicPr>
            <a:picLocks noChangeAspect="1"/>
          </p:cNvPicPr>
          <p:nvPr/>
        </p:nvPicPr>
        <p:blipFill rotWithShape="1">
          <a:blip r:embed="rId2">
            <a:extLst>
              <a:ext uri="{28A0092B-C50C-407E-A947-70E740481C1C}">
                <a14:useLocalDpi xmlns:a14="http://schemas.microsoft.com/office/drawing/2010/main" val="0"/>
              </a:ext>
            </a:extLst>
          </a:blip>
          <a:srcRect l="82955" t="9162" r="6313" b="78363"/>
          <a:stretch/>
        </p:blipFill>
        <p:spPr bwMode="auto">
          <a:xfrm>
            <a:off x="4267200" y="3048000"/>
            <a:ext cx="381000" cy="28636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96970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a:t>
            </a:r>
            <a:br>
              <a:rPr lang="en-US" sz="2700" dirty="0"/>
            </a:br>
            <a:r>
              <a:rPr lang="en-US" sz="2400" dirty="0"/>
              <a:t>Personal Travel Code</a:t>
            </a:r>
            <a:endParaRPr lang="en-US" sz="2800" dirty="0"/>
          </a:p>
        </p:txBody>
      </p:sp>
      <p:sp>
        <p:nvSpPr>
          <p:cNvPr id="3" name="Content Placeholder 2"/>
          <p:cNvSpPr>
            <a:spLocks noGrp="1"/>
          </p:cNvSpPr>
          <p:nvPr>
            <p:ph idx="1"/>
          </p:nvPr>
        </p:nvSpPr>
        <p:spPr>
          <a:xfrm>
            <a:off x="457200" y="1371600"/>
            <a:ext cx="8229600" cy="4754563"/>
          </a:xfrm>
        </p:spPr>
        <p:txBody>
          <a:bodyPr>
            <a:normAutofit/>
          </a:bodyPr>
          <a:lstStyle/>
          <a:p>
            <a:pPr marL="0" indent="0">
              <a:buNone/>
            </a:pPr>
            <a:r>
              <a:rPr lang="en-US" sz="2700" dirty="0"/>
              <a:t>Before friends or relatives travel internationally or on a long trip, set up a Personal Travel Code like the traveler’s Birthday Month (July) or Day (31).</a:t>
            </a:r>
          </a:p>
          <a:p>
            <a:pPr marL="0" indent="0">
              <a:buNone/>
            </a:pPr>
            <a:endParaRPr lang="en-US" sz="2700" dirty="0"/>
          </a:p>
          <a:p>
            <a:pPr marL="0" indent="0">
              <a:buNone/>
            </a:pPr>
            <a:r>
              <a:rPr lang="en-US" sz="2700" dirty="0"/>
              <a:t>If a Scammer calls asking for money pretending to be the traveler simply ask for the Personal Travel Code and if they cannot provide it, hang up.</a:t>
            </a:r>
          </a:p>
        </p:txBody>
      </p:sp>
      <p:sp>
        <p:nvSpPr>
          <p:cNvPr id="4" name="Footer Placeholder 3"/>
          <p:cNvSpPr>
            <a:spLocks noGrp="1"/>
          </p:cNvSpPr>
          <p:nvPr>
            <p:ph type="ftr" sz="quarter" idx="11"/>
          </p:nvPr>
        </p:nvSpPr>
        <p:spPr/>
        <p:txBody>
          <a:bodyPr/>
          <a:lstStyle/>
          <a:p>
            <a:r>
              <a:rPr lang="en-US"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6</a:t>
            </a:fld>
            <a:endParaRPr lang="en-US" dirty="0"/>
          </a:p>
        </p:txBody>
      </p:sp>
      <p:sp>
        <p:nvSpPr>
          <p:cNvPr id="6" name="Rectangle 5"/>
          <p:cNvSpPr/>
          <p:nvPr/>
        </p:nvSpPr>
        <p:spPr>
          <a:xfrm>
            <a:off x="457200" y="164757"/>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05602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a:t>
            </a:r>
            <a:r>
              <a:rPr lang="en-US" sz="2700" dirty="0"/>
              <a:t> </a:t>
            </a:r>
            <a:br>
              <a:rPr lang="en-US" sz="2700" dirty="0"/>
            </a:br>
            <a:r>
              <a:rPr lang="en-US" sz="2500" dirty="0"/>
              <a:t>Immunizations and Vaccines</a:t>
            </a:r>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pPr marL="0" indent="0" algn="just">
              <a:buNone/>
            </a:pPr>
            <a:r>
              <a:rPr lang="en-US" sz="2500" dirty="0"/>
              <a:t>Immunizations are one of the most effective ways to prevent diseases among travelers. Check on the vaccinations you might need by consulting your Physician, Pharmacist, or the U.S. Centers for Disease Control, Travel Health Information by Country Website:</a:t>
            </a:r>
          </a:p>
          <a:p>
            <a:pPr marL="0" indent="0" algn="ctr">
              <a:buNone/>
            </a:pPr>
            <a:r>
              <a:rPr lang="en-US" sz="2500" dirty="0"/>
              <a:t> </a:t>
            </a:r>
            <a:r>
              <a:rPr lang="en-US" sz="2500" u="sng" dirty="0">
                <a:hlinkClick r:id="rId2"/>
              </a:rPr>
              <a:t>http://wwwnc.cdc.gov/travel/destinations/list</a:t>
            </a:r>
            <a:r>
              <a:rPr lang="en-US" sz="2500" dirty="0"/>
              <a:t>. </a:t>
            </a:r>
          </a:p>
          <a:p>
            <a:pPr marL="0" indent="0">
              <a:buNone/>
            </a:pPr>
            <a:endParaRPr lang="en-US" sz="2500" dirty="0"/>
          </a:p>
          <a:p>
            <a:pPr marL="0" indent="0" algn="just">
              <a:buNone/>
            </a:pPr>
            <a:r>
              <a:rPr lang="en-US" sz="2500" dirty="0"/>
              <a:t>Before international trips, allow 4-6 weeks for Medications and Immunizations. </a:t>
            </a:r>
          </a:p>
          <a:p>
            <a:pPr marL="0" indent="0" algn="just">
              <a:buNone/>
            </a:pPr>
            <a:r>
              <a:rPr lang="en-US" sz="2500" dirty="0"/>
              <a:t> </a:t>
            </a:r>
          </a:p>
          <a:p>
            <a:pPr marL="0" indent="0" algn="just">
              <a:buNone/>
            </a:pPr>
            <a:r>
              <a:rPr lang="en-US" sz="2500" dirty="0"/>
              <a:t>Some Physicians and Pharmacists recommend </a:t>
            </a:r>
            <a:r>
              <a:rPr lang="en-US" sz="2500" i="1" dirty="0"/>
              <a:t>Twinrix</a:t>
            </a:r>
            <a:r>
              <a:rPr lang="en-US" sz="2500" dirty="0"/>
              <a:t>, which is a vaccine against Hepatitis A and Hepatitis B, and is administered over </a:t>
            </a:r>
            <a:r>
              <a:rPr lang="en-US" sz="2500" i="1" dirty="0"/>
              <a:t>three doses</a:t>
            </a:r>
            <a:r>
              <a:rPr lang="en-US" sz="2500" dirty="0"/>
              <a:t>.  The name was created because it is a mixture of two earlier vaccines. </a:t>
            </a:r>
            <a:endParaRPr lang="en-US" sz="2500" u="sng" dirty="0">
              <a:hlinkClick r:id="rId3"/>
            </a:endParaRPr>
          </a:p>
          <a:p>
            <a:pPr marL="0" indent="0" algn="ctr">
              <a:buNone/>
            </a:pPr>
            <a:r>
              <a:rPr lang="en-US" sz="2500" u="sng" dirty="0">
                <a:hlinkClick r:id="rId3"/>
              </a:rPr>
              <a:t>http://en.wikipedia.org/wiki/Twinrix</a:t>
            </a:r>
            <a:endParaRPr lang="en-US" sz="2000" dirty="0"/>
          </a:p>
        </p:txBody>
      </p:sp>
      <p:sp>
        <p:nvSpPr>
          <p:cNvPr id="4" name="Slide Number Placeholder 3"/>
          <p:cNvSpPr>
            <a:spLocks noGrp="1"/>
          </p:cNvSpPr>
          <p:nvPr>
            <p:ph type="sldNum" sz="quarter" idx="12"/>
          </p:nvPr>
        </p:nvSpPr>
        <p:spPr/>
        <p:txBody>
          <a:bodyPr/>
          <a:lstStyle/>
          <a:p>
            <a:fld id="{7F7039A9-EE2F-4AFC-8E9F-094D0ECBA8EE}" type="slidenum">
              <a:rPr lang="en-US" smtClean="0"/>
              <a:t>7</a:t>
            </a:fld>
            <a:endParaRPr lang="en-US" dirty="0"/>
          </a:p>
        </p:txBody>
      </p:sp>
      <p:sp>
        <p:nvSpPr>
          <p:cNvPr id="6" name="Rectangle 5"/>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ooter Placeholder 6"/>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34791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u="sng" dirty="0"/>
              <a:t>Tips for the Overseas Traveler </a:t>
            </a:r>
            <a:br>
              <a:rPr lang="en-US" sz="2700" b="1" u="sng" dirty="0"/>
            </a:br>
            <a:r>
              <a:rPr lang="en-US" sz="2500" dirty="0"/>
              <a:t>Medications</a:t>
            </a:r>
            <a:r>
              <a:rPr lang="en-US" sz="3000" dirty="0"/>
              <a:t> </a:t>
            </a:r>
          </a:p>
        </p:txBody>
      </p:sp>
      <p:sp>
        <p:nvSpPr>
          <p:cNvPr id="3" name="Content Placeholder 2"/>
          <p:cNvSpPr>
            <a:spLocks noGrp="1"/>
          </p:cNvSpPr>
          <p:nvPr>
            <p:ph idx="1"/>
          </p:nvPr>
        </p:nvSpPr>
        <p:spPr>
          <a:xfrm>
            <a:off x="457200" y="1600200"/>
            <a:ext cx="8229600" cy="5181600"/>
          </a:xfrm>
        </p:spPr>
        <p:txBody>
          <a:bodyPr>
            <a:normAutofit/>
          </a:bodyPr>
          <a:lstStyle/>
          <a:p>
            <a:pPr marL="0" indent="0" algn="just">
              <a:buNone/>
            </a:pPr>
            <a:r>
              <a:rPr lang="en-US" sz="2500" dirty="0"/>
              <a:t>Use a Quart Sized Zip-Lock Bag or two to carry Medications in their Original Pharmacy Labeled Bottles in your carry-on luggage, not your checked luggage to avoid problems.  In addition, keep all the Medications Pharmacy Product Information Documents and Receipts with your travel papers.</a:t>
            </a:r>
          </a:p>
          <a:p>
            <a:pPr marL="0" indent="0" algn="just">
              <a:buNone/>
            </a:pPr>
            <a:endParaRPr lang="en-US" sz="2500" dirty="0"/>
          </a:p>
          <a:p>
            <a:pPr marL="0" indent="0" algn="just">
              <a:buNone/>
            </a:pPr>
            <a:r>
              <a:rPr lang="en-US" sz="2500" dirty="0"/>
              <a:t>Carry an extra pair of glasses and or contacts lens along with enough cleaning supplies for the entire trip. In some countries it is hard to find these supplies.</a:t>
            </a:r>
          </a:p>
        </p:txBody>
      </p:sp>
      <p:sp>
        <p:nvSpPr>
          <p:cNvPr id="4" name="Slide Number Placeholder 3"/>
          <p:cNvSpPr>
            <a:spLocks noGrp="1"/>
          </p:cNvSpPr>
          <p:nvPr>
            <p:ph type="sldNum" sz="quarter" idx="12"/>
          </p:nvPr>
        </p:nvSpPr>
        <p:spPr/>
        <p:txBody>
          <a:bodyPr/>
          <a:lstStyle/>
          <a:p>
            <a:fld id="{7F7039A9-EE2F-4AFC-8E9F-094D0ECBA8EE}" type="slidenum">
              <a:rPr lang="en-US" smtClean="0"/>
              <a:t>8</a:t>
            </a:fld>
            <a:endParaRPr lang="en-US" dirty="0"/>
          </a:p>
        </p:txBody>
      </p:sp>
      <p:sp>
        <p:nvSpPr>
          <p:cNvPr id="7" name="Rectangle 6"/>
          <p:cNvSpPr/>
          <p:nvPr/>
        </p:nvSpPr>
        <p:spPr>
          <a:xfrm>
            <a:off x="457200"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nchor="b"/>
          <a:lstStyle/>
          <a:p>
            <a:r>
              <a:rPr lang="en-US" sz="1000" dirty="0"/>
              <a:t>By John B. Goldhamer, </a:t>
            </a:r>
            <a:r>
              <a:rPr lang="en-US" sz="1000" u="sng" dirty="0"/>
              <a:t>www.JohnGoldhamer.com</a:t>
            </a:r>
          </a:p>
        </p:txBody>
      </p:sp>
    </p:spTree>
    <p:extLst>
      <p:ext uri="{BB962C8B-B14F-4D97-AF65-F5344CB8AC3E}">
        <p14:creationId xmlns:p14="http://schemas.microsoft.com/office/powerpoint/2010/main" val="2722999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000" b="1" u="sng" dirty="0"/>
            </a:br>
            <a:r>
              <a:rPr lang="en-US" sz="3000" b="1" u="sng" dirty="0"/>
              <a:t>Tips for the Overseas Traveler</a:t>
            </a:r>
            <a:br>
              <a:rPr lang="en-US" sz="3000" b="1" u="sng" dirty="0"/>
            </a:br>
            <a:r>
              <a:rPr lang="en-US" sz="2800" dirty="0"/>
              <a:t>TSA (Transportation Security Administration)</a:t>
            </a:r>
            <a:br>
              <a:rPr lang="en-US" sz="2800" dirty="0"/>
            </a:br>
            <a:endParaRPr lang="en-US" sz="2700" dirty="0"/>
          </a:p>
        </p:txBody>
      </p:sp>
      <p:sp>
        <p:nvSpPr>
          <p:cNvPr id="3" name="Content Placeholder 2"/>
          <p:cNvSpPr>
            <a:spLocks noGrp="1"/>
          </p:cNvSpPr>
          <p:nvPr>
            <p:ph idx="1"/>
          </p:nvPr>
        </p:nvSpPr>
        <p:spPr/>
        <p:txBody>
          <a:bodyPr/>
          <a:lstStyle/>
          <a:p>
            <a:pPr marL="0" indent="0">
              <a:buNone/>
            </a:pPr>
            <a:r>
              <a:rPr lang="en-US" sz="2500" dirty="0"/>
              <a:t>The TSA website provides:</a:t>
            </a:r>
          </a:p>
          <a:p>
            <a:pPr marL="0" indent="0" algn="ctr">
              <a:buNone/>
            </a:pPr>
            <a:r>
              <a:rPr lang="en-US" sz="2500" dirty="0"/>
              <a:t>“Travel Checklist”</a:t>
            </a:r>
          </a:p>
          <a:p>
            <a:pPr marL="0" indent="0" algn="ctr">
              <a:buNone/>
            </a:pPr>
            <a:r>
              <a:rPr lang="en-US" sz="2500" u="sng" dirty="0">
                <a:hlinkClick r:id="rId2"/>
              </a:rPr>
              <a:t>www.tsa.gov/travel/travel-tips/travel-checklist</a:t>
            </a:r>
            <a:r>
              <a:rPr lang="en-US" sz="2500" dirty="0"/>
              <a:t> </a:t>
            </a:r>
          </a:p>
          <a:p>
            <a:pPr marL="0" indent="0">
              <a:buNone/>
            </a:pPr>
            <a:endParaRPr lang="en-US" sz="2500" dirty="0"/>
          </a:p>
          <a:p>
            <a:pPr marL="0" indent="0">
              <a:buNone/>
            </a:pPr>
            <a:r>
              <a:rPr lang="en-US" sz="2500" dirty="0"/>
              <a:t>The TSA website answers:</a:t>
            </a:r>
          </a:p>
          <a:p>
            <a:pPr marL="0" indent="0" algn="ctr">
              <a:buNone/>
            </a:pPr>
            <a:r>
              <a:rPr lang="en-US" sz="2500" dirty="0"/>
              <a:t>“What Can I Bring?” </a:t>
            </a:r>
          </a:p>
          <a:p>
            <a:pPr marL="0" indent="0">
              <a:buNone/>
            </a:pPr>
            <a:r>
              <a:rPr lang="en-US" sz="2500" u="sng" dirty="0">
                <a:hlinkClick r:id="rId3"/>
              </a:rPr>
              <a:t>www.tsa.gov/travel/security-screening/whatcanibring</a:t>
            </a:r>
            <a:endParaRPr lang="en-US" sz="2500"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By John B. Goldhamer, www.JohnGoldhamer.com</a:t>
            </a:r>
          </a:p>
        </p:txBody>
      </p:sp>
      <p:sp>
        <p:nvSpPr>
          <p:cNvPr id="5" name="Slide Number Placeholder 4"/>
          <p:cNvSpPr>
            <a:spLocks noGrp="1"/>
          </p:cNvSpPr>
          <p:nvPr>
            <p:ph type="sldNum" sz="quarter" idx="12"/>
          </p:nvPr>
        </p:nvSpPr>
        <p:spPr/>
        <p:txBody>
          <a:bodyPr/>
          <a:lstStyle/>
          <a:p>
            <a:fld id="{7F7039A9-EE2F-4AFC-8E9F-094D0ECBA8EE}" type="slidenum">
              <a:rPr lang="en-US" smtClean="0"/>
              <a:t>9</a:t>
            </a:fld>
            <a:endParaRPr lang="en-US" dirty="0"/>
          </a:p>
        </p:txBody>
      </p:sp>
      <p:sp>
        <p:nvSpPr>
          <p:cNvPr id="6" name="Rectangle 5"/>
          <p:cNvSpPr/>
          <p:nvPr/>
        </p:nvSpPr>
        <p:spPr>
          <a:xfrm>
            <a:off x="463378" y="228600"/>
            <a:ext cx="82296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02009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7507</Words>
  <Application>Microsoft Office PowerPoint</Application>
  <PresentationFormat>On-screen Show (4:3)</PresentationFormat>
  <Paragraphs>406</Paragraphs>
  <Slides>36</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0</vt:i4>
      </vt:variant>
      <vt:variant>
        <vt:lpstr>Slide Titles</vt:lpstr>
      </vt:variant>
      <vt:variant>
        <vt:i4>36</vt:i4>
      </vt:variant>
    </vt:vector>
  </HeadingPairs>
  <TitlesOfParts>
    <vt:vector size="42" baseType="lpstr">
      <vt:lpstr>Arial</vt:lpstr>
      <vt:lpstr>Calibri</vt:lpstr>
      <vt:lpstr>Comic Sans MS</vt:lpstr>
      <vt:lpstr>Monotype Corsiva</vt:lpstr>
      <vt:lpstr>Wingdings</vt:lpstr>
      <vt:lpstr>Office Theme</vt:lpstr>
      <vt:lpstr>TIPS FOR THE OVERSEAS TRAVELER By John B. Goldhamer, www.JohnGoldhamer.com Glen Allen, Virginia</vt:lpstr>
      <vt:lpstr>Tips for the Overseas Traveler Table of Contents</vt:lpstr>
      <vt:lpstr>Tips for the Overseas Traveler Table of Contents (Continued)</vt:lpstr>
      <vt:lpstr>Tips for the Overseas Traveler Table of Contents (Continued)</vt:lpstr>
      <vt:lpstr> Tips for the Overseas Traveler Real ID Driver’s License and Voter Registration Card  </vt:lpstr>
      <vt:lpstr>Tips for the Overseas Traveler Personal Travel Code</vt:lpstr>
      <vt:lpstr>Tips for the Overseas Traveler  Immunizations and Vaccines</vt:lpstr>
      <vt:lpstr>Tips for the Overseas Traveler  Medications </vt:lpstr>
      <vt:lpstr> Tips for the Overseas Traveler TSA (Transportation Security Administration) </vt:lpstr>
      <vt:lpstr> Tips for the Overseas Traveler  Color Photocopy of Passport</vt:lpstr>
      <vt:lpstr>Tips for the Overseas Traveler  Travel Visas</vt:lpstr>
      <vt:lpstr>Tips for the Overseas Traveler Printout of U.S. Embassies  Local Physical Address and Telephone Number</vt:lpstr>
      <vt:lpstr>Tips for the Overseas Traveler STEP (Smart Traveler Enrollment Program) https://step.state.gov</vt:lpstr>
      <vt:lpstr>Tips for the Overseas Traveler  E-mail Yourself Your Travel Itinerary</vt:lpstr>
      <vt:lpstr>Tips for the Overseas Traveler  Packing a Suitcase</vt:lpstr>
      <vt:lpstr>Tips for the Overseas Traveler Drink Lots of Water</vt:lpstr>
      <vt:lpstr>Tips for the Overseas Traveler Airplane Exercises</vt:lpstr>
      <vt:lpstr>Tips for the Overseas Traveler Jet Lag - Traveling on Long Flights</vt:lpstr>
      <vt:lpstr>Tips for the Overseas Traveler  After Landing</vt:lpstr>
      <vt:lpstr>Tips for the Overseas Traveler  Taxi from the Airport</vt:lpstr>
      <vt:lpstr>Tips for the Overseas Traveler International Driving Permit</vt:lpstr>
      <vt:lpstr>Tips for the Overseas Traveler  Finance</vt:lpstr>
      <vt:lpstr>Tips for the Overseas Traveler  Currency Exchange</vt:lpstr>
      <vt:lpstr>Tips for the Overseas Traveler  Local Laws and Customs</vt:lpstr>
      <vt:lpstr>Tips for the Overseas Traveler  Best Not to Argue with a Merchant</vt:lpstr>
      <vt:lpstr>Tips for the Overseas Traveler  Language</vt:lpstr>
      <vt:lpstr> </vt:lpstr>
      <vt:lpstr>Tips for the Overseas Traveler Checklist</vt:lpstr>
      <vt:lpstr>Tips for the Overseas Traveler Checklist</vt:lpstr>
      <vt:lpstr>Tips for the Overseas Traveler Checklist</vt:lpstr>
      <vt:lpstr>Tips for the Overseas Traveler Checklist</vt:lpstr>
      <vt:lpstr>Tips for the Overseas Traveler Checklist</vt:lpstr>
      <vt:lpstr>Tips for the Overseas Traveler Types of Travel  By John B. Goldhamer, www.JohnGoldhamer.com, Glen Allen, Virginia</vt:lpstr>
      <vt:lpstr>Tips for the Overseas Traveler Types of Travel  By John B. Goldhamer, www.JohnGoldhamer.com, Glen Allen, Virginia</vt:lpstr>
      <vt:lpstr>Tips for the Overseas Traveler Types of Travel  By John B. Goldhamer, www.JohnGoldhamer.com, Glen Allen, Virginia</vt:lpstr>
      <vt:lpstr>Tips for the Overseas Traveler Humorous European Mathematics By John B. Goldhamer, www.JohnGoldhamer.com, Glen Allen, Virginia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the Overseas Traveler</dc:title>
  <dc:creator>John B. Goldhamer</dc:creator>
  <cp:lastModifiedBy>John Goldhamer</cp:lastModifiedBy>
  <cp:revision>99</cp:revision>
  <cp:lastPrinted>2012-10-10T03:55:56Z</cp:lastPrinted>
  <dcterms:created xsi:type="dcterms:W3CDTF">2012-10-10T02:48:30Z</dcterms:created>
  <dcterms:modified xsi:type="dcterms:W3CDTF">2022-02-22T21:29:58Z</dcterms:modified>
</cp:coreProperties>
</file>