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74" autoAdjust="0"/>
    <p:restoredTop sz="94660"/>
  </p:normalViewPr>
  <p:slideViewPr>
    <p:cSldViewPr>
      <p:cViewPr>
        <p:scale>
          <a:sx n="77" d="100"/>
          <a:sy n="77" d="100"/>
        </p:scale>
        <p:origin x="-1194" y="-7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16504C7-ED17-4FBB-BB32-4F8E5E66BD90}" type="datetimeFigureOut">
              <a:rPr lang="en-US" smtClean="0"/>
              <a:t>6/15/2015</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80297C6-327D-48F3-8930-50869C8DC233}" type="slidenum">
              <a:rPr lang="en-US" smtClean="0"/>
              <a:t>‹#›</a:t>
            </a:fld>
            <a:endParaRPr lang="en-US" dirty="0"/>
          </a:p>
        </p:txBody>
      </p:sp>
    </p:spTree>
    <p:extLst>
      <p:ext uri="{BB962C8B-B14F-4D97-AF65-F5344CB8AC3E}">
        <p14:creationId xmlns:p14="http://schemas.microsoft.com/office/powerpoint/2010/main" val="30627416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61B4FDB-AC76-4104-8803-4F1C14FB81B9}" type="datetime1">
              <a:rPr lang="en-US" smtClean="0"/>
              <a:t>6/15/2015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CAAC0AA-49DE-4796-B86A-2785895B7CA3}" type="slidenum">
              <a:rPr lang="en-US" smtClean="0"/>
              <a:t>‹#›</a:t>
            </a:fld>
            <a:endParaRPr lang="en-US" dirty="0"/>
          </a:p>
        </p:txBody>
      </p:sp>
    </p:spTree>
    <p:extLst>
      <p:ext uri="{BB962C8B-B14F-4D97-AF65-F5344CB8AC3E}">
        <p14:creationId xmlns:p14="http://schemas.microsoft.com/office/powerpoint/2010/main" val="37725510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83B0429-5FEC-45E5-9D50-25F33690BC6E}" type="datetime1">
              <a:rPr lang="en-US" smtClean="0"/>
              <a:t>6/15/2015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CAAC0AA-49DE-4796-B86A-2785895B7CA3}" type="slidenum">
              <a:rPr lang="en-US" smtClean="0"/>
              <a:t>‹#›</a:t>
            </a:fld>
            <a:endParaRPr lang="en-US" dirty="0"/>
          </a:p>
        </p:txBody>
      </p:sp>
    </p:spTree>
    <p:extLst>
      <p:ext uri="{BB962C8B-B14F-4D97-AF65-F5344CB8AC3E}">
        <p14:creationId xmlns:p14="http://schemas.microsoft.com/office/powerpoint/2010/main" val="19805886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25A556F-ED30-4897-B20C-C28EE43E2A05}" type="datetime1">
              <a:rPr lang="en-US" smtClean="0"/>
              <a:t>6/15/2015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CAAC0AA-49DE-4796-B86A-2785895B7CA3}" type="slidenum">
              <a:rPr lang="en-US" smtClean="0"/>
              <a:t>‹#›</a:t>
            </a:fld>
            <a:endParaRPr lang="en-US" dirty="0"/>
          </a:p>
        </p:txBody>
      </p:sp>
    </p:spTree>
    <p:extLst>
      <p:ext uri="{BB962C8B-B14F-4D97-AF65-F5344CB8AC3E}">
        <p14:creationId xmlns:p14="http://schemas.microsoft.com/office/powerpoint/2010/main" val="19594335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BA66704-33B1-4F19-BE0D-CA612276B9D4}" type="datetime1">
              <a:rPr lang="en-US" smtClean="0"/>
              <a:t>6/15/2015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CAAC0AA-49DE-4796-B86A-2785895B7CA3}" type="slidenum">
              <a:rPr lang="en-US" smtClean="0"/>
              <a:t>‹#›</a:t>
            </a:fld>
            <a:endParaRPr lang="en-US" dirty="0"/>
          </a:p>
        </p:txBody>
      </p:sp>
    </p:spTree>
    <p:extLst>
      <p:ext uri="{BB962C8B-B14F-4D97-AF65-F5344CB8AC3E}">
        <p14:creationId xmlns:p14="http://schemas.microsoft.com/office/powerpoint/2010/main" val="16843134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3C3C462-29EF-40EB-8C28-622A9AF1EB05}" type="datetime1">
              <a:rPr lang="en-US" smtClean="0"/>
              <a:t>6/15/2015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CAAC0AA-49DE-4796-B86A-2785895B7CA3}" type="slidenum">
              <a:rPr lang="en-US" smtClean="0"/>
              <a:t>‹#›</a:t>
            </a:fld>
            <a:endParaRPr lang="en-US" dirty="0"/>
          </a:p>
        </p:txBody>
      </p:sp>
    </p:spTree>
    <p:extLst>
      <p:ext uri="{BB962C8B-B14F-4D97-AF65-F5344CB8AC3E}">
        <p14:creationId xmlns:p14="http://schemas.microsoft.com/office/powerpoint/2010/main" val="3659259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DD0CE38-E087-42FB-BFA3-9BA233AF0221}" type="datetime1">
              <a:rPr lang="en-US" smtClean="0"/>
              <a:t>6/15/2015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CAAC0AA-49DE-4796-B86A-2785895B7CA3}" type="slidenum">
              <a:rPr lang="en-US" smtClean="0"/>
              <a:t>‹#›</a:t>
            </a:fld>
            <a:endParaRPr lang="en-US" dirty="0"/>
          </a:p>
        </p:txBody>
      </p:sp>
    </p:spTree>
    <p:extLst>
      <p:ext uri="{BB962C8B-B14F-4D97-AF65-F5344CB8AC3E}">
        <p14:creationId xmlns:p14="http://schemas.microsoft.com/office/powerpoint/2010/main" val="39250316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5D9C585-4947-4C72-92CD-A29D96DD3CC8}" type="datetime1">
              <a:rPr lang="en-US" smtClean="0"/>
              <a:t>6/15/2015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ACAAC0AA-49DE-4796-B86A-2785895B7CA3}" type="slidenum">
              <a:rPr lang="en-US" smtClean="0"/>
              <a:t>‹#›</a:t>
            </a:fld>
            <a:endParaRPr lang="en-US" dirty="0"/>
          </a:p>
        </p:txBody>
      </p:sp>
    </p:spTree>
    <p:extLst>
      <p:ext uri="{BB962C8B-B14F-4D97-AF65-F5344CB8AC3E}">
        <p14:creationId xmlns:p14="http://schemas.microsoft.com/office/powerpoint/2010/main" val="22876117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6134D66-872C-433C-95CD-6DF2E575D324}" type="datetime1">
              <a:rPr lang="en-US" smtClean="0"/>
              <a:t>6/15/2015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ACAAC0AA-49DE-4796-B86A-2785895B7CA3}" type="slidenum">
              <a:rPr lang="en-US" smtClean="0"/>
              <a:t>‹#›</a:t>
            </a:fld>
            <a:endParaRPr lang="en-US" dirty="0"/>
          </a:p>
        </p:txBody>
      </p:sp>
    </p:spTree>
    <p:extLst>
      <p:ext uri="{BB962C8B-B14F-4D97-AF65-F5344CB8AC3E}">
        <p14:creationId xmlns:p14="http://schemas.microsoft.com/office/powerpoint/2010/main" val="20930692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05EEC41-C1F6-448C-BC16-A024C5F4895A}" type="datetime1">
              <a:rPr lang="en-US" smtClean="0"/>
              <a:t>6/15/2015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ACAAC0AA-49DE-4796-B86A-2785895B7CA3}" type="slidenum">
              <a:rPr lang="en-US" smtClean="0"/>
              <a:t>‹#›</a:t>
            </a:fld>
            <a:endParaRPr lang="en-US" dirty="0"/>
          </a:p>
        </p:txBody>
      </p:sp>
    </p:spTree>
    <p:extLst>
      <p:ext uri="{BB962C8B-B14F-4D97-AF65-F5344CB8AC3E}">
        <p14:creationId xmlns:p14="http://schemas.microsoft.com/office/powerpoint/2010/main" val="39046847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5F7F8E8-A8D4-4E16-8993-B2FC44B90456}" type="datetime1">
              <a:rPr lang="en-US" smtClean="0"/>
              <a:t>6/15/2015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CAAC0AA-49DE-4796-B86A-2785895B7CA3}" type="slidenum">
              <a:rPr lang="en-US" smtClean="0"/>
              <a:t>‹#›</a:t>
            </a:fld>
            <a:endParaRPr lang="en-US" dirty="0"/>
          </a:p>
        </p:txBody>
      </p:sp>
    </p:spTree>
    <p:extLst>
      <p:ext uri="{BB962C8B-B14F-4D97-AF65-F5344CB8AC3E}">
        <p14:creationId xmlns:p14="http://schemas.microsoft.com/office/powerpoint/2010/main" val="10146570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BC5C892-6109-4BC1-BC7A-0458615A5FA4}" type="datetime1">
              <a:rPr lang="en-US" smtClean="0"/>
              <a:t>6/15/2015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CAAC0AA-49DE-4796-B86A-2785895B7CA3}" type="slidenum">
              <a:rPr lang="en-US" smtClean="0"/>
              <a:t>‹#›</a:t>
            </a:fld>
            <a:endParaRPr lang="en-US" dirty="0"/>
          </a:p>
        </p:txBody>
      </p:sp>
    </p:spTree>
    <p:extLst>
      <p:ext uri="{BB962C8B-B14F-4D97-AF65-F5344CB8AC3E}">
        <p14:creationId xmlns:p14="http://schemas.microsoft.com/office/powerpoint/2010/main" val="30326070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0659FD5-20A4-4978-885D-6A752E862C3B}" type="datetime1">
              <a:rPr lang="en-US" smtClean="0"/>
              <a:t>6/15/2015</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CAAC0AA-49DE-4796-B86A-2785895B7CA3}" type="slidenum">
              <a:rPr lang="en-US" smtClean="0"/>
              <a:t>‹#›</a:t>
            </a:fld>
            <a:endParaRPr lang="en-US" dirty="0"/>
          </a:p>
        </p:txBody>
      </p:sp>
    </p:spTree>
    <p:extLst>
      <p:ext uri="{BB962C8B-B14F-4D97-AF65-F5344CB8AC3E}">
        <p14:creationId xmlns:p14="http://schemas.microsoft.com/office/powerpoint/2010/main" val="385663010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b="1" u="sng" dirty="0" smtClean="0"/>
              <a:t/>
            </a:r>
            <a:br>
              <a:rPr lang="en-US" b="1" u="sng" dirty="0" smtClean="0"/>
            </a:br>
            <a:r>
              <a:rPr lang="en-US" b="1" u="sng" dirty="0"/>
              <a:t/>
            </a:r>
            <a:br>
              <a:rPr lang="en-US" b="1" u="sng" dirty="0"/>
            </a:br>
            <a:r>
              <a:rPr lang="en-US" b="1" u="sng" dirty="0" smtClean="0"/>
              <a:t>Business Taxes </a:t>
            </a:r>
            <a:br>
              <a:rPr lang="en-US" b="1" u="sng" dirty="0" smtClean="0"/>
            </a:br>
            <a:r>
              <a:rPr lang="en-US" b="1" u="sng" dirty="0" smtClean="0"/>
              <a:t>Our </a:t>
            </a:r>
            <a:r>
              <a:rPr lang="en-US" b="1" u="sng" dirty="0"/>
              <a:t>Bestest Best Friends – Forever</a:t>
            </a:r>
            <a:r>
              <a:rPr lang="en-US" dirty="0"/>
              <a:t/>
            </a:r>
            <a:br>
              <a:rPr lang="en-US" dirty="0"/>
            </a:br>
            <a:r>
              <a:rPr lang="en-US" dirty="0"/>
              <a:t/>
            </a:r>
            <a:br>
              <a:rPr lang="en-US" dirty="0"/>
            </a:br>
            <a:endParaRPr lang="en-US" dirty="0"/>
          </a:p>
        </p:txBody>
      </p:sp>
      <p:sp>
        <p:nvSpPr>
          <p:cNvPr id="3" name="Subtitle 2"/>
          <p:cNvSpPr>
            <a:spLocks noGrp="1"/>
          </p:cNvSpPr>
          <p:nvPr>
            <p:ph type="subTitle" idx="1"/>
          </p:nvPr>
        </p:nvSpPr>
        <p:spPr/>
        <p:txBody>
          <a:bodyPr/>
          <a:lstStyle/>
          <a:p>
            <a:r>
              <a:rPr lang="en-US" dirty="0" smtClean="0"/>
              <a:t> </a:t>
            </a:r>
            <a:br>
              <a:rPr lang="en-US" dirty="0" smtClean="0"/>
            </a:br>
            <a:r>
              <a:rPr lang="en-US" dirty="0" smtClean="0">
                <a:solidFill>
                  <a:schemeClr val="tx1"/>
                </a:solidFill>
              </a:rPr>
              <a:t>By John B. Goldhamer</a:t>
            </a:r>
            <a:br>
              <a:rPr lang="en-US" dirty="0" smtClean="0">
                <a:solidFill>
                  <a:schemeClr val="tx1"/>
                </a:solidFill>
              </a:rPr>
            </a:br>
            <a:r>
              <a:rPr lang="en-US" dirty="0" smtClean="0">
                <a:solidFill>
                  <a:schemeClr val="tx1"/>
                </a:solidFill>
              </a:rPr>
              <a:t>Glen Allen, Virginia</a:t>
            </a:r>
            <a:endParaRPr lang="en-US" dirty="0">
              <a:solidFill>
                <a:schemeClr val="tx1"/>
              </a:solidFill>
            </a:endParaRPr>
          </a:p>
        </p:txBody>
      </p:sp>
      <p:sp>
        <p:nvSpPr>
          <p:cNvPr id="5" name="Slide Number Placeholder 4"/>
          <p:cNvSpPr>
            <a:spLocks noGrp="1"/>
          </p:cNvSpPr>
          <p:nvPr>
            <p:ph type="sldNum" sz="quarter" idx="12"/>
          </p:nvPr>
        </p:nvSpPr>
        <p:spPr/>
        <p:txBody>
          <a:bodyPr/>
          <a:lstStyle/>
          <a:p>
            <a:fld id="{ACAAC0AA-49DE-4796-B86A-2785895B7CA3}" type="slidenum">
              <a:rPr lang="en-US" smtClean="0"/>
              <a:t>1</a:t>
            </a:fld>
            <a:endParaRPr lang="en-US" dirty="0"/>
          </a:p>
        </p:txBody>
      </p:sp>
      <p:pic>
        <p:nvPicPr>
          <p:cNvPr id="6" name="Picture 5" descr="cid:d44feba2.59e6.4a68.b41a.9cf82296efd0"/>
          <p:cNvPicPr/>
          <p:nvPr/>
        </p:nvPicPr>
        <p:blipFill>
          <a:blip r:embed="rId2">
            <a:extLst>
              <a:ext uri="{28A0092B-C50C-407E-A947-70E740481C1C}">
                <a14:useLocalDpi xmlns:a14="http://schemas.microsoft.com/office/drawing/2010/main" val="0"/>
              </a:ext>
            </a:extLst>
          </a:blip>
          <a:srcRect/>
          <a:stretch>
            <a:fillRect/>
          </a:stretch>
        </p:blipFill>
        <p:spPr bwMode="auto">
          <a:xfrm>
            <a:off x="3886200" y="3733800"/>
            <a:ext cx="1491821" cy="762000"/>
          </a:xfrm>
          <a:prstGeom prst="rect">
            <a:avLst/>
          </a:prstGeom>
          <a:noFill/>
          <a:ln>
            <a:noFill/>
          </a:ln>
        </p:spPr>
      </p:pic>
    </p:spTree>
    <p:extLst>
      <p:ext uri="{BB962C8B-B14F-4D97-AF65-F5344CB8AC3E}">
        <p14:creationId xmlns:p14="http://schemas.microsoft.com/office/powerpoint/2010/main" val="352853470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u="sng" dirty="0" smtClean="0"/>
              <a:t>Payroll Taxes</a:t>
            </a:r>
            <a:br>
              <a:rPr lang="en-US" u="sng" dirty="0" smtClean="0"/>
            </a:br>
            <a:r>
              <a:rPr lang="en-US" sz="3600" i="1" dirty="0" smtClean="0"/>
              <a:t>Unemployment Tax &amp; Other Payroll Taxes</a:t>
            </a:r>
            <a:endParaRPr lang="en-US" sz="3600" dirty="0"/>
          </a:p>
        </p:txBody>
      </p:sp>
      <p:sp>
        <p:nvSpPr>
          <p:cNvPr id="3" name="Content Placeholder 2"/>
          <p:cNvSpPr>
            <a:spLocks noGrp="1"/>
          </p:cNvSpPr>
          <p:nvPr>
            <p:ph idx="1"/>
          </p:nvPr>
        </p:nvSpPr>
        <p:spPr/>
        <p:txBody>
          <a:bodyPr>
            <a:normAutofit lnSpcReduction="10000"/>
          </a:bodyPr>
          <a:lstStyle/>
          <a:p>
            <a:pPr marL="0" indent="0" algn="just">
              <a:buNone/>
            </a:pPr>
            <a:r>
              <a:rPr lang="en-US" dirty="0"/>
              <a:t>Employers </a:t>
            </a:r>
            <a:r>
              <a:rPr lang="en-US" i="1" dirty="0"/>
              <a:t>don’t stop there</a:t>
            </a:r>
            <a:r>
              <a:rPr lang="en-US" dirty="0"/>
              <a:t>, they also pay </a:t>
            </a:r>
            <a:r>
              <a:rPr lang="en-US" i="1" dirty="0"/>
              <a:t>“Unemployment Tax”</a:t>
            </a:r>
            <a:r>
              <a:rPr lang="en-US" dirty="0"/>
              <a:t> to the Federal and the State Governments for each employee, but the Employee does not pay this Tax; so it is a free benefit if you are laid off by your Employer.  </a:t>
            </a:r>
          </a:p>
          <a:p>
            <a:pPr marL="0" indent="0" algn="just">
              <a:buNone/>
            </a:pPr>
            <a:endParaRPr lang="en-US" sz="900" dirty="0"/>
          </a:p>
          <a:p>
            <a:pPr marL="0" indent="0" algn="just">
              <a:buNone/>
            </a:pPr>
            <a:r>
              <a:rPr lang="en-US" dirty="0" smtClean="0"/>
              <a:t>Some </a:t>
            </a:r>
            <a:r>
              <a:rPr lang="en-US" dirty="0"/>
              <a:t>Localities such a Denver have a </a:t>
            </a:r>
            <a:r>
              <a:rPr lang="en-US" i="1" dirty="0"/>
              <a:t>“Head Tax.”  </a:t>
            </a:r>
            <a:r>
              <a:rPr lang="en-US" dirty="0"/>
              <a:t>For every Employee that has a </a:t>
            </a:r>
            <a:r>
              <a:rPr lang="en-US" i="1" dirty="0"/>
              <a:t>“Head on their Shoulders,”</a:t>
            </a:r>
            <a:r>
              <a:rPr lang="en-US" dirty="0"/>
              <a:t> </a:t>
            </a:r>
            <a:r>
              <a:rPr lang="en-US" i="1" dirty="0"/>
              <a:t>even if they do not use it very often</a:t>
            </a:r>
            <a:r>
              <a:rPr lang="en-US" dirty="0"/>
              <a:t>, the Employer pays a tax.</a:t>
            </a:r>
          </a:p>
          <a:p>
            <a:pPr marL="0" indent="0">
              <a:buNone/>
            </a:pPr>
            <a:endParaRPr lang="en-US" dirty="0"/>
          </a:p>
        </p:txBody>
      </p:sp>
      <p:sp>
        <p:nvSpPr>
          <p:cNvPr id="4" name="Rectangle 3"/>
          <p:cNvSpPr/>
          <p:nvPr/>
        </p:nvSpPr>
        <p:spPr>
          <a:xfrm>
            <a:off x="457200" y="304800"/>
            <a:ext cx="8229600" cy="1143000"/>
          </a:xfrm>
          <a:prstGeom prst="rect">
            <a:avLst/>
          </a:prstGeom>
          <a:solidFill>
            <a:schemeClr val="accent1">
              <a:alpha val="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Slide Number Placeholder 5"/>
          <p:cNvSpPr>
            <a:spLocks noGrp="1"/>
          </p:cNvSpPr>
          <p:nvPr>
            <p:ph type="sldNum" sz="quarter" idx="12"/>
          </p:nvPr>
        </p:nvSpPr>
        <p:spPr/>
        <p:txBody>
          <a:bodyPr/>
          <a:lstStyle/>
          <a:p>
            <a:fld id="{ACAAC0AA-49DE-4796-B86A-2785895B7CA3}" type="slidenum">
              <a:rPr lang="en-US" smtClean="0"/>
              <a:t>10</a:t>
            </a:fld>
            <a:endParaRPr lang="en-US" dirty="0"/>
          </a:p>
        </p:txBody>
      </p:sp>
    </p:spTree>
    <p:extLst>
      <p:ext uri="{BB962C8B-B14F-4D97-AF65-F5344CB8AC3E}">
        <p14:creationId xmlns:p14="http://schemas.microsoft.com/office/powerpoint/2010/main" val="230940387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u="sng" dirty="0"/>
              <a:t>Personal Property Tax</a:t>
            </a:r>
            <a:r>
              <a:rPr lang="en-US" dirty="0"/>
              <a:t/>
            </a:r>
            <a:br>
              <a:rPr lang="en-US" dirty="0"/>
            </a:br>
            <a:r>
              <a:rPr lang="en-US" dirty="0"/>
              <a:t> </a:t>
            </a:r>
            <a:r>
              <a:rPr lang="en-US" sz="4000" i="1" dirty="0" smtClean="0"/>
              <a:t>Who </a:t>
            </a:r>
            <a:r>
              <a:rPr lang="en-US" sz="4000" i="1" dirty="0"/>
              <a:t>owns furniture</a:t>
            </a:r>
            <a:r>
              <a:rPr lang="en-US" sz="4000" i="1" dirty="0" smtClean="0"/>
              <a:t>?</a:t>
            </a:r>
            <a:endParaRPr lang="en-US" sz="4000" dirty="0"/>
          </a:p>
        </p:txBody>
      </p:sp>
      <p:sp>
        <p:nvSpPr>
          <p:cNvPr id="3" name="Content Placeholder 2"/>
          <p:cNvSpPr>
            <a:spLocks noGrp="1"/>
          </p:cNvSpPr>
          <p:nvPr>
            <p:ph idx="1"/>
          </p:nvPr>
        </p:nvSpPr>
        <p:spPr/>
        <p:txBody>
          <a:bodyPr>
            <a:normAutofit fontScale="92500" lnSpcReduction="10000"/>
          </a:bodyPr>
          <a:lstStyle/>
          <a:p>
            <a:pPr marL="0" indent="0" algn="just">
              <a:buNone/>
            </a:pPr>
            <a:r>
              <a:rPr lang="en-US" dirty="0"/>
              <a:t>In Virginia, Individuals only pay Personal Property Tax to the Locality for their Cars, Boats, RV’s, Trucks, and Trailers, but they do not pay Personal Property Tax on the other things that they own</a:t>
            </a:r>
            <a:r>
              <a:rPr lang="en-US" dirty="0" smtClean="0"/>
              <a:t>.</a:t>
            </a:r>
          </a:p>
          <a:p>
            <a:pPr marL="0" indent="0" algn="just">
              <a:buNone/>
            </a:pPr>
            <a:endParaRPr lang="en-US" sz="900" dirty="0"/>
          </a:p>
          <a:p>
            <a:pPr marL="0" indent="0" algn="just">
              <a:buNone/>
            </a:pPr>
            <a:r>
              <a:rPr lang="en-US" dirty="0" smtClean="0"/>
              <a:t>In </a:t>
            </a:r>
            <a:r>
              <a:rPr lang="en-US" dirty="0"/>
              <a:t>some other </a:t>
            </a:r>
            <a:r>
              <a:rPr lang="en-US" dirty="0" smtClean="0"/>
              <a:t>States, Localities require Individuals to </a:t>
            </a:r>
            <a:r>
              <a:rPr lang="en-US" dirty="0"/>
              <a:t>pay Personal Property Tax on all their positions</a:t>
            </a:r>
            <a:r>
              <a:rPr lang="en-US" dirty="0" smtClean="0"/>
              <a:t>.</a:t>
            </a:r>
          </a:p>
          <a:p>
            <a:pPr marL="0" indent="0" algn="just">
              <a:buNone/>
            </a:pPr>
            <a:endParaRPr lang="en-US" sz="900" dirty="0" smtClean="0"/>
          </a:p>
          <a:p>
            <a:pPr marL="0" indent="0" algn="just">
              <a:buNone/>
            </a:pPr>
            <a:r>
              <a:rPr lang="en-US" dirty="0" smtClean="0"/>
              <a:t>The theory is that Personal Property Tax pays for  </a:t>
            </a:r>
            <a:r>
              <a:rPr lang="en-US" i="1" dirty="0" smtClean="0"/>
              <a:t>“Protection” </a:t>
            </a:r>
            <a:r>
              <a:rPr lang="en-US" dirty="0" smtClean="0"/>
              <a:t>of the Property by the Locality for Police, Fire, and the Courts.</a:t>
            </a:r>
            <a:endParaRPr lang="en-US" dirty="0"/>
          </a:p>
        </p:txBody>
      </p:sp>
      <p:sp>
        <p:nvSpPr>
          <p:cNvPr id="4" name="Rectangle 3"/>
          <p:cNvSpPr/>
          <p:nvPr/>
        </p:nvSpPr>
        <p:spPr>
          <a:xfrm>
            <a:off x="457200" y="304800"/>
            <a:ext cx="8229600" cy="1143000"/>
          </a:xfrm>
          <a:prstGeom prst="rect">
            <a:avLst/>
          </a:prstGeom>
          <a:solidFill>
            <a:schemeClr val="accent1">
              <a:alpha val="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Slide Number Placeholder 5"/>
          <p:cNvSpPr>
            <a:spLocks noGrp="1"/>
          </p:cNvSpPr>
          <p:nvPr>
            <p:ph type="sldNum" sz="quarter" idx="12"/>
          </p:nvPr>
        </p:nvSpPr>
        <p:spPr/>
        <p:txBody>
          <a:bodyPr/>
          <a:lstStyle/>
          <a:p>
            <a:fld id="{ACAAC0AA-49DE-4796-B86A-2785895B7CA3}" type="slidenum">
              <a:rPr lang="en-US" smtClean="0"/>
              <a:t>11</a:t>
            </a:fld>
            <a:endParaRPr lang="en-US" dirty="0"/>
          </a:p>
        </p:txBody>
      </p:sp>
    </p:spTree>
    <p:extLst>
      <p:ext uri="{BB962C8B-B14F-4D97-AF65-F5344CB8AC3E}">
        <p14:creationId xmlns:p14="http://schemas.microsoft.com/office/powerpoint/2010/main" val="349584633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u="sng" dirty="0" smtClean="0"/>
              <a:t>Personal Property Tax</a:t>
            </a:r>
            <a:br>
              <a:rPr lang="en-US" u="sng" dirty="0" smtClean="0"/>
            </a:br>
            <a:r>
              <a:rPr lang="en-US" sz="4000" i="1" dirty="0" smtClean="0"/>
              <a:t>Cost Price  of Tangible Personal Property</a:t>
            </a:r>
            <a:endParaRPr lang="en-US" sz="4000" dirty="0"/>
          </a:p>
        </p:txBody>
      </p:sp>
      <p:sp>
        <p:nvSpPr>
          <p:cNvPr id="3" name="Content Placeholder 2"/>
          <p:cNvSpPr>
            <a:spLocks noGrp="1"/>
          </p:cNvSpPr>
          <p:nvPr>
            <p:ph idx="1"/>
          </p:nvPr>
        </p:nvSpPr>
        <p:spPr/>
        <p:txBody>
          <a:bodyPr>
            <a:noAutofit/>
          </a:bodyPr>
          <a:lstStyle/>
          <a:p>
            <a:pPr marL="0" indent="0" algn="just">
              <a:buNone/>
            </a:pPr>
            <a:r>
              <a:rPr lang="en-US" sz="1900" dirty="0" smtClean="0"/>
              <a:t>In </a:t>
            </a:r>
            <a:r>
              <a:rPr lang="en-US" sz="1900" dirty="0"/>
              <a:t>Virginia and most states, companies pay a </a:t>
            </a:r>
            <a:r>
              <a:rPr lang="en-US" sz="1900" i="1" dirty="0"/>
              <a:t>“Business Personal Property Tax”</a:t>
            </a:r>
            <a:r>
              <a:rPr lang="en-US" sz="1900" dirty="0"/>
              <a:t> based on the </a:t>
            </a:r>
            <a:r>
              <a:rPr lang="en-US" sz="1900" i="1" dirty="0"/>
              <a:t>“Cost Price”</a:t>
            </a:r>
            <a:r>
              <a:rPr lang="en-US" sz="1900" dirty="0"/>
              <a:t> of property they own in that locality.  Personal Property is also called </a:t>
            </a:r>
            <a:r>
              <a:rPr lang="en-US" sz="1900" i="1" dirty="0"/>
              <a:t>“Tangible Personal Property,” </a:t>
            </a:r>
            <a:r>
              <a:rPr lang="en-US" sz="1900" dirty="0"/>
              <a:t>which are items that </a:t>
            </a:r>
            <a:r>
              <a:rPr lang="en-US" sz="1900" i="1" dirty="0"/>
              <a:t>can</a:t>
            </a:r>
            <a:r>
              <a:rPr lang="en-US" sz="1900" dirty="0"/>
              <a:t> be </a:t>
            </a:r>
            <a:r>
              <a:rPr lang="en-US" sz="1900" i="1" dirty="0"/>
              <a:t>“Moved, Seen, Felt, Touched or Otherwise Perceived by the Senses."</a:t>
            </a:r>
            <a:endParaRPr lang="en-US" sz="1900" dirty="0"/>
          </a:p>
          <a:p>
            <a:pPr marL="0" indent="0" algn="just">
              <a:buNone/>
            </a:pPr>
            <a:endParaRPr lang="en-US" sz="500" dirty="0" smtClean="0"/>
          </a:p>
          <a:p>
            <a:pPr marL="0" indent="0" algn="just">
              <a:buNone/>
            </a:pPr>
            <a:r>
              <a:rPr lang="en-US" sz="1900" dirty="0" smtClean="0"/>
              <a:t>For </a:t>
            </a:r>
            <a:r>
              <a:rPr lang="en-US" sz="1900" dirty="0"/>
              <a:t>example, like most companies, </a:t>
            </a:r>
            <a:r>
              <a:rPr lang="en-US" sz="1900" dirty="0" smtClean="0"/>
              <a:t>the </a:t>
            </a:r>
            <a:r>
              <a:rPr lang="en-US" sz="1900" dirty="0"/>
              <a:t>Wal-Mart store in Henrico </a:t>
            </a:r>
            <a:r>
              <a:rPr lang="en-US" sz="1900" dirty="0" smtClean="0"/>
              <a:t>County pays </a:t>
            </a:r>
            <a:r>
              <a:rPr lang="en-US" sz="1900" dirty="0"/>
              <a:t>the county </a:t>
            </a:r>
            <a:r>
              <a:rPr lang="en-US" sz="1900" i="1" dirty="0"/>
              <a:t>“Business Personal Property Tax”</a:t>
            </a:r>
            <a:r>
              <a:rPr lang="en-US" sz="1900" dirty="0"/>
              <a:t> because it owns “</a:t>
            </a:r>
            <a:r>
              <a:rPr lang="en-US" sz="1900" i="1" dirty="0"/>
              <a:t>Tangible Personal Property” </a:t>
            </a:r>
            <a:r>
              <a:rPr lang="en-US" sz="1900" dirty="0"/>
              <a:t>including</a:t>
            </a:r>
            <a:r>
              <a:rPr lang="en-US" sz="1900" i="1" dirty="0"/>
              <a:t> Furniture &amp; Fixtures</a:t>
            </a:r>
            <a:r>
              <a:rPr lang="en-US" sz="1900" dirty="0"/>
              <a:t>, such as Shelves, Desks, Chairs, Tables, File Cabinets, Cubicles, etc. physically located in the county.  In addition to </a:t>
            </a:r>
            <a:r>
              <a:rPr lang="en-US" sz="1900" i="1" dirty="0"/>
              <a:t>Computer Equipment</a:t>
            </a:r>
            <a:r>
              <a:rPr lang="en-US" sz="1900" dirty="0"/>
              <a:t>, the Wal-Mart store also has </a:t>
            </a:r>
            <a:r>
              <a:rPr lang="en-US" sz="1900" i="1" dirty="0"/>
              <a:t>Machinery &amp; Equipment</a:t>
            </a:r>
            <a:r>
              <a:rPr lang="en-US" sz="1900" dirty="0"/>
              <a:t>, such as Conveyer </a:t>
            </a:r>
            <a:r>
              <a:rPr lang="en-US" sz="1900" dirty="0" smtClean="0"/>
              <a:t>Belts, Forklifts, Copiers</a:t>
            </a:r>
            <a:r>
              <a:rPr lang="en-US" sz="1900" dirty="0"/>
              <a:t>, </a:t>
            </a:r>
            <a:r>
              <a:rPr lang="en-US" sz="1900" dirty="0" smtClean="0"/>
              <a:t>etc.</a:t>
            </a:r>
            <a:endParaRPr lang="en-US" sz="1900" dirty="0"/>
          </a:p>
          <a:p>
            <a:pPr marL="0" indent="0" algn="just">
              <a:buNone/>
            </a:pPr>
            <a:endParaRPr lang="en-US" sz="500" dirty="0" smtClean="0"/>
          </a:p>
          <a:p>
            <a:pPr marL="0" indent="0" algn="just">
              <a:buNone/>
            </a:pPr>
            <a:r>
              <a:rPr lang="en-US" sz="1900" dirty="0" smtClean="0"/>
              <a:t>Wal-Mart </a:t>
            </a:r>
            <a:r>
              <a:rPr lang="en-US" sz="1900" dirty="0"/>
              <a:t>also has </a:t>
            </a:r>
            <a:r>
              <a:rPr lang="en-US" sz="1900" i="1" dirty="0"/>
              <a:t>Software</a:t>
            </a:r>
            <a:r>
              <a:rPr lang="en-US" sz="1900" dirty="0"/>
              <a:t>, which is considered </a:t>
            </a:r>
            <a:r>
              <a:rPr lang="en-US" sz="1900" i="1" dirty="0"/>
              <a:t>“Intangible Property,” </a:t>
            </a:r>
            <a:r>
              <a:rPr lang="en-US" sz="1900" dirty="0"/>
              <a:t>or items that </a:t>
            </a:r>
            <a:r>
              <a:rPr lang="en-US" sz="1900" i="1" dirty="0"/>
              <a:t>cannot </a:t>
            </a:r>
            <a:r>
              <a:rPr lang="en-US" sz="1900" dirty="0"/>
              <a:t>be </a:t>
            </a:r>
            <a:r>
              <a:rPr lang="en-US" sz="1900" i="1" dirty="0"/>
              <a:t>“Seen, Felt, or Touched,”</a:t>
            </a:r>
            <a:r>
              <a:rPr lang="en-US" sz="1900" dirty="0"/>
              <a:t> which are </a:t>
            </a:r>
            <a:r>
              <a:rPr lang="en-US" sz="1900" i="1" dirty="0"/>
              <a:t>Exempt</a:t>
            </a:r>
            <a:r>
              <a:rPr lang="en-US" sz="1900" dirty="0"/>
              <a:t> of Personal Property Tax or not taxed.</a:t>
            </a:r>
          </a:p>
          <a:p>
            <a:pPr marL="0" indent="0" algn="just">
              <a:buNone/>
            </a:pPr>
            <a:endParaRPr lang="en-US" sz="500" dirty="0" smtClean="0"/>
          </a:p>
          <a:p>
            <a:pPr marL="0" indent="0" algn="just">
              <a:buNone/>
            </a:pPr>
            <a:r>
              <a:rPr lang="en-US" sz="1900" dirty="0" smtClean="0"/>
              <a:t>For </a:t>
            </a:r>
            <a:r>
              <a:rPr lang="en-US" sz="1900" i="1" dirty="0"/>
              <a:t>“Leased Equipment,”</a:t>
            </a:r>
            <a:r>
              <a:rPr lang="en-US" sz="1900" dirty="0"/>
              <a:t> the “</a:t>
            </a:r>
            <a:r>
              <a:rPr lang="en-US" sz="1900" i="1" dirty="0"/>
              <a:t>Tangible Personal Property”</a:t>
            </a:r>
            <a:r>
              <a:rPr lang="en-US" sz="1900" dirty="0"/>
              <a:t> is owned by another company, who pays the </a:t>
            </a:r>
            <a:r>
              <a:rPr lang="en-US" sz="1900" i="1" dirty="0"/>
              <a:t>“Business Personal Property Tax”</a:t>
            </a:r>
            <a:r>
              <a:rPr lang="en-US" sz="1900" dirty="0"/>
              <a:t> based on </a:t>
            </a:r>
            <a:r>
              <a:rPr lang="en-US" sz="1900" i="1" dirty="0" smtClean="0"/>
              <a:t>“Cost </a:t>
            </a:r>
            <a:r>
              <a:rPr lang="en-US" sz="1900" i="1" dirty="0"/>
              <a:t>Price.”</a:t>
            </a:r>
            <a:endParaRPr lang="en-US" sz="1900" dirty="0"/>
          </a:p>
        </p:txBody>
      </p:sp>
      <p:sp>
        <p:nvSpPr>
          <p:cNvPr id="4" name="Rectangle 3"/>
          <p:cNvSpPr/>
          <p:nvPr/>
        </p:nvSpPr>
        <p:spPr>
          <a:xfrm>
            <a:off x="457200" y="304800"/>
            <a:ext cx="8229600" cy="1143000"/>
          </a:xfrm>
          <a:prstGeom prst="rect">
            <a:avLst/>
          </a:prstGeom>
          <a:solidFill>
            <a:schemeClr val="accent1">
              <a:alpha val="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Slide Number Placeholder 5"/>
          <p:cNvSpPr>
            <a:spLocks noGrp="1"/>
          </p:cNvSpPr>
          <p:nvPr>
            <p:ph type="sldNum" sz="quarter" idx="12"/>
          </p:nvPr>
        </p:nvSpPr>
        <p:spPr/>
        <p:txBody>
          <a:bodyPr/>
          <a:lstStyle/>
          <a:p>
            <a:fld id="{ACAAC0AA-49DE-4796-B86A-2785895B7CA3}" type="slidenum">
              <a:rPr lang="en-US" smtClean="0"/>
              <a:t>12</a:t>
            </a:fld>
            <a:endParaRPr lang="en-US" dirty="0"/>
          </a:p>
        </p:txBody>
      </p:sp>
    </p:spTree>
    <p:extLst>
      <p:ext uri="{BB962C8B-B14F-4D97-AF65-F5344CB8AC3E}">
        <p14:creationId xmlns:p14="http://schemas.microsoft.com/office/powerpoint/2010/main" val="178902871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u="sng" dirty="0"/>
              <a:t>Business Licenses</a:t>
            </a:r>
            <a:r>
              <a:rPr lang="en-US" dirty="0"/>
              <a:t/>
            </a:r>
            <a:br>
              <a:rPr lang="en-US" dirty="0"/>
            </a:br>
            <a:r>
              <a:rPr lang="en-US" dirty="0"/>
              <a:t> </a:t>
            </a:r>
            <a:r>
              <a:rPr lang="en-US" sz="4000" i="1" dirty="0" smtClean="0"/>
              <a:t>Who </a:t>
            </a:r>
            <a:r>
              <a:rPr lang="en-US" sz="4000" i="1" dirty="0"/>
              <a:t>has a Drivers License</a:t>
            </a:r>
            <a:r>
              <a:rPr lang="en-US" sz="4000" i="1" dirty="0" smtClean="0"/>
              <a:t>?</a:t>
            </a:r>
            <a:endParaRPr lang="en-US" dirty="0"/>
          </a:p>
        </p:txBody>
      </p:sp>
      <p:sp>
        <p:nvSpPr>
          <p:cNvPr id="3" name="Content Placeholder 2"/>
          <p:cNvSpPr>
            <a:spLocks noGrp="1"/>
          </p:cNvSpPr>
          <p:nvPr>
            <p:ph idx="1"/>
          </p:nvPr>
        </p:nvSpPr>
        <p:spPr/>
        <p:txBody>
          <a:bodyPr>
            <a:noAutofit/>
          </a:bodyPr>
          <a:lstStyle/>
          <a:p>
            <a:pPr marL="0" indent="0" algn="just">
              <a:buNone/>
            </a:pPr>
            <a:r>
              <a:rPr lang="en-US" sz="2050" dirty="0"/>
              <a:t>In most states, after Individuals pass a required test they are issued a valid Driver’s License to drive a Vehicle.  </a:t>
            </a:r>
          </a:p>
          <a:p>
            <a:pPr marL="0" indent="0" algn="just">
              <a:buNone/>
            </a:pPr>
            <a:endParaRPr lang="en-US" sz="800" dirty="0" smtClean="0"/>
          </a:p>
          <a:p>
            <a:pPr marL="0" indent="0" algn="just">
              <a:buNone/>
            </a:pPr>
            <a:r>
              <a:rPr lang="en-US" sz="2050" dirty="0" smtClean="0"/>
              <a:t>For </a:t>
            </a:r>
            <a:r>
              <a:rPr lang="en-US" sz="2050" i="1" dirty="0"/>
              <a:t>“Dangerous professions”</a:t>
            </a:r>
            <a:r>
              <a:rPr lang="en-US" sz="2050" dirty="0"/>
              <a:t> that require a high level of specialized skill, most states require a </a:t>
            </a:r>
            <a:r>
              <a:rPr lang="en-US" sz="2050" i="1" dirty="0"/>
              <a:t>“</a:t>
            </a:r>
            <a:r>
              <a:rPr lang="en-US" sz="2050" i="1" u="sng" dirty="0"/>
              <a:t>Professional License</a:t>
            </a:r>
            <a:r>
              <a:rPr lang="en-US" sz="2050" i="1" dirty="0"/>
              <a:t>,”</a:t>
            </a:r>
            <a:r>
              <a:rPr lang="en-US" sz="2050" dirty="0"/>
              <a:t> which after passing a test, grants the authority to practice in that jurisdiction for professions such as </a:t>
            </a:r>
            <a:r>
              <a:rPr lang="en-US" sz="2050" i="1" dirty="0"/>
              <a:t>Architects, Engineers, Nurses, and Tattoo Artists</a:t>
            </a:r>
            <a:r>
              <a:rPr lang="en-US" sz="2050" dirty="0"/>
              <a:t>.  Generally, companies will reimburse employees for required </a:t>
            </a:r>
            <a:r>
              <a:rPr lang="en-US" sz="2050" i="1" dirty="0"/>
              <a:t>“Professional Licenses.”</a:t>
            </a:r>
            <a:endParaRPr lang="en-US" sz="2050" dirty="0"/>
          </a:p>
          <a:p>
            <a:pPr marL="0" indent="0" algn="just">
              <a:buNone/>
            </a:pPr>
            <a:endParaRPr lang="en-US" sz="800" dirty="0"/>
          </a:p>
          <a:p>
            <a:pPr marL="0" indent="0" algn="just">
              <a:buNone/>
            </a:pPr>
            <a:r>
              <a:rPr lang="en-US" sz="2050" i="1" dirty="0"/>
              <a:t>“Business Professional Licenses”</a:t>
            </a:r>
            <a:r>
              <a:rPr lang="en-US" sz="2050" dirty="0"/>
              <a:t> are approved permits or licenses issued by a jurisdiction granting the authority for a business to provide professional services by licensed individuals.</a:t>
            </a:r>
          </a:p>
          <a:p>
            <a:pPr marL="0" indent="0" algn="just">
              <a:buNone/>
            </a:pPr>
            <a:endParaRPr lang="en-US" sz="800" dirty="0" smtClean="0"/>
          </a:p>
          <a:p>
            <a:pPr marL="0" indent="0" algn="just">
              <a:buNone/>
            </a:pPr>
            <a:r>
              <a:rPr lang="en-US" sz="2050" dirty="0" smtClean="0"/>
              <a:t>For </a:t>
            </a:r>
            <a:r>
              <a:rPr lang="en-US" sz="2050" dirty="0"/>
              <a:t>companies to do business in a Locality, most require a </a:t>
            </a:r>
            <a:r>
              <a:rPr lang="en-US" sz="2050" i="1" dirty="0"/>
              <a:t>“Business License,”</a:t>
            </a:r>
            <a:r>
              <a:rPr lang="en-US" sz="2050" dirty="0"/>
              <a:t> which is a permit to conduct business within the geographical jurisdiction.  Generally, it is a percentage of Gross Sales and no test is required, just </a:t>
            </a:r>
            <a:r>
              <a:rPr lang="en-US" sz="2050" i="1" dirty="0" smtClean="0"/>
              <a:t>“A Good </a:t>
            </a:r>
            <a:r>
              <a:rPr lang="en-US" sz="2050" i="1" dirty="0"/>
              <a:t>payment</a:t>
            </a:r>
            <a:r>
              <a:rPr lang="en-US" sz="2050" i="1" dirty="0" smtClean="0"/>
              <a:t>.”</a:t>
            </a:r>
            <a:endParaRPr lang="en-US" sz="2050" dirty="0"/>
          </a:p>
        </p:txBody>
      </p:sp>
      <p:sp>
        <p:nvSpPr>
          <p:cNvPr id="4" name="Rectangle 3"/>
          <p:cNvSpPr/>
          <p:nvPr/>
        </p:nvSpPr>
        <p:spPr>
          <a:xfrm>
            <a:off x="457200" y="304800"/>
            <a:ext cx="8229600" cy="1143000"/>
          </a:xfrm>
          <a:prstGeom prst="rect">
            <a:avLst/>
          </a:prstGeom>
          <a:solidFill>
            <a:schemeClr val="accent1">
              <a:alpha val="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Slide Number Placeholder 5"/>
          <p:cNvSpPr>
            <a:spLocks noGrp="1"/>
          </p:cNvSpPr>
          <p:nvPr>
            <p:ph type="sldNum" sz="quarter" idx="12"/>
          </p:nvPr>
        </p:nvSpPr>
        <p:spPr/>
        <p:txBody>
          <a:bodyPr/>
          <a:lstStyle/>
          <a:p>
            <a:fld id="{ACAAC0AA-49DE-4796-B86A-2785895B7CA3}" type="slidenum">
              <a:rPr lang="en-US" smtClean="0"/>
              <a:t>13</a:t>
            </a:fld>
            <a:endParaRPr lang="en-US" dirty="0"/>
          </a:p>
        </p:txBody>
      </p:sp>
    </p:spTree>
    <p:extLst>
      <p:ext uri="{BB962C8B-B14F-4D97-AF65-F5344CB8AC3E}">
        <p14:creationId xmlns:p14="http://schemas.microsoft.com/office/powerpoint/2010/main" val="234083079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u="sng" dirty="0"/>
              <a:t>Annual Reports</a:t>
            </a:r>
            <a:r>
              <a:rPr lang="en-US" dirty="0"/>
              <a:t/>
            </a:r>
            <a:br>
              <a:rPr lang="en-US" dirty="0"/>
            </a:br>
            <a:r>
              <a:rPr lang="en-US" sz="4000" i="1" dirty="0" smtClean="0"/>
              <a:t>Who </a:t>
            </a:r>
            <a:r>
              <a:rPr lang="en-US" sz="4000" i="1" dirty="0"/>
              <a:t>has received a Report Card</a:t>
            </a:r>
            <a:r>
              <a:rPr lang="en-US" sz="4000" i="1" dirty="0" smtClean="0"/>
              <a:t>?</a:t>
            </a:r>
            <a:endParaRPr lang="en-US" sz="4000" dirty="0"/>
          </a:p>
        </p:txBody>
      </p:sp>
      <p:sp>
        <p:nvSpPr>
          <p:cNvPr id="3" name="Content Placeholder 2"/>
          <p:cNvSpPr>
            <a:spLocks noGrp="1"/>
          </p:cNvSpPr>
          <p:nvPr>
            <p:ph idx="1"/>
          </p:nvPr>
        </p:nvSpPr>
        <p:spPr/>
        <p:txBody>
          <a:bodyPr>
            <a:normAutofit fontScale="92500"/>
          </a:bodyPr>
          <a:lstStyle/>
          <a:p>
            <a:pPr marL="0" indent="0" algn="just">
              <a:buNone/>
            </a:pPr>
            <a:r>
              <a:rPr lang="en-US" sz="3000" dirty="0" smtClean="0"/>
              <a:t>When </a:t>
            </a:r>
            <a:r>
              <a:rPr lang="en-US" sz="3000" dirty="0"/>
              <a:t>companies want to </a:t>
            </a:r>
            <a:r>
              <a:rPr lang="en-US" sz="3000" i="1" dirty="0"/>
              <a:t>“Qualify”</a:t>
            </a:r>
            <a:r>
              <a:rPr lang="en-US" sz="3000" dirty="0"/>
              <a:t> to legally do business or operate within a state’s boarders, generally they must register and file an </a:t>
            </a:r>
            <a:r>
              <a:rPr lang="en-US" sz="3000" i="1" dirty="0"/>
              <a:t>“Annual Report”</a:t>
            </a:r>
            <a:r>
              <a:rPr lang="en-US" sz="3000" dirty="0"/>
              <a:t> with the State’s </a:t>
            </a:r>
            <a:r>
              <a:rPr lang="en-US" sz="3000" i="1" dirty="0"/>
              <a:t>Secretary of State</a:t>
            </a:r>
            <a:r>
              <a:rPr lang="en-US" sz="3000" dirty="0"/>
              <a:t> or in Virginia the </a:t>
            </a:r>
            <a:r>
              <a:rPr lang="en-US" sz="3000" i="1" dirty="0"/>
              <a:t>State Corporation Commission</a:t>
            </a:r>
            <a:r>
              <a:rPr lang="en-US" sz="3000" dirty="0"/>
              <a:t>, providing update information about the business, which typically include</a:t>
            </a:r>
            <a:r>
              <a:rPr lang="en-US" sz="3000" dirty="0" smtClean="0"/>
              <a:t>:</a:t>
            </a:r>
          </a:p>
          <a:p>
            <a:pPr marL="0" indent="0" algn="just">
              <a:buNone/>
            </a:pPr>
            <a:endParaRPr lang="en-US" sz="900" dirty="0"/>
          </a:p>
          <a:p>
            <a:pPr lvl="0" algn="just"/>
            <a:r>
              <a:rPr lang="en-US" sz="2400" dirty="0" smtClean="0"/>
              <a:t>Names </a:t>
            </a:r>
            <a:r>
              <a:rPr lang="en-US" sz="2400" dirty="0"/>
              <a:t>and Addresses of Officers, Directors, Members, and Trustees</a:t>
            </a:r>
          </a:p>
          <a:p>
            <a:pPr lvl="0" algn="just"/>
            <a:r>
              <a:rPr lang="en-US" sz="2400" dirty="0"/>
              <a:t>Company Principal Business Office Address</a:t>
            </a:r>
          </a:p>
          <a:p>
            <a:pPr lvl="0" algn="just"/>
            <a:r>
              <a:rPr lang="en-US" sz="2400" dirty="0"/>
              <a:t>Name of the Company's Registered Agent</a:t>
            </a:r>
          </a:p>
          <a:p>
            <a:pPr lvl="0" algn="just"/>
            <a:r>
              <a:rPr lang="en-US" sz="2400" dirty="0"/>
              <a:t>Number of Shares of Stock the Corporation has Issued </a:t>
            </a:r>
          </a:p>
        </p:txBody>
      </p:sp>
      <p:sp>
        <p:nvSpPr>
          <p:cNvPr id="4" name="Rectangle 3"/>
          <p:cNvSpPr/>
          <p:nvPr/>
        </p:nvSpPr>
        <p:spPr>
          <a:xfrm>
            <a:off x="457200" y="304800"/>
            <a:ext cx="8229600" cy="1143000"/>
          </a:xfrm>
          <a:prstGeom prst="rect">
            <a:avLst/>
          </a:prstGeom>
          <a:solidFill>
            <a:schemeClr val="accent1">
              <a:alpha val="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Slide Number Placeholder 5"/>
          <p:cNvSpPr>
            <a:spLocks noGrp="1"/>
          </p:cNvSpPr>
          <p:nvPr>
            <p:ph type="sldNum" sz="quarter" idx="12"/>
          </p:nvPr>
        </p:nvSpPr>
        <p:spPr/>
        <p:txBody>
          <a:bodyPr/>
          <a:lstStyle/>
          <a:p>
            <a:fld id="{ACAAC0AA-49DE-4796-B86A-2785895B7CA3}" type="slidenum">
              <a:rPr lang="en-US" smtClean="0"/>
              <a:t>14</a:t>
            </a:fld>
            <a:endParaRPr lang="en-US" dirty="0"/>
          </a:p>
        </p:txBody>
      </p:sp>
    </p:spTree>
    <p:extLst>
      <p:ext uri="{BB962C8B-B14F-4D97-AF65-F5344CB8AC3E}">
        <p14:creationId xmlns:p14="http://schemas.microsoft.com/office/powerpoint/2010/main" val="156725687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u="sng" dirty="0" smtClean="0"/>
              <a:t>Annual Reports</a:t>
            </a:r>
            <a:br>
              <a:rPr lang="en-US" u="sng" dirty="0" smtClean="0"/>
            </a:br>
            <a:r>
              <a:rPr lang="en-US" sz="3100" i="1" dirty="0" smtClean="0"/>
              <a:t>Certificate of Good Standing and Foreign Company</a:t>
            </a:r>
            <a:endParaRPr lang="en-US" sz="3100" dirty="0"/>
          </a:p>
        </p:txBody>
      </p:sp>
      <p:sp>
        <p:nvSpPr>
          <p:cNvPr id="3" name="Content Placeholder 2"/>
          <p:cNvSpPr>
            <a:spLocks noGrp="1"/>
          </p:cNvSpPr>
          <p:nvPr>
            <p:ph idx="1"/>
          </p:nvPr>
        </p:nvSpPr>
        <p:spPr/>
        <p:txBody>
          <a:bodyPr>
            <a:normAutofit fontScale="70000" lnSpcReduction="20000"/>
          </a:bodyPr>
          <a:lstStyle/>
          <a:p>
            <a:pPr marL="0" indent="0" algn="just">
              <a:buNone/>
            </a:pPr>
            <a:r>
              <a:rPr lang="en-US" sz="3900" dirty="0"/>
              <a:t>A </a:t>
            </a:r>
            <a:r>
              <a:rPr lang="en-US" sz="3900" i="1" dirty="0"/>
              <a:t>“Registered Agent”</a:t>
            </a:r>
            <a:r>
              <a:rPr lang="en-US" sz="3900" dirty="0"/>
              <a:t> is generally a Lawyer, Law Firm, or Processing Company such as CT Corp who will accept Subpoenas issued by Courts in behalf of or for the company.</a:t>
            </a:r>
          </a:p>
          <a:p>
            <a:pPr marL="0" indent="0" algn="just">
              <a:buNone/>
            </a:pPr>
            <a:endParaRPr lang="en-US" sz="1100" dirty="0" smtClean="0"/>
          </a:p>
          <a:p>
            <a:pPr marL="0" indent="0" algn="just">
              <a:buNone/>
            </a:pPr>
            <a:r>
              <a:rPr lang="en-US" sz="3700" dirty="0" smtClean="0"/>
              <a:t>If </a:t>
            </a:r>
            <a:r>
              <a:rPr lang="en-US" sz="3700" dirty="0"/>
              <a:t>the </a:t>
            </a:r>
            <a:r>
              <a:rPr lang="en-US" sz="3700" i="1" dirty="0"/>
              <a:t>“Annual Report”</a:t>
            </a:r>
            <a:r>
              <a:rPr lang="en-US" sz="3700" dirty="0"/>
              <a:t> filing is up to date and the fee paid, then the State will issue a </a:t>
            </a:r>
            <a:r>
              <a:rPr lang="en-US" sz="3700" i="1" dirty="0"/>
              <a:t>“Certificate of Good Standing” </a:t>
            </a:r>
            <a:r>
              <a:rPr lang="en-US" sz="3700" dirty="0"/>
              <a:t>for the company, which is similar to a Pass – Fail Report Card.</a:t>
            </a:r>
          </a:p>
          <a:p>
            <a:pPr marL="0" indent="0" algn="just">
              <a:buNone/>
            </a:pPr>
            <a:endParaRPr lang="en-US" sz="1100" dirty="0" smtClean="0"/>
          </a:p>
          <a:p>
            <a:pPr marL="0" indent="0" algn="just">
              <a:buNone/>
            </a:pPr>
            <a:r>
              <a:rPr lang="en-US" sz="3900" dirty="0"/>
              <a:t>When a company is created or formed in one state but wants to do business in a second state it is called a </a:t>
            </a:r>
            <a:r>
              <a:rPr lang="en-US" sz="3900" i="1" dirty="0"/>
              <a:t>“Foreign Company,”</a:t>
            </a:r>
            <a:r>
              <a:rPr lang="en-US" sz="3900" dirty="0"/>
              <a:t> because it was formed outside the state; not because the company is outside the U.S.</a:t>
            </a:r>
            <a:r>
              <a:rPr lang="en-US" sz="3900" i="1" dirty="0"/>
              <a:t> or someone at the company speaks French</a:t>
            </a:r>
            <a:r>
              <a:rPr lang="en-US" sz="3900" dirty="0" smtClean="0"/>
              <a:t>.</a:t>
            </a:r>
            <a:endParaRPr lang="en-US" sz="3900" dirty="0"/>
          </a:p>
        </p:txBody>
      </p:sp>
      <p:sp>
        <p:nvSpPr>
          <p:cNvPr id="4" name="Rectangle 3"/>
          <p:cNvSpPr/>
          <p:nvPr/>
        </p:nvSpPr>
        <p:spPr>
          <a:xfrm>
            <a:off x="457200" y="304800"/>
            <a:ext cx="8229600" cy="1143000"/>
          </a:xfrm>
          <a:prstGeom prst="rect">
            <a:avLst/>
          </a:prstGeom>
          <a:solidFill>
            <a:schemeClr val="accent1">
              <a:alpha val="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Slide Number Placeholder 5"/>
          <p:cNvSpPr>
            <a:spLocks noGrp="1"/>
          </p:cNvSpPr>
          <p:nvPr>
            <p:ph type="sldNum" sz="quarter" idx="12"/>
          </p:nvPr>
        </p:nvSpPr>
        <p:spPr/>
        <p:txBody>
          <a:bodyPr/>
          <a:lstStyle/>
          <a:p>
            <a:fld id="{ACAAC0AA-49DE-4796-B86A-2785895B7CA3}" type="slidenum">
              <a:rPr lang="en-US" smtClean="0"/>
              <a:t>15</a:t>
            </a:fld>
            <a:endParaRPr lang="en-US" dirty="0"/>
          </a:p>
        </p:txBody>
      </p:sp>
    </p:spTree>
    <p:extLst>
      <p:ext uri="{BB962C8B-B14F-4D97-AF65-F5344CB8AC3E}">
        <p14:creationId xmlns:p14="http://schemas.microsoft.com/office/powerpoint/2010/main" val="249356928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u="sng" dirty="0"/>
              <a:t>Unusual Business Taxes</a:t>
            </a:r>
            <a:r>
              <a:rPr lang="en-US" sz="3600" dirty="0"/>
              <a:t/>
            </a:r>
            <a:br>
              <a:rPr lang="en-US" sz="3600" dirty="0"/>
            </a:br>
            <a:r>
              <a:rPr lang="en-US" sz="3100" dirty="0" smtClean="0"/>
              <a:t>Litter Tax, and Heavy Highway Vehicle Use Tax</a:t>
            </a:r>
            <a:endParaRPr lang="en-US" sz="3100" dirty="0"/>
          </a:p>
        </p:txBody>
      </p:sp>
      <p:sp>
        <p:nvSpPr>
          <p:cNvPr id="3" name="Content Placeholder 2"/>
          <p:cNvSpPr>
            <a:spLocks noGrp="1"/>
          </p:cNvSpPr>
          <p:nvPr>
            <p:ph idx="1"/>
          </p:nvPr>
        </p:nvSpPr>
        <p:spPr/>
        <p:txBody>
          <a:bodyPr>
            <a:noAutofit/>
          </a:bodyPr>
          <a:lstStyle/>
          <a:p>
            <a:pPr marL="0" indent="0" algn="ctr">
              <a:buNone/>
            </a:pPr>
            <a:r>
              <a:rPr lang="en-US" sz="2000" u="sng" dirty="0"/>
              <a:t>Litter Tax</a:t>
            </a:r>
            <a:endParaRPr lang="en-US" sz="2000" dirty="0"/>
          </a:p>
          <a:p>
            <a:pPr marL="0" indent="0" algn="just">
              <a:buNone/>
            </a:pPr>
            <a:r>
              <a:rPr lang="en-US" sz="2000" dirty="0" smtClean="0"/>
              <a:t>In </a:t>
            </a:r>
            <a:r>
              <a:rPr lang="en-US" sz="2000" dirty="0"/>
              <a:t>Virginia, if a company manufactures or sells products that include anything disposable, then they must pay an annual Litter Tax for each location.  The money is for the Litter Control and Recycling </a:t>
            </a:r>
            <a:r>
              <a:rPr lang="en-US" sz="2000" dirty="0" smtClean="0"/>
              <a:t>Fund, which “Promotes Litter </a:t>
            </a:r>
            <a:r>
              <a:rPr lang="en-US" sz="2000" dirty="0"/>
              <a:t>Prevention</a:t>
            </a:r>
            <a:r>
              <a:rPr lang="en-US" sz="2000" dirty="0" smtClean="0"/>
              <a:t>.”  Generally</a:t>
            </a:r>
            <a:r>
              <a:rPr lang="en-US" sz="2000" dirty="0"/>
              <a:t>, State Excise Taxes, such as Egg Tax, Peanut Tax, and Forest Products Tax are </a:t>
            </a:r>
            <a:r>
              <a:rPr lang="en-US" sz="2000" dirty="0" smtClean="0"/>
              <a:t>used to </a:t>
            </a:r>
            <a:r>
              <a:rPr lang="en-US" sz="2000" dirty="0"/>
              <a:t>promote </a:t>
            </a:r>
            <a:r>
              <a:rPr lang="en-US" sz="2000" dirty="0" smtClean="0"/>
              <a:t>the </a:t>
            </a:r>
            <a:r>
              <a:rPr lang="en-US" sz="2000" dirty="0"/>
              <a:t>products.</a:t>
            </a:r>
          </a:p>
          <a:p>
            <a:pPr marL="0" indent="0">
              <a:buNone/>
            </a:pPr>
            <a:endParaRPr lang="en-US" sz="800" dirty="0"/>
          </a:p>
          <a:p>
            <a:pPr marL="0" indent="0" algn="ctr">
              <a:buNone/>
            </a:pPr>
            <a:r>
              <a:rPr lang="en-US" sz="2000" u="sng" dirty="0"/>
              <a:t>Heavy Highway Vehicle Use Tax</a:t>
            </a:r>
            <a:endParaRPr lang="en-US" sz="2000" dirty="0"/>
          </a:p>
          <a:p>
            <a:pPr marL="0" indent="0" algn="just">
              <a:buNone/>
            </a:pPr>
            <a:r>
              <a:rPr lang="en-US" sz="2000" dirty="0" smtClean="0"/>
              <a:t>If </a:t>
            </a:r>
            <a:r>
              <a:rPr lang="en-US" sz="2000" dirty="0"/>
              <a:t>a company operates Heavy Motor Vehicles over 55,000 pounds, such as </a:t>
            </a:r>
            <a:r>
              <a:rPr lang="en-US" sz="2000" i="1" dirty="0"/>
              <a:t>Trucks, Truck Tractors, and Buse</a:t>
            </a:r>
            <a:r>
              <a:rPr lang="en-US" sz="2000" dirty="0"/>
              <a:t>s on </a:t>
            </a:r>
            <a:r>
              <a:rPr lang="en-US" sz="2000" i="1" dirty="0"/>
              <a:t>Public Highways</a:t>
            </a:r>
            <a:r>
              <a:rPr lang="en-US" sz="2000" dirty="0"/>
              <a:t> then a Federal </a:t>
            </a:r>
            <a:r>
              <a:rPr lang="en-US" sz="2000" i="1" dirty="0"/>
              <a:t>“Heavy Highway Vehicle Use Tax”</a:t>
            </a:r>
            <a:r>
              <a:rPr lang="en-US" sz="2000" dirty="0"/>
              <a:t> must be paid to the IRS. </a:t>
            </a:r>
            <a:r>
              <a:rPr lang="en-US" sz="2000" dirty="0" smtClean="0"/>
              <a:t>The </a:t>
            </a:r>
            <a:r>
              <a:rPr lang="en-US" sz="2000" dirty="0"/>
              <a:t>tax is because these Heavy Vehicles severely contribute to the corrosion of nation's roads</a:t>
            </a:r>
            <a:r>
              <a:rPr lang="en-US" sz="2400" dirty="0"/>
              <a:t>. </a:t>
            </a:r>
            <a:endParaRPr lang="en-US" sz="2400" dirty="0" smtClean="0"/>
          </a:p>
          <a:p>
            <a:pPr marL="0" indent="0" algn="just">
              <a:buNone/>
            </a:pPr>
            <a:r>
              <a:rPr lang="en-US" sz="2000" dirty="0" smtClean="0"/>
              <a:t>Generally</a:t>
            </a:r>
            <a:r>
              <a:rPr lang="en-US" sz="2000" dirty="0"/>
              <a:t>, Vans, Pickup Trucks, Panel Trucks, and similar trucks are </a:t>
            </a:r>
            <a:r>
              <a:rPr lang="en-US" sz="2000" i="1" dirty="0"/>
              <a:t>not</a:t>
            </a:r>
            <a:r>
              <a:rPr lang="en-US" sz="2000" dirty="0"/>
              <a:t> subject to the tax because they weigh less than 55,000 pounds. </a:t>
            </a:r>
            <a:endParaRPr lang="en-US" sz="2000" dirty="0" smtClean="0"/>
          </a:p>
        </p:txBody>
      </p:sp>
      <p:sp>
        <p:nvSpPr>
          <p:cNvPr id="4" name="Rectangle 3"/>
          <p:cNvSpPr/>
          <p:nvPr/>
        </p:nvSpPr>
        <p:spPr>
          <a:xfrm>
            <a:off x="457200" y="304800"/>
            <a:ext cx="8229600" cy="1143000"/>
          </a:xfrm>
          <a:prstGeom prst="rect">
            <a:avLst/>
          </a:prstGeom>
          <a:solidFill>
            <a:schemeClr val="accent1">
              <a:alpha val="0"/>
            </a:schemeClr>
          </a:solidFill>
          <a:ln>
            <a:solidFill>
              <a:schemeClr val="tx1">
                <a:alpha val="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Rectangle 4"/>
          <p:cNvSpPr/>
          <p:nvPr/>
        </p:nvSpPr>
        <p:spPr>
          <a:xfrm>
            <a:off x="457200" y="304800"/>
            <a:ext cx="8229600" cy="1143000"/>
          </a:xfrm>
          <a:prstGeom prst="rect">
            <a:avLst/>
          </a:prstGeom>
          <a:solidFill>
            <a:schemeClr val="accent1">
              <a:alpha val="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Slide Number Placeholder 6"/>
          <p:cNvSpPr>
            <a:spLocks noGrp="1"/>
          </p:cNvSpPr>
          <p:nvPr>
            <p:ph type="sldNum" sz="quarter" idx="12"/>
          </p:nvPr>
        </p:nvSpPr>
        <p:spPr/>
        <p:txBody>
          <a:bodyPr/>
          <a:lstStyle/>
          <a:p>
            <a:fld id="{ACAAC0AA-49DE-4796-B86A-2785895B7CA3}" type="slidenum">
              <a:rPr lang="en-US" smtClean="0"/>
              <a:t>16</a:t>
            </a:fld>
            <a:endParaRPr lang="en-US" dirty="0"/>
          </a:p>
        </p:txBody>
      </p:sp>
    </p:spTree>
    <p:extLst>
      <p:ext uri="{BB962C8B-B14F-4D97-AF65-F5344CB8AC3E}">
        <p14:creationId xmlns:p14="http://schemas.microsoft.com/office/powerpoint/2010/main" val="225636398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u="sng" dirty="0" smtClean="0"/>
              <a:t>Unusual Business Taxes</a:t>
            </a:r>
            <a:br>
              <a:rPr lang="en-US" u="sng" dirty="0" smtClean="0"/>
            </a:br>
            <a:r>
              <a:rPr lang="en-US" sz="4000" i="1" u="sng" dirty="0"/>
              <a:t>Production of Nuclear Material Excise </a:t>
            </a:r>
            <a:r>
              <a:rPr lang="en-US" sz="4000" i="1" u="sng" dirty="0" smtClean="0"/>
              <a:t>Tax</a:t>
            </a:r>
            <a:endParaRPr lang="en-US" sz="4000" i="1" dirty="0"/>
          </a:p>
        </p:txBody>
      </p:sp>
      <p:sp>
        <p:nvSpPr>
          <p:cNvPr id="3" name="Content Placeholder 2"/>
          <p:cNvSpPr>
            <a:spLocks noGrp="1"/>
          </p:cNvSpPr>
          <p:nvPr>
            <p:ph idx="1"/>
          </p:nvPr>
        </p:nvSpPr>
        <p:spPr/>
        <p:txBody>
          <a:bodyPr>
            <a:normAutofit fontScale="62500" lnSpcReduction="20000"/>
          </a:bodyPr>
          <a:lstStyle/>
          <a:p>
            <a:pPr marL="0" indent="0" algn="just">
              <a:buNone/>
            </a:pPr>
            <a:r>
              <a:rPr lang="en-US" sz="4600" dirty="0" smtClean="0"/>
              <a:t>In </a:t>
            </a:r>
            <a:r>
              <a:rPr lang="en-US" sz="4600" dirty="0"/>
              <a:t>Tennessee, if a company </a:t>
            </a:r>
            <a:r>
              <a:rPr lang="en-US" sz="4600" i="1" dirty="0"/>
              <a:t>“Produces Nuclear Material,”</a:t>
            </a:r>
            <a:r>
              <a:rPr lang="en-US" sz="4600" dirty="0"/>
              <a:t> then there is an Excise Tax on the Kilograms of </a:t>
            </a:r>
            <a:r>
              <a:rPr lang="en-US" sz="4600" i="1" dirty="0"/>
              <a:t>Separative Work Units,”</a:t>
            </a:r>
            <a:r>
              <a:rPr lang="en-US" sz="4600" dirty="0"/>
              <a:t> which is the effort necessary to separate Uranium 235 and Uranium 238.</a:t>
            </a:r>
          </a:p>
          <a:p>
            <a:pPr marL="0" indent="0" algn="just">
              <a:buNone/>
            </a:pPr>
            <a:endParaRPr lang="en-US" sz="900" dirty="0"/>
          </a:p>
          <a:p>
            <a:pPr marL="0" indent="0" algn="just">
              <a:buNone/>
            </a:pPr>
            <a:r>
              <a:rPr lang="en-US" sz="4600" dirty="0" smtClean="0"/>
              <a:t>In </a:t>
            </a:r>
            <a:r>
              <a:rPr lang="en-US" sz="4600" dirty="0"/>
              <a:t>addition, in Tennessee the sale of </a:t>
            </a:r>
            <a:r>
              <a:rPr lang="en-US" sz="4600" i="1" dirty="0" smtClean="0"/>
              <a:t>“Enriched Uranium” </a:t>
            </a:r>
            <a:r>
              <a:rPr lang="en-US" sz="4600" dirty="0"/>
              <a:t>used in Nuclear Power Stations and for Nuclear Weapons must include </a:t>
            </a:r>
            <a:r>
              <a:rPr lang="en-US" sz="4600" dirty="0" smtClean="0"/>
              <a:t>Tennessee Sales Tax unless exempt </a:t>
            </a:r>
            <a:r>
              <a:rPr lang="en-US" sz="4600" smtClean="0"/>
              <a:t>of the tax</a:t>
            </a:r>
            <a:r>
              <a:rPr lang="en-US" sz="4600" dirty="0" smtClean="0"/>
              <a:t>.</a:t>
            </a:r>
          </a:p>
          <a:p>
            <a:pPr marL="0" indent="0" algn="just">
              <a:buNone/>
            </a:pPr>
            <a:endParaRPr lang="en-US" sz="900" dirty="0" smtClean="0"/>
          </a:p>
          <a:p>
            <a:pPr marL="0" indent="0" algn="ctr">
              <a:buNone/>
            </a:pPr>
            <a:r>
              <a:rPr lang="en-US" sz="4600" i="1" dirty="0"/>
              <a:t>I do not think the </a:t>
            </a:r>
            <a:r>
              <a:rPr lang="en-US" sz="4600" i="1" dirty="0" smtClean="0"/>
              <a:t>Country </a:t>
            </a:r>
            <a:r>
              <a:rPr lang="en-US" sz="4600" i="1" dirty="0"/>
              <a:t>of Iran </a:t>
            </a:r>
            <a:endParaRPr lang="en-US" sz="4600" i="1" dirty="0" smtClean="0"/>
          </a:p>
          <a:p>
            <a:pPr marL="0" indent="0" algn="ctr">
              <a:buNone/>
            </a:pPr>
            <a:r>
              <a:rPr lang="en-US" sz="4600" i="1" dirty="0" smtClean="0"/>
              <a:t>has </a:t>
            </a:r>
            <a:r>
              <a:rPr lang="en-US" sz="4600" i="1" dirty="0"/>
              <a:t>a </a:t>
            </a:r>
            <a:r>
              <a:rPr lang="en-US" sz="4600" i="1" dirty="0" smtClean="0"/>
              <a:t>Production </a:t>
            </a:r>
            <a:r>
              <a:rPr lang="en-US" sz="4600" i="1" dirty="0"/>
              <a:t>of Nuclear Material Excise </a:t>
            </a:r>
            <a:r>
              <a:rPr lang="en-US" sz="4600" i="1" dirty="0" smtClean="0"/>
              <a:t>Tax.</a:t>
            </a:r>
            <a:endParaRPr lang="en-US" sz="4600" dirty="0"/>
          </a:p>
        </p:txBody>
      </p:sp>
      <p:sp>
        <p:nvSpPr>
          <p:cNvPr id="4" name="Rectangle 3"/>
          <p:cNvSpPr/>
          <p:nvPr/>
        </p:nvSpPr>
        <p:spPr>
          <a:xfrm>
            <a:off x="457200" y="304800"/>
            <a:ext cx="8229600" cy="1066800"/>
          </a:xfrm>
          <a:prstGeom prst="rect">
            <a:avLst/>
          </a:prstGeom>
          <a:solidFill>
            <a:schemeClr val="accent1">
              <a:alpha val="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Slide Number Placeholder 5"/>
          <p:cNvSpPr>
            <a:spLocks noGrp="1"/>
          </p:cNvSpPr>
          <p:nvPr>
            <p:ph type="sldNum" sz="quarter" idx="12"/>
          </p:nvPr>
        </p:nvSpPr>
        <p:spPr/>
        <p:txBody>
          <a:bodyPr/>
          <a:lstStyle/>
          <a:p>
            <a:fld id="{ACAAC0AA-49DE-4796-B86A-2785895B7CA3}" type="slidenum">
              <a:rPr lang="en-US" smtClean="0"/>
              <a:t>17</a:t>
            </a:fld>
            <a:endParaRPr lang="en-US" dirty="0"/>
          </a:p>
        </p:txBody>
      </p:sp>
    </p:spTree>
    <p:extLst>
      <p:ext uri="{BB962C8B-B14F-4D97-AF65-F5344CB8AC3E}">
        <p14:creationId xmlns:p14="http://schemas.microsoft.com/office/powerpoint/2010/main" val="253220635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i="1" u="sng" dirty="0" smtClean="0"/>
              <a:t>Business Taxes</a:t>
            </a:r>
            <a:br>
              <a:rPr lang="en-US" i="1" u="sng" dirty="0" smtClean="0"/>
            </a:br>
            <a:r>
              <a:rPr lang="en-US" i="1" dirty="0" smtClean="0"/>
              <a:t> Our Bestest Best Friends – Forever</a:t>
            </a:r>
            <a:endParaRPr lang="en-US" dirty="0"/>
          </a:p>
        </p:txBody>
      </p:sp>
      <p:sp>
        <p:nvSpPr>
          <p:cNvPr id="3" name="Content Placeholder 2"/>
          <p:cNvSpPr>
            <a:spLocks noGrp="1"/>
          </p:cNvSpPr>
          <p:nvPr>
            <p:ph idx="1"/>
          </p:nvPr>
        </p:nvSpPr>
        <p:spPr/>
        <p:txBody>
          <a:bodyPr>
            <a:normAutofit fontScale="85000" lnSpcReduction="10000"/>
          </a:bodyPr>
          <a:lstStyle/>
          <a:p>
            <a:pPr marL="0" indent="0" algn="just">
              <a:buNone/>
            </a:pPr>
            <a:r>
              <a:rPr lang="en-US" dirty="0" smtClean="0"/>
              <a:t>As </a:t>
            </a:r>
            <a:r>
              <a:rPr lang="en-US" dirty="0"/>
              <a:t>we discussed, the Main Legal Theory of Business Taxation is that since companies receive the “</a:t>
            </a:r>
            <a:r>
              <a:rPr lang="en-US" i="1" dirty="0"/>
              <a:t>Protection” of the Federal, State, and Local Governments</a:t>
            </a:r>
            <a:r>
              <a:rPr lang="en-US" dirty="0"/>
              <a:t> for Military, Police, Fire, and Courts they should pay for the costs.  </a:t>
            </a:r>
            <a:endParaRPr lang="en-US" dirty="0" smtClean="0"/>
          </a:p>
          <a:p>
            <a:pPr marL="0" indent="0" algn="just">
              <a:buNone/>
            </a:pPr>
            <a:endParaRPr lang="en-US" sz="2400" dirty="0"/>
          </a:p>
          <a:p>
            <a:pPr marL="0" indent="0" algn="just">
              <a:buNone/>
            </a:pPr>
            <a:r>
              <a:rPr lang="en-US" dirty="0"/>
              <a:t>When companies pay these costs, Individuals benefit!</a:t>
            </a:r>
          </a:p>
          <a:p>
            <a:pPr marL="0" indent="0" algn="just">
              <a:buNone/>
            </a:pPr>
            <a:endParaRPr lang="en-US" sz="2400" dirty="0" smtClean="0"/>
          </a:p>
          <a:p>
            <a:pPr marL="0" indent="0" algn="ctr">
              <a:buNone/>
            </a:pPr>
            <a:r>
              <a:rPr lang="en-US" dirty="0" smtClean="0"/>
              <a:t>That is </a:t>
            </a:r>
            <a:r>
              <a:rPr lang="en-US" smtClean="0"/>
              <a:t>why:</a:t>
            </a:r>
          </a:p>
          <a:p>
            <a:pPr marL="0" indent="0" algn="ctr">
              <a:buNone/>
            </a:pPr>
            <a:endParaRPr lang="en-US" dirty="0" smtClean="0"/>
          </a:p>
          <a:p>
            <a:pPr marL="0" indent="0" algn="ctr">
              <a:buNone/>
            </a:pPr>
            <a:r>
              <a:rPr lang="en-US" i="1" dirty="0" smtClean="0"/>
              <a:t>“</a:t>
            </a:r>
            <a:r>
              <a:rPr lang="en-US" i="1" u="sng" dirty="0" smtClean="0"/>
              <a:t>Business Taxes are Our Bestest Best Friends – </a:t>
            </a:r>
            <a:r>
              <a:rPr lang="en-US" i="1" dirty="0" smtClean="0"/>
              <a:t>“</a:t>
            </a:r>
            <a:r>
              <a:rPr lang="en-US" i="1" u="sng" dirty="0" smtClean="0"/>
              <a:t>Forever</a:t>
            </a:r>
            <a:r>
              <a:rPr lang="en-US" i="1" dirty="0" smtClean="0"/>
              <a:t>”</a:t>
            </a:r>
            <a:endParaRPr lang="en-US" dirty="0"/>
          </a:p>
          <a:p>
            <a:pPr marL="0" indent="0">
              <a:buNone/>
            </a:pPr>
            <a:endParaRPr lang="en-US" dirty="0"/>
          </a:p>
        </p:txBody>
      </p:sp>
      <p:sp>
        <p:nvSpPr>
          <p:cNvPr id="4" name="Rectangle 3"/>
          <p:cNvSpPr/>
          <p:nvPr/>
        </p:nvSpPr>
        <p:spPr>
          <a:xfrm>
            <a:off x="533400" y="304800"/>
            <a:ext cx="8153400" cy="1143000"/>
          </a:xfrm>
          <a:prstGeom prst="rect">
            <a:avLst/>
          </a:prstGeom>
          <a:solidFill>
            <a:schemeClr val="accent1">
              <a:alpha val="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Slide Number Placeholder 5"/>
          <p:cNvSpPr>
            <a:spLocks noGrp="1"/>
          </p:cNvSpPr>
          <p:nvPr>
            <p:ph type="sldNum" sz="quarter" idx="12"/>
          </p:nvPr>
        </p:nvSpPr>
        <p:spPr/>
        <p:txBody>
          <a:bodyPr/>
          <a:lstStyle/>
          <a:p>
            <a:fld id="{ACAAC0AA-49DE-4796-B86A-2785895B7CA3}" type="slidenum">
              <a:rPr lang="en-US" smtClean="0"/>
              <a:t>18</a:t>
            </a:fld>
            <a:endParaRPr lang="en-US" dirty="0"/>
          </a:p>
        </p:txBody>
      </p:sp>
    </p:spTree>
    <p:extLst>
      <p:ext uri="{BB962C8B-B14F-4D97-AF65-F5344CB8AC3E}">
        <p14:creationId xmlns:p14="http://schemas.microsoft.com/office/powerpoint/2010/main" val="157506170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879918"/>
          </a:xfrm>
        </p:spPr>
        <p:txBody>
          <a:bodyPr>
            <a:normAutofit fontScale="90000"/>
          </a:bodyPr>
          <a:lstStyle/>
          <a:p>
            <a:r>
              <a:rPr lang="en-US" sz="3100" dirty="0" smtClean="0"/>
              <a:t/>
            </a:r>
            <a:br>
              <a:rPr lang="en-US" sz="3100" dirty="0" smtClean="0"/>
            </a:br>
            <a:r>
              <a:rPr lang="en-US" sz="3100" dirty="0" smtClean="0"/>
              <a:t>Today</a:t>
            </a:r>
            <a:r>
              <a:rPr lang="en-US" sz="3100" dirty="0"/>
              <a:t>, I will explain the exciting field of </a:t>
            </a:r>
            <a:r>
              <a:rPr lang="en-US" sz="3100" i="1" dirty="0"/>
              <a:t>Business Taxes</a:t>
            </a:r>
            <a:r>
              <a:rPr lang="en-US" sz="3100" dirty="0"/>
              <a:t>, but I left </a:t>
            </a:r>
            <a:r>
              <a:rPr lang="en-US" sz="3100" dirty="0" smtClean="0"/>
              <a:t>out the </a:t>
            </a:r>
            <a:r>
              <a:rPr lang="en-US" sz="3100"/>
              <a:t>boring </a:t>
            </a:r>
            <a:r>
              <a:rPr lang="en-US" sz="3100" smtClean="0"/>
              <a:t>details.</a:t>
            </a:r>
            <a:r>
              <a:rPr lang="en-US" dirty="0" smtClean="0"/>
              <a:t/>
            </a:r>
            <a:br>
              <a:rPr lang="en-US" dirty="0" smtClean="0"/>
            </a:br>
            <a:endParaRPr lang="en-US" dirty="0"/>
          </a:p>
        </p:txBody>
      </p:sp>
      <p:sp>
        <p:nvSpPr>
          <p:cNvPr id="3" name="Content Placeholder 2"/>
          <p:cNvSpPr>
            <a:spLocks noGrp="1"/>
          </p:cNvSpPr>
          <p:nvPr>
            <p:ph idx="1"/>
          </p:nvPr>
        </p:nvSpPr>
        <p:spPr/>
        <p:txBody>
          <a:bodyPr>
            <a:normAutofit fontScale="47500" lnSpcReduction="20000"/>
          </a:bodyPr>
          <a:lstStyle/>
          <a:p>
            <a:pPr marL="0" indent="0" algn="ctr">
              <a:buNone/>
            </a:pPr>
            <a:endParaRPr lang="en-US" dirty="0" smtClean="0"/>
          </a:p>
          <a:p>
            <a:pPr marL="0" indent="0" algn="ctr">
              <a:buNone/>
            </a:pPr>
            <a:endParaRPr lang="en-US" sz="2900" dirty="0" smtClean="0"/>
          </a:p>
          <a:p>
            <a:pPr marL="0" indent="0" algn="ctr">
              <a:buNone/>
            </a:pPr>
            <a:r>
              <a:rPr lang="en-US" sz="3600" dirty="0" smtClean="0"/>
              <a:t>John B. Goldhamer</a:t>
            </a:r>
          </a:p>
          <a:p>
            <a:pPr marL="0" indent="0" algn="ctr">
              <a:buNone/>
            </a:pPr>
            <a:endParaRPr lang="en-US" dirty="0" smtClean="0"/>
          </a:p>
          <a:p>
            <a:pPr marL="0" indent="0" algn="ctr">
              <a:buNone/>
            </a:pPr>
            <a:endParaRPr lang="en-US" dirty="0" smtClean="0"/>
          </a:p>
          <a:p>
            <a:pPr marL="0" indent="0" algn="ctr">
              <a:buNone/>
            </a:pPr>
            <a:endParaRPr lang="en-US" dirty="0" smtClean="0"/>
          </a:p>
          <a:p>
            <a:pPr marL="0" indent="0" algn="ctr">
              <a:buNone/>
            </a:pPr>
            <a:endParaRPr lang="en-US" dirty="0"/>
          </a:p>
          <a:p>
            <a:pPr marL="0" indent="0" algn="ctr">
              <a:buNone/>
            </a:pPr>
            <a:endParaRPr lang="en-US" sz="3400" dirty="0" smtClean="0"/>
          </a:p>
          <a:p>
            <a:pPr marL="0" indent="0" algn="ctr">
              <a:buNone/>
            </a:pPr>
            <a:r>
              <a:rPr lang="en-US" sz="4000" dirty="0" smtClean="0"/>
              <a:t>“</a:t>
            </a:r>
            <a:r>
              <a:rPr lang="en-US" sz="4000" i="1" u="sng" dirty="0"/>
              <a:t>I know my stuff</a:t>
            </a:r>
            <a:r>
              <a:rPr lang="en-US" sz="4000" i="1" dirty="0"/>
              <a:t>!</a:t>
            </a:r>
            <a:r>
              <a:rPr lang="en-US" sz="4000" dirty="0"/>
              <a:t> </a:t>
            </a:r>
            <a:r>
              <a:rPr lang="en-US" sz="4000" dirty="0" smtClean="0"/>
              <a:t>”</a:t>
            </a:r>
            <a:endParaRPr lang="en-US" sz="4000" dirty="0"/>
          </a:p>
          <a:p>
            <a:r>
              <a:rPr lang="en-US" sz="4000" dirty="0" smtClean="0"/>
              <a:t>I </a:t>
            </a:r>
            <a:r>
              <a:rPr lang="en-US" sz="4000" dirty="0"/>
              <a:t>have a J.D. Equivalent Legal Education, have taken the Bar Exam and have been essentially a </a:t>
            </a:r>
            <a:r>
              <a:rPr lang="en-US" sz="4000" i="1" dirty="0"/>
              <a:t>Tax Attorney</a:t>
            </a:r>
            <a:r>
              <a:rPr lang="en-US" sz="4000" dirty="0"/>
              <a:t> for many years. </a:t>
            </a:r>
            <a:endParaRPr lang="en-US" sz="4000" dirty="0" smtClean="0"/>
          </a:p>
          <a:p>
            <a:pPr algn="just"/>
            <a:r>
              <a:rPr lang="en-US" sz="4000" dirty="0"/>
              <a:t>For my last employer I wrote 330-pages of Position Papers, Impact Statements, and Tax Appeals. </a:t>
            </a:r>
          </a:p>
          <a:p>
            <a:pPr algn="just"/>
            <a:r>
              <a:rPr lang="en-US" sz="4000" dirty="0" smtClean="0"/>
              <a:t>For </a:t>
            </a:r>
            <a:r>
              <a:rPr lang="en-US" sz="4000" dirty="0"/>
              <a:t>the Virginia Department of Taxation, I wrote over 100-pages of Position Papers on Corporation Income Tax. </a:t>
            </a:r>
          </a:p>
          <a:p>
            <a:pPr algn="just"/>
            <a:r>
              <a:rPr lang="en-US" sz="4000" dirty="0" smtClean="0"/>
              <a:t>For </a:t>
            </a:r>
            <a:r>
              <a:rPr lang="en-US" sz="4000" dirty="0"/>
              <a:t>another company, I composed a </a:t>
            </a:r>
            <a:r>
              <a:rPr lang="en-US" sz="4000" i="1" dirty="0"/>
              <a:t>Sales and Use Tax, Training Guideline for Medical and Surgical Supply Sales Representatives</a:t>
            </a:r>
            <a:r>
              <a:rPr lang="en-US" sz="4000" dirty="0"/>
              <a:t> that was sent to over 2,000 Representatives around the </a:t>
            </a:r>
            <a:r>
              <a:rPr lang="en-US" sz="4000" dirty="0" smtClean="0"/>
              <a:t>world.</a:t>
            </a:r>
          </a:p>
        </p:txBody>
      </p:sp>
      <p:sp>
        <p:nvSpPr>
          <p:cNvPr id="5" name="Slide Number Placeholder 4"/>
          <p:cNvSpPr>
            <a:spLocks noGrp="1"/>
          </p:cNvSpPr>
          <p:nvPr>
            <p:ph type="sldNum" sz="quarter" idx="12"/>
          </p:nvPr>
        </p:nvSpPr>
        <p:spPr/>
        <p:txBody>
          <a:bodyPr/>
          <a:lstStyle/>
          <a:p>
            <a:fld id="{ACAAC0AA-49DE-4796-B86A-2785895B7CA3}" type="slidenum">
              <a:rPr lang="en-US" smtClean="0"/>
              <a:t>2</a:t>
            </a:fld>
            <a:endParaRPr lang="en-US" dirty="0"/>
          </a:p>
        </p:txBody>
      </p:sp>
      <p:pic>
        <p:nvPicPr>
          <p:cNvPr id="6" name="Picture 5" descr="C:\Users\John B. Goldhamer.JohnBGoldhamer\AppData\Local\Microsoft\Windows\Temporary Internet Files\Content.Word\IMG_2212.jpg"/>
          <p:cNvPicPr/>
          <p:nvPr/>
        </p:nvPicPr>
        <p:blipFill rotWithShape="1">
          <a:blip r:embed="rId2" cstate="print">
            <a:extLst>
              <a:ext uri="{28A0092B-C50C-407E-A947-70E740481C1C}">
                <a14:useLocalDpi xmlns:a14="http://schemas.microsoft.com/office/drawing/2010/main" val="0"/>
              </a:ext>
            </a:extLst>
          </a:blip>
          <a:srcRect l="10015" t="12117" r="3157" b="44891"/>
          <a:stretch/>
        </p:blipFill>
        <p:spPr bwMode="auto">
          <a:xfrm>
            <a:off x="1760708" y="2286000"/>
            <a:ext cx="5354724" cy="1143000"/>
          </a:xfrm>
          <a:prstGeom prst="rect">
            <a:avLst/>
          </a:prstGeom>
          <a:noFill/>
          <a:ln>
            <a:noFill/>
          </a:ln>
          <a:extLst>
            <a:ext uri="{53640926-AAD7-44D8-BBD7-CCE9431645EC}">
              <a14:shadowObscured xmlns:a14="http://schemas.microsoft.com/office/drawing/2010/main"/>
            </a:ext>
          </a:extLst>
        </p:spPr>
      </p:pic>
      <p:pic>
        <p:nvPicPr>
          <p:cNvPr id="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863546" y="990600"/>
            <a:ext cx="1375461" cy="1037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74267320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u="sng" dirty="0" smtClean="0"/>
              <a:t>Main Legal Theory of Business Taxation</a:t>
            </a:r>
            <a:endParaRPr lang="en-US" sz="3600" u="sng" dirty="0"/>
          </a:p>
        </p:txBody>
      </p:sp>
      <p:sp>
        <p:nvSpPr>
          <p:cNvPr id="3" name="Content Placeholder 2"/>
          <p:cNvSpPr>
            <a:spLocks noGrp="1"/>
          </p:cNvSpPr>
          <p:nvPr>
            <p:ph idx="1"/>
          </p:nvPr>
        </p:nvSpPr>
        <p:spPr/>
        <p:txBody>
          <a:bodyPr/>
          <a:lstStyle/>
          <a:p>
            <a:pPr marL="0" indent="0" algn="just">
              <a:buNone/>
            </a:pPr>
            <a:r>
              <a:rPr lang="en-US" dirty="0"/>
              <a:t>The Main Legal Theory of Business Taxation that since companies receive the “</a:t>
            </a:r>
            <a:r>
              <a:rPr lang="en-US" i="1" dirty="0" smtClean="0"/>
              <a:t>Protection” </a:t>
            </a:r>
            <a:r>
              <a:rPr lang="en-US" i="1" dirty="0"/>
              <a:t>of the Federal, State, and Local </a:t>
            </a:r>
            <a:r>
              <a:rPr lang="en-US" i="1" dirty="0" smtClean="0"/>
              <a:t>Governments</a:t>
            </a:r>
            <a:r>
              <a:rPr lang="en-US" dirty="0" smtClean="0"/>
              <a:t> </a:t>
            </a:r>
            <a:r>
              <a:rPr lang="en-US" dirty="0"/>
              <a:t>for Military, Police, Fire, and Courts they should pay for the costs.  </a:t>
            </a:r>
            <a:endParaRPr lang="en-US" dirty="0" smtClean="0"/>
          </a:p>
          <a:p>
            <a:pPr marL="0" indent="0" algn="just">
              <a:buNone/>
            </a:pPr>
            <a:endParaRPr lang="en-US" dirty="0" smtClean="0"/>
          </a:p>
          <a:p>
            <a:pPr marL="0" indent="0" algn="just">
              <a:buNone/>
            </a:pPr>
            <a:r>
              <a:rPr lang="en-US" dirty="0" smtClean="0"/>
              <a:t>When </a:t>
            </a:r>
            <a:r>
              <a:rPr lang="en-US" dirty="0"/>
              <a:t>companies pay these costs, Individuals benefit!</a:t>
            </a:r>
          </a:p>
          <a:p>
            <a:pPr marL="0" indent="0">
              <a:buNone/>
            </a:pPr>
            <a:endParaRPr lang="en-US" dirty="0"/>
          </a:p>
        </p:txBody>
      </p:sp>
      <p:sp>
        <p:nvSpPr>
          <p:cNvPr id="5" name="Rectangle 4"/>
          <p:cNvSpPr/>
          <p:nvPr/>
        </p:nvSpPr>
        <p:spPr>
          <a:xfrm>
            <a:off x="457200" y="304800"/>
            <a:ext cx="8153400" cy="1143000"/>
          </a:xfrm>
          <a:prstGeom prst="rect">
            <a:avLst/>
          </a:prstGeom>
          <a:solidFill>
            <a:schemeClr val="tx1">
              <a:alpha val="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Slide Number Placeholder 5"/>
          <p:cNvSpPr>
            <a:spLocks noGrp="1"/>
          </p:cNvSpPr>
          <p:nvPr>
            <p:ph type="sldNum" sz="quarter" idx="12"/>
          </p:nvPr>
        </p:nvSpPr>
        <p:spPr/>
        <p:txBody>
          <a:bodyPr/>
          <a:lstStyle/>
          <a:p>
            <a:fld id="{ACAAC0AA-49DE-4796-B86A-2785895B7CA3}" type="slidenum">
              <a:rPr lang="en-US" smtClean="0"/>
              <a:t>3</a:t>
            </a:fld>
            <a:endParaRPr lang="en-US" dirty="0"/>
          </a:p>
        </p:txBody>
      </p:sp>
    </p:spTree>
    <p:extLst>
      <p:ext uri="{BB962C8B-B14F-4D97-AF65-F5344CB8AC3E}">
        <p14:creationId xmlns:p14="http://schemas.microsoft.com/office/powerpoint/2010/main" val="148290762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u="sng" dirty="0"/>
              <a:t>Corporation Income Tax</a:t>
            </a:r>
            <a:r>
              <a:rPr lang="en-US" sz="3200" dirty="0"/>
              <a:t/>
            </a:r>
            <a:br>
              <a:rPr lang="en-US" sz="3200" dirty="0"/>
            </a:br>
            <a:r>
              <a:rPr lang="en-US" sz="3200" i="1" dirty="0"/>
              <a:t> </a:t>
            </a:r>
            <a:r>
              <a:rPr lang="en-US" sz="3200" i="1" dirty="0" smtClean="0"/>
              <a:t>Did </a:t>
            </a:r>
            <a:r>
              <a:rPr lang="en-US" sz="3200" i="1" dirty="0"/>
              <a:t>anyone move here from another state</a:t>
            </a:r>
            <a:r>
              <a:rPr lang="en-US" sz="3200" i="1" dirty="0" smtClean="0"/>
              <a:t>?</a:t>
            </a:r>
            <a:endParaRPr lang="en-US" sz="3200" dirty="0"/>
          </a:p>
        </p:txBody>
      </p:sp>
      <p:sp>
        <p:nvSpPr>
          <p:cNvPr id="3" name="Content Placeholder 2"/>
          <p:cNvSpPr>
            <a:spLocks noGrp="1"/>
          </p:cNvSpPr>
          <p:nvPr>
            <p:ph idx="1"/>
          </p:nvPr>
        </p:nvSpPr>
        <p:spPr/>
        <p:txBody>
          <a:bodyPr>
            <a:normAutofit fontScale="85000" lnSpcReduction="20000"/>
          </a:bodyPr>
          <a:lstStyle/>
          <a:p>
            <a:pPr marL="0" indent="0" algn="just">
              <a:buNone/>
            </a:pPr>
            <a:r>
              <a:rPr lang="en-US" dirty="0"/>
              <a:t>When you moved from North Carolina to Virginia, you had a Salary or Income in both states.  Your Federal Income Tax was easy; it included the income from both states.</a:t>
            </a:r>
          </a:p>
          <a:p>
            <a:pPr marL="0" indent="0" algn="just">
              <a:buNone/>
            </a:pPr>
            <a:endParaRPr lang="en-US" sz="1000" dirty="0"/>
          </a:p>
          <a:p>
            <a:pPr marL="0" indent="0" algn="just">
              <a:buNone/>
            </a:pPr>
            <a:r>
              <a:rPr lang="en-US" dirty="0"/>
              <a:t>Both North Carolina and Virginia wanted to tax your Income, so they </a:t>
            </a:r>
            <a:r>
              <a:rPr lang="en-US" i="1" dirty="0"/>
              <a:t>“Apportioned,”</a:t>
            </a:r>
            <a:r>
              <a:rPr lang="en-US" dirty="0"/>
              <a:t> your income based on the </a:t>
            </a:r>
            <a:r>
              <a:rPr lang="en-US" i="1" dirty="0"/>
              <a:t>“Number of Days”</a:t>
            </a:r>
            <a:r>
              <a:rPr lang="en-US" dirty="0"/>
              <a:t> you spent in North Carolina compared to the </a:t>
            </a:r>
            <a:r>
              <a:rPr lang="en-US" i="1" dirty="0"/>
              <a:t>“Number of Days</a:t>
            </a:r>
            <a:r>
              <a:rPr lang="en-US" dirty="0"/>
              <a:t> in Virginia.  </a:t>
            </a:r>
          </a:p>
          <a:p>
            <a:pPr marL="0" indent="0" algn="just">
              <a:buNone/>
            </a:pPr>
            <a:endParaRPr lang="en-US" sz="900" dirty="0"/>
          </a:p>
          <a:p>
            <a:pPr marL="0" indent="0" algn="just">
              <a:buNone/>
            </a:pPr>
            <a:r>
              <a:rPr lang="en-US" dirty="0" smtClean="0"/>
              <a:t>If </a:t>
            </a:r>
            <a:r>
              <a:rPr lang="en-US" dirty="0"/>
              <a:t>you spent 180 Days in North Carolina and 185 Days in Virginia out of 365 Days, then your Income would be </a:t>
            </a:r>
            <a:r>
              <a:rPr lang="en-US" i="1" dirty="0"/>
              <a:t>“Apportioned”</a:t>
            </a:r>
            <a:r>
              <a:rPr lang="en-US" dirty="0"/>
              <a:t> 49% to North Carolina and 51% to Virginia</a:t>
            </a:r>
            <a:r>
              <a:rPr lang="en-US" dirty="0" smtClean="0"/>
              <a:t>.</a:t>
            </a:r>
            <a:endParaRPr lang="en-US" dirty="0"/>
          </a:p>
        </p:txBody>
      </p:sp>
      <p:sp>
        <p:nvSpPr>
          <p:cNvPr id="4" name="Rectangle 3"/>
          <p:cNvSpPr/>
          <p:nvPr/>
        </p:nvSpPr>
        <p:spPr>
          <a:xfrm>
            <a:off x="457200" y="228600"/>
            <a:ext cx="8153400" cy="1219200"/>
          </a:xfrm>
          <a:prstGeom prst="rect">
            <a:avLst/>
          </a:prstGeom>
          <a:solidFill>
            <a:schemeClr val="accent1">
              <a:alpha val="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Slide Number Placeholder 5"/>
          <p:cNvSpPr>
            <a:spLocks noGrp="1"/>
          </p:cNvSpPr>
          <p:nvPr>
            <p:ph type="sldNum" sz="quarter" idx="12"/>
          </p:nvPr>
        </p:nvSpPr>
        <p:spPr/>
        <p:txBody>
          <a:bodyPr/>
          <a:lstStyle/>
          <a:p>
            <a:fld id="{ACAAC0AA-49DE-4796-B86A-2785895B7CA3}" type="slidenum">
              <a:rPr lang="en-US" smtClean="0"/>
              <a:t>4</a:t>
            </a:fld>
            <a:endParaRPr lang="en-US" dirty="0"/>
          </a:p>
        </p:txBody>
      </p:sp>
    </p:spTree>
    <p:extLst>
      <p:ext uri="{BB962C8B-B14F-4D97-AF65-F5344CB8AC3E}">
        <p14:creationId xmlns:p14="http://schemas.microsoft.com/office/powerpoint/2010/main" val="79074625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u="sng" dirty="0" smtClean="0"/>
              <a:t>Corporation Income Tax</a:t>
            </a:r>
            <a:br>
              <a:rPr lang="en-US" sz="3200" u="sng" dirty="0" smtClean="0"/>
            </a:br>
            <a:r>
              <a:rPr lang="en-US" sz="3200" i="1" dirty="0" smtClean="0"/>
              <a:t>Property, Payroll, and Sales</a:t>
            </a:r>
            <a:r>
              <a:rPr lang="en-US" sz="3200" dirty="0"/>
              <a:t> </a:t>
            </a:r>
            <a:r>
              <a:rPr lang="en-US" sz="3200" dirty="0" smtClean="0"/>
              <a:t>Apportionment</a:t>
            </a:r>
            <a:endParaRPr lang="en-US" sz="3200" dirty="0"/>
          </a:p>
        </p:txBody>
      </p:sp>
      <p:sp>
        <p:nvSpPr>
          <p:cNvPr id="3" name="Content Placeholder 2"/>
          <p:cNvSpPr>
            <a:spLocks noGrp="1"/>
          </p:cNvSpPr>
          <p:nvPr>
            <p:ph idx="1"/>
          </p:nvPr>
        </p:nvSpPr>
        <p:spPr/>
        <p:txBody>
          <a:bodyPr>
            <a:noAutofit/>
          </a:bodyPr>
          <a:lstStyle/>
          <a:p>
            <a:pPr marL="0" indent="0" algn="just">
              <a:buNone/>
            </a:pPr>
            <a:r>
              <a:rPr lang="en-US" sz="1700" dirty="0"/>
              <a:t>Corporations also pay State Income Tax, but their Income is </a:t>
            </a:r>
            <a:r>
              <a:rPr lang="en-US" sz="1700" i="1" dirty="0"/>
              <a:t>“Apportioned</a:t>
            </a:r>
            <a:r>
              <a:rPr lang="en-US" sz="1700" dirty="0"/>
              <a:t>” to each state </a:t>
            </a:r>
            <a:r>
              <a:rPr lang="en-US" sz="1700" dirty="0" smtClean="0"/>
              <a:t>generally based </a:t>
            </a:r>
            <a:r>
              <a:rPr lang="en-US" sz="1700" dirty="0"/>
              <a:t>on the percentage of </a:t>
            </a:r>
            <a:r>
              <a:rPr lang="en-US" sz="1700" i="1" dirty="0"/>
              <a:t>“Property, Payroll, and Sales</a:t>
            </a:r>
            <a:r>
              <a:rPr lang="en-US" sz="1700" dirty="0"/>
              <a:t>” in each state compared to the total </a:t>
            </a:r>
            <a:r>
              <a:rPr lang="en-US" sz="1700" i="1" dirty="0"/>
              <a:t>“Property, Payroll, and Sales</a:t>
            </a:r>
            <a:r>
              <a:rPr lang="en-US" sz="1700" dirty="0"/>
              <a:t>” </a:t>
            </a:r>
            <a:r>
              <a:rPr lang="en-US" sz="1700" i="1" dirty="0"/>
              <a:t>“Everywhere,”</a:t>
            </a:r>
            <a:r>
              <a:rPr lang="en-US" sz="1700" dirty="0"/>
              <a:t> which means all the States.</a:t>
            </a:r>
          </a:p>
          <a:p>
            <a:pPr marL="0" indent="0" algn="just">
              <a:buNone/>
            </a:pPr>
            <a:endParaRPr lang="en-US" sz="400" dirty="0" smtClean="0"/>
          </a:p>
          <a:p>
            <a:pPr marL="0" indent="0" algn="just">
              <a:buNone/>
            </a:pPr>
            <a:r>
              <a:rPr lang="en-US" sz="1700" dirty="0" smtClean="0"/>
              <a:t>For </a:t>
            </a:r>
            <a:r>
              <a:rPr lang="en-US" sz="1700" dirty="0"/>
              <a:t>example, </a:t>
            </a:r>
            <a:r>
              <a:rPr lang="en-US" sz="1700" i="1" dirty="0"/>
              <a:t>Wal-Mart Stores, </a:t>
            </a:r>
            <a:r>
              <a:rPr lang="en-US" sz="1700" dirty="0"/>
              <a:t>a publically traded company,</a:t>
            </a:r>
            <a:r>
              <a:rPr lang="en-US" sz="1700" i="1" dirty="0"/>
              <a:t> </a:t>
            </a:r>
            <a:r>
              <a:rPr lang="en-US" sz="1700" dirty="0"/>
              <a:t>is the largest corporation in the world based on sales of about $475 Billion and is number 1 on the Fortune 500 list of the largest U.S. companies.  Wal-Mart had about $118 Billion Income </a:t>
            </a:r>
            <a:r>
              <a:rPr lang="en-US" sz="1700" i="1" dirty="0"/>
              <a:t>(Sales less Expenses)</a:t>
            </a:r>
            <a:r>
              <a:rPr lang="en-US" sz="1700" dirty="0"/>
              <a:t> and the states want to tax a share of this income.</a:t>
            </a:r>
          </a:p>
          <a:p>
            <a:pPr marL="0" indent="0" algn="just">
              <a:buNone/>
            </a:pPr>
            <a:endParaRPr lang="en-US" sz="400" dirty="0" smtClean="0"/>
          </a:p>
          <a:p>
            <a:pPr marL="0" indent="0" algn="just">
              <a:buNone/>
            </a:pPr>
            <a:r>
              <a:rPr lang="en-US" sz="1700" dirty="0" smtClean="0"/>
              <a:t>For </a:t>
            </a:r>
            <a:r>
              <a:rPr lang="en-US" sz="1700" dirty="0"/>
              <a:t>companies like Wal-Mart, their </a:t>
            </a:r>
            <a:r>
              <a:rPr lang="en-US" sz="1700" i="1" dirty="0"/>
              <a:t>Income</a:t>
            </a:r>
            <a:r>
              <a:rPr lang="en-US" sz="1700" dirty="0"/>
              <a:t> is </a:t>
            </a:r>
            <a:r>
              <a:rPr lang="en-US" sz="1700" i="1" dirty="0"/>
              <a:t>“Apportioned</a:t>
            </a:r>
            <a:r>
              <a:rPr lang="en-US" sz="1700" dirty="0"/>
              <a:t>” based on the percentage of </a:t>
            </a:r>
            <a:r>
              <a:rPr lang="en-US" sz="1700" i="1" dirty="0"/>
              <a:t>“Property, Payroll, and Sales</a:t>
            </a:r>
            <a:r>
              <a:rPr lang="en-US" sz="1700" dirty="0"/>
              <a:t>” in Virginia compared to the total </a:t>
            </a:r>
            <a:r>
              <a:rPr lang="en-US" sz="1700" i="1" dirty="0"/>
              <a:t>“Property, Payroll, and Sales</a:t>
            </a:r>
            <a:r>
              <a:rPr lang="en-US" sz="1700" dirty="0"/>
              <a:t>” </a:t>
            </a:r>
            <a:r>
              <a:rPr lang="en-US" sz="1700" i="1" dirty="0"/>
              <a:t>“Everywhere.”</a:t>
            </a:r>
            <a:r>
              <a:rPr lang="en-US" sz="1700" dirty="0"/>
              <a:t> Then, each state that Wal-Mart does business in will receive a share of Wal-Mart’s Income; similar to the person who moved from North Carolina to Virginia.</a:t>
            </a:r>
          </a:p>
          <a:p>
            <a:pPr marL="0" indent="0" algn="just">
              <a:buNone/>
            </a:pPr>
            <a:endParaRPr lang="en-US" sz="400" dirty="0" smtClean="0"/>
          </a:p>
          <a:p>
            <a:pPr marL="0" indent="0" algn="just">
              <a:buNone/>
            </a:pPr>
            <a:r>
              <a:rPr lang="en-US" sz="1700" dirty="0" smtClean="0"/>
              <a:t>Of </a:t>
            </a:r>
            <a:r>
              <a:rPr lang="en-US" sz="1700" dirty="0"/>
              <a:t>course, it is not that easy.  Every state has </a:t>
            </a:r>
            <a:r>
              <a:rPr lang="en-US" sz="1700" dirty="0" smtClean="0"/>
              <a:t>different Laws </a:t>
            </a:r>
            <a:r>
              <a:rPr lang="en-US" sz="1700" dirty="0"/>
              <a:t>and Regulations covering Additions, Subtractions and Credits.  Each percentage category is called a </a:t>
            </a:r>
            <a:r>
              <a:rPr lang="en-US" sz="1700" i="1" dirty="0"/>
              <a:t>“Factor,”</a:t>
            </a:r>
            <a:r>
              <a:rPr lang="en-US" sz="1700" dirty="0"/>
              <a:t> such as the </a:t>
            </a:r>
            <a:r>
              <a:rPr lang="en-US" sz="1700" i="1" dirty="0"/>
              <a:t>“Sales Factor.”</a:t>
            </a:r>
            <a:r>
              <a:rPr lang="en-US" sz="1700" dirty="0"/>
              <a:t> Virginia and some other states </a:t>
            </a:r>
            <a:r>
              <a:rPr lang="en-US" sz="1700" i="1" dirty="0"/>
              <a:t>“Double Weight”</a:t>
            </a:r>
            <a:r>
              <a:rPr lang="en-US" sz="1700" dirty="0"/>
              <a:t> the </a:t>
            </a:r>
            <a:r>
              <a:rPr lang="en-US" sz="1700" i="1" dirty="0"/>
              <a:t>“Sales Factor,”</a:t>
            </a:r>
            <a:r>
              <a:rPr lang="en-US" sz="1700" dirty="0"/>
              <a:t> or count it twice so that if a company has greater sales in a state and less </a:t>
            </a:r>
            <a:r>
              <a:rPr lang="en-US" sz="1700" i="1" dirty="0"/>
              <a:t>“Property or Payroll</a:t>
            </a:r>
            <a:r>
              <a:rPr lang="en-US" sz="1700" dirty="0"/>
              <a:t>,” then it may </a:t>
            </a:r>
            <a:r>
              <a:rPr lang="en-US" sz="1700" dirty="0" smtClean="0"/>
              <a:t>pay more Corporation Income Tax.</a:t>
            </a:r>
          </a:p>
          <a:p>
            <a:pPr marL="0" indent="0" algn="just">
              <a:buNone/>
            </a:pPr>
            <a:r>
              <a:rPr lang="en-US" sz="1700" dirty="0" smtClean="0"/>
              <a:t>Some </a:t>
            </a:r>
            <a:r>
              <a:rPr lang="en-US" sz="1700" dirty="0"/>
              <a:t>States like Kentucky and Ohio also have a Local Corporation Income Tax</a:t>
            </a:r>
            <a:r>
              <a:rPr lang="en-US" sz="1700" dirty="0" smtClean="0"/>
              <a:t>.</a:t>
            </a:r>
            <a:endParaRPr lang="en-US" sz="1700" dirty="0"/>
          </a:p>
        </p:txBody>
      </p:sp>
      <p:sp>
        <p:nvSpPr>
          <p:cNvPr id="4" name="Rectangle 3"/>
          <p:cNvSpPr/>
          <p:nvPr/>
        </p:nvSpPr>
        <p:spPr>
          <a:xfrm>
            <a:off x="457200" y="304800"/>
            <a:ext cx="8229600" cy="1143000"/>
          </a:xfrm>
          <a:prstGeom prst="rect">
            <a:avLst/>
          </a:prstGeom>
          <a:solidFill>
            <a:schemeClr val="accent1">
              <a:alpha val="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Slide Number Placeholder 5"/>
          <p:cNvSpPr>
            <a:spLocks noGrp="1"/>
          </p:cNvSpPr>
          <p:nvPr>
            <p:ph type="sldNum" sz="quarter" idx="12"/>
          </p:nvPr>
        </p:nvSpPr>
        <p:spPr/>
        <p:txBody>
          <a:bodyPr/>
          <a:lstStyle/>
          <a:p>
            <a:fld id="{ACAAC0AA-49DE-4796-B86A-2785895B7CA3}" type="slidenum">
              <a:rPr lang="en-US" smtClean="0"/>
              <a:t>5</a:t>
            </a:fld>
            <a:endParaRPr lang="en-US" dirty="0"/>
          </a:p>
        </p:txBody>
      </p:sp>
    </p:spTree>
    <p:extLst>
      <p:ext uri="{BB962C8B-B14F-4D97-AF65-F5344CB8AC3E}">
        <p14:creationId xmlns:p14="http://schemas.microsoft.com/office/powerpoint/2010/main" val="158409815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600" u="sng" dirty="0"/>
              <a:t>Sales and Use Tax</a:t>
            </a:r>
            <a:r>
              <a:rPr lang="en-US" sz="3600" dirty="0"/>
              <a:t/>
            </a:r>
            <a:br>
              <a:rPr lang="en-US" sz="3600" dirty="0"/>
            </a:br>
            <a:r>
              <a:rPr lang="en-US" sz="3600" i="1" dirty="0" smtClean="0"/>
              <a:t>Who </a:t>
            </a:r>
            <a:r>
              <a:rPr lang="en-US" sz="3600" i="1" dirty="0"/>
              <a:t>made a purchase recently</a:t>
            </a:r>
            <a:r>
              <a:rPr lang="en-US" sz="3600" i="1" dirty="0" smtClean="0"/>
              <a:t>?</a:t>
            </a:r>
            <a:endParaRPr lang="en-US" dirty="0"/>
          </a:p>
        </p:txBody>
      </p:sp>
      <p:sp>
        <p:nvSpPr>
          <p:cNvPr id="3" name="Content Placeholder 2"/>
          <p:cNvSpPr>
            <a:spLocks noGrp="1"/>
          </p:cNvSpPr>
          <p:nvPr>
            <p:ph idx="1"/>
          </p:nvPr>
        </p:nvSpPr>
        <p:spPr/>
        <p:txBody>
          <a:bodyPr>
            <a:normAutofit fontScale="62500" lnSpcReduction="20000"/>
          </a:bodyPr>
          <a:lstStyle/>
          <a:p>
            <a:pPr marL="0" indent="0" algn="just">
              <a:buNone/>
            </a:pPr>
            <a:r>
              <a:rPr lang="en-US" sz="3700" dirty="0"/>
              <a:t>When you made the purchase, you were the </a:t>
            </a:r>
            <a:r>
              <a:rPr lang="en-US" sz="3700" i="1" dirty="0"/>
              <a:t>“Consumer”</a:t>
            </a:r>
            <a:r>
              <a:rPr lang="en-US" sz="3700" dirty="0"/>
              <a:t> of the merchandise and the Merchant charged you </a:t>
            </a:r>
            <a:r>
              <a:rPr lang="en-US" sz="3700" i="1" dirty="0"/>
              <a:t>“Sales Tax,”</a:t>
            </a:r>
            <a:r>
              <a:rPr lang="en-US" sz="3700" dirty="0"/>
              <a:t> which in Virginia is </a:t>
            </a:r>
            <a:r>
              <a:rPr lang="en-US" sz="3700" dirty="0" smtClean="0"/>
              <a:t>generally 5.3% </a:t>
            </a:r>
            <a:r>
              <a:rPr lang="en-US" sz="3700" dirty="0"/>
              <a:t>of the sales price that is divided </a:t>
            </a:r>
            <a:r>
              <a:rPr lang="en-US" sz="3700" dirty="0" smtClean="0"/>
              <a:t>4.3% </a:t>
            </a:r>
            <a:r>
              <a:rPr lang="en-US" sz="3700" dirty="0"/>
              <a:t>for the state and 1% to the locality.  Some states have </a:t>
            </a:r>
            <a:r>
              <a:rPr lang="en-US" sz="3700" dirty="0" smtClean="0"/>
              <a:t>a different Local </a:t>
            </a:r>
            <a:r>
              <a:rPr lang="en-US" sz="3700" dirty="0"/>
              <a:t>Sales Tax </a:t>
            </a:r>
            <a:r>
              <a:rPr lang="en-US" sz="3700" dirty="0" smtClean="0"/>
              <a:t>Rate for each locality.</a:t>
            </a:r>
            <a:endParaRPr lang="en-US" sz="3700" dirty="0"/>
          </a:p>
          <a:p>
            <a:pPr marL="0" indent="0" algn="just">
              <a:buNone/>
            </a:pPr>
            <a:endParaRPr lang="en-US" sz="900" dirty="0"/>
          </a:p>
          <a:p>
            <a:pPr marL="0" indent="0" algn="just">
              <a:buNone/>
            </a:pPr>
            <a:r>
              <a:rPr lang="en-US" sz="3700" dirty="0"/>
              <a:t>If you made that purchase online, you were also the </a:t>
            </a:r>
            <a:r>
              <a:rPr lang="en-US" sz="3700" i="1" dirty="0"/>
              <a:t>“Consumer”</a:t>
            </a:r>
            <a:r>
              <a:rPr lang="en-US" sz="3700" dirty="0"/>
              <a:t> of the merchandise or </a:t>
            </a:r>
            <a:r>
              <a:rPr lang="en-US" sz="3700" i="1" dirty="0"/>
              <a:t>“Tangible Personal Property,”</a:t>
            </a:r>
            <a:r>
              <a:rPr lang="en-US" sz="3700" dirty="0"/>
              <a:t> and the Merchant may charge you 5.3% of the sales price for Virginia </a:t>
            </a:r>
            <a:r>
              <a:rPr lang="en-US" sz="3700" i="1" dirty="0"/>
              <a:t>“Sales Tax.”</a:t>
            </a:r>
            <a:r>
              <a:rPr lang="en-US" sz="3700" dirty="0"/>
              <a:t>  If the Merchant is not registered with Virginia to charge you </a:t>
            </a:r>
            <a:r>
              <a:rPr lang="en-US" sz="3700" i="1" dirty="0"/>
              <a:t>“Sales Tax,”</a:t>
            </a:r>
            <a:r>
              <a:rPr lang="en-US" sz="3700" dirty="0"/>
              <a:t> then by law you would be required to pay 5.3% of the sales price to the Virginia Department of Taxation.  This is called </a:t>
            </a:r>
            <a:r>
              <a:rPr lang="en-US" sz="3700" i="1" dirty="0"/>
              <a:t>“Use Tax”</a:t>
            </a:r>
            <a:r>
              <a:rPr lang="en-US" sz="3700" dirty="0"/>
              <a:t> and it is at the same rate as </a:t>
            </a:r>
            <a:r>
              <a:rPr lang="en-US" sz="3700" i="1" dirty="0"/>
              <a:t>“Sales Tax</a:t>
            </a:r>
            <a:r>
              <a:rPr lang="en-US" sz="3700" i="1" dirty="0" smtClean="0"/>
              <a:t>.”</a:t>
            </a:r>
          </a:p>
          <a:p>
            <a:pPr marL="0" indent="0" algn="just">
              <a:buNone/>
            </a:pPr>
            <a:endParaRPr lang="en-US" sz="900" dirty="0"/>
          </a:p>
          <a:p>
            <a:pPr marL="0" indent="0" algn="just">
              <a:buNone/>
            </a:pPr>
            <a:r>
              <a:rPr lang="en-US" sz="3700" dirty="0" smtClean="0"/>
              <a:t>Generally</a:t>
            </a:r>
            <a:r>
              <a:rPr lang="en-US" sz="3700" dirty="0"/>
              <a:t>, State Departments of Revenue and Taxation will not audit individuals for </a:t>
            </a:r>
            <a:r>
              <a:rPr lang="en-US" sz="3700" i="1" dirty="0"/>
              <a:t>“Sales and Use Tax</a:t>
            </a:r>
            <a:r>
              <a:rPr lang="en-US" sz="3700" i="1" dirty="0" smtClean="0"/>
              <a:t>.”</a:t>
            </a:r>
            <a:endParaRPr lang="en-US" sz="3700" dirty="0"/>
          </a:p>
        </p:txBody>
      </p:sp>
      <p:sp>
        <p:nvSpPr>
          <p:cNvPr id="4" name="Rectangle 3"/>
          <p:cNvSpPr/>
          <p:nvPr/>
        </p:nvSpPr>
        <p:spPr>
          <a:xfrm>
            <a:off x="457200" y="304800"/>
            <a:ext cx="8229600" cy="1143000"/>
          </a:xfrm>
          <a:prstGeom prst="rect">
            <a:avLst/>
          </a:prstGeom>
          <a:solidFill>
            <a:schemeClr val="accent1">
              <a:alpha val="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Slide Number Placeholder 5"/>
          <p:cNvSpPr>
            <a:spLocks noGrp="1"/>
          </p:cNvSpPr>
          <p:nvPr>
            <p:ph type="sldNum" sz="quarter" idx="12"/>
          </p:nvPr>
        </p:nvSpPr>
        <p:spPr/>
        <p:txBody>
          <a:bodyPr/>
          <a:lstStyle/>
          <a:p>
            <a:fld id="{ACAAC0AA-49DE-4796-B86A-2785895B7CA3}" type="slidenum">
              <a:rPr lang="en-US" smtClean="0"/>
              <a:t>6</a:t>
            </a:fld>
            <a:endParaRPr lang="en-US" dirty="0"/>
          </a:p>
        </p:txBody>
      </p:sp>
    </p:spTree>
    <p:extLst>
      <p:ext uri="{BB962C8B-B14F-4D97-AF65-F5344CB8AC3E}">
        <p14:creationId xmlns:p14="http://schemas.microsoft.com/office/powerpoint/2010/main" val="407064863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u="sng" dirty="0"/>
              <a:t>Sales and Use </a:t>
            </a:r>
            <a:r>
              <a:rPr lang="en-US" u="sng" dirty="0" smtClean="0"/>
              <a:t>Tax</a:t>
            </a:r>
            <a:endParaRPr lang="en-US" dirty="0"/>
          </a:p>
        </p:txBody>
      </p:sp>
      <p:sp>
        <p:nvSpPr>
          <p:cNvPr id="3" name="Content Placeholder 2"/>
          <p:cNvSpPr>
            <a:spLocks noGrp="1"/>
          </p:cNvSpPr>
          <p:nvPr>
            <p:ph idx="1"/>
          </p:nvPr>
        </p:nvSpPr>
        <p:spPr/>
        <p:txBody>
          <a:bodyPr>
            <a:normAutofit fontScale="92500" lnSpcReduction="20000"/>
          </a:bodyPr>
          <a:lstStyle/>
          <a:p>
            <a:pPr marL="0" indent="0" algn="just">
              <a:buNone/>
            </a:pPr>
            <a:r>
              <a:rPr lang="en-US" dirty="0"/>
              <a:t>In the 45 States or Tax Jurisdictions that have </a:t>
            </a:r>
            <a:r>
              <a:rPr lang="en-US" i="1" dirty="0"/>
              <a:t>“Sales and Use Tax Laws,” </a:t>
            </a:r>
            <a:r>
              <a:rPr lang="en-US" dirty="0"/>
              <a:t>companies also pay </a:t>
            </a:r>
            <a:r>
              <a:rPr lang="en-US" i="1" dirty="0"/>
              <a:t>“Sales and Use Tax” </a:t>
            </a:r>
            <a:r>
              <a:rPr lang="en-US" dirty="0"/>
              <a:t>when they are the</a:t>
            </a:r>
            <a:r>
              <a:rPr lang="en-US" i="1" dirty="0"/>
              <a:t> “Consumer”</a:t>
            </a:r>
            <a:r>
              <a:rPr lang="en-US" dirty="0"/>
              <a:t> of Merchandise and certain Services.  </a:t>
            </a:r>
            <a:endParaRPr lang="en-US" dirty="0" smtClean="0"/>
          </a:p>
          <a:p>
            <a:pPr marL="0" indent="0" algn="just">
              <a:buNone/>
            </a:pPr>
            <a:endParaRPr lang="en-US" sz="900" dirty="0"/>
          </a:p>
          <a:p>
            <a:pPr marL="0" indent="0" algn="just">
              <a:buNone/>
            </a:pPr>
            <a:r>
              <a:rPr lang="en-US" dirty="0" smtClean="0"/>
              <a:t>These </a:t>
            </a:r>
            <a:r>
              <a:rPr lang="en-US" dirty="0"/>
              <a:t>Tax Jurisdictions frequently audit large companies by examining Invoices for </a:t>
            </a:r>
            <a:r>
              <a:rPr lang="en-US" i="1" dirty="0"/>
              <a:t>“Sales Tax”</a:t>
            </a:r>
            <a:r>
              <a:rPr lang="en-US" dirty="0"/>
              <a:t> charged by a Merchant or Service Provider.  </a:t>
            </a:r>
            <a:endParaRPr lang="en-US" dirty="0" smtClean="0"/>
          </a:p>
          <a:p>
            <a:pPr marL="0" indent="0" algn="just">
              <a:buNone/>
            </a:pPr>
            <a:endParaRPr lang="en-US" sz="900" dirty="0"/>
          </a:p>
          <a:p>
            <a:pPr marL="0" indent="0" algn="just">
              <a:buNone/>
            </a:pPr>
            <a:r>
              <a:rPr lang="en-US" dirty="0" smtClean="0"/>
              <a:t>Tax </a:t>
            </a:r>
            <a:r>
              <a:rPr lang="en-US" dirty="0"/>
              <a:t>Auditors also examine </a:t>
            </a:r>
            <a:r>
              <a:rPr lang="en-US" i="1" dirty="0"/>
              <a:t>“Use Tax” </a:t>
            </a:r>
            <a:r>
              <a:rPr lang="en-US" dirty="0"/>
              <a:t>voluntaril</a:t>
            </a:r>
            <a:r>
              <a:rPr lang="en-US" i="1" dirty="0"/>
              <a:t>y </a:t>
            </a:r>
            <a:r>
              <a:rPr lang="en-US" dirty="0" smtClean="0"/>
              <a:t>paid to </a:t>
            </a:r>
            <a:r>
              <a:rPr lang="en-US" dirty="0"/>
              <a:t>Tax </a:t>
            </a:r>
            <a:r>
              <a:rPr lang="en-US" dirty="0" smtClean="0"/>
              <a:t>Jurisdictions</a:t>
            </a:r>
            <a:r>
              <a:rPr lang="en-US" dirty="0"/>
              <a:t> </a:t>
            </a:r>
            <a:r>
              <a:rPr lang="en-US" dirty="0" smtClean="0"/>
              <a:t>by </a:t>
            </a:r>
            <a:r>
              <a:rPr lang="en-US" dirty="0"/>
              <a:t>the company being </a:t>
            </a:r>
            <a:r>
              <a:rPr lang="en-US" dirty="0" smtClean="0"/>
              <a:t>audited.</a:t>
            </a:r>
            <a:endParaRPr lang="en-US" dirty="0"/>
          </a:p>
        </p:txBody>
      </p:sp>
      <p:sp>
        <p:nvSpPr>
          <p:cNvPr id="4" name="Rectangle 3"/>
          <p:cNvSpPr/>
          <p:nvPr/>
        </p:nvSpPr>
        <p:spPr>
          <a:xfrm>
            <a:off x="457200" y="304800"/>
            <a:ext cx="8229600" cy="1143000"/>
          </a:xfrm>
          <a:prstGeom prst="rect">
            <a:avLst/>
          </a:prstGeom>
          <a:solidFill>
            <a:schemeClr val="accent1">
              <a:alpha val="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Slide Number Placeholder 5"/>
          <p:cNvSpPr>
            <a:spLocks noGrp="1"/>
          </p:cNvSpPr>
          <p:nvPr>
            <p:ph type="sldNum" sz="quarter" idx="12"/>
          </p:nvPr>
        </p:nvSpPr>
        <p:spPr/>
        <p:txBody>
          <a:bodyPr/>
          <a:lstStyle/>
          <a:p>
            <a:fld id="{ACAAC0AA-49DE-4796-B86A-2785895B7CA3}" type="slidenum">
              <a:rPr lang="en-US" smtClean="0"/>
              <a:t>7</a:t>
            </a:fld>
            <a:endParaRPr lang="en-US" dirty="0"/>
          </a:p>
        </p:txBody>
      </p:sp>
    </p:spTree>
    <p:extLst>
      <p:ext uri="{BB962C8B-B14F-4D97-AF65-F5344CB8AC3E}">
        <p14:creationId xmlns:p14="http://schemas.microsoft.com/office/powerpoint/2010/main" val="53228524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u="sng" dirty="0"/>
              <a:t>Payroll Taxes</a:t>
            </a:r>
            <a:r>
              <a:rPr lang="en-US" dirty="0"/>
              <a:t/>
            </a:r>
            <a:br>
              <a:rPr lang="en-US" dirty="0"/>
            </a:br>
            <a:r>
              <a:rPr lang="en-US" dirty="0"/>
              <a:t> </a:t>
            </a:r>
            <a:r>
              <a:rPr lang="en-US" sz="4000" i="1" dirty="0" smtClean="0"/>
              <a:t>Who </a:t>
            </a:r>
            <a:r>
              <a:rPr lang="en-US" sz="4000" i="1" dirty="0"/>
              <a:t>works for living</a:t>
            </a:r>
            <a:r>
              <a:rPr lang="en-US" sz="4000" i="1" dirty="0" smtClean="0"/>
              <a:t>?</a:t>
            </a:r>
            <a:endParaRPr lang="en-US" sz="4000" dirty="0"/>
          </a:p>
        </p:txBody>
      </p:sp>
      <p:sp>
        <p:nvSpPr>
          <p:cNvPr id="3" name="Content Placeholder 2"/>
          <p:cNvSpPr>
            <a:spLocks noGrp="1"/>
          </p:cNvSpPr>
          <p:nvPr>
            <p:ph idx="1"/>
          </p:nvPr>
        </p:nvSpPr>
        <p:spPr/>
        <p:txBody>
          <a:bodyPr>
            <a:normAutofit fontScale="92500" lnSpcReduction="10000"/>
          </a:bodyPr>
          <a:lstStyle/>
          <a:p>
            <a:pPr marL="0" indent="0" algn="just">
              <a:buNone/>
            </a:pPr>
            <a:r>
              <a:rPr lang="en-US" dirty="0"/>
              <a:t>When your Employer pays you a Salary, they have an agreement with the Federal and the State Governments to take a little out of each paycheck for advance payment of your Individual Income Tax.  This is called </a:t>
            </a:r>
            <a:r>
              <a:rPr lang="en-US" i="1" dirty="0"/>
              <a:t>“Withholding Tax</a:t>
            </a:r>
            <a:r>
              <a:rPr lang="en-US" dirty="0" smtClean="0"/>
              <a:t>.”</a:t>
            </a:r>
          </a:p>
          <a:p>
            <a:pPr marL="0" indent="0" algn="just">
              <a:buNone/>
            </a:pPr>
            <a:endParaRPr lang="en-US" sz="900" dirty="0"/>
          </a:p>
          <a:p>
            <a:pPr marL="0" indent="0" algn="just">
              <a:buNone/>
            </a:pPr>
            <a:r>
              <a:rPr lang="en-US" dirty="0" smtClean="0"/>
              <a:t>After </a:t>
            </a:r>
            <a:r>
              <a:rPr lang="en-US" dirty="0"/>
              <a:t>the end of the year, your Employer </a:t>
            </a:r>
            <a:r>
              <a:rPr lang="en-US" dirty="0" smtClean="0"/>
              <a:t>sends </a:t>
            </a:r>
            <a:r>
              <a:rPr lang="en-US" dirty="0"/>
              <a:t>you a statement, or a W-2 of how much </a:t>
            </a:r>
            <a:r>
              <a:rPr lang="en-US" i="1" dirty="0"/>
              <a:t>“Withholding Tax”</a:t>
            </a:r>
            <a:r>
              <a:rPr lang="en-US" dirty="0"/>
              <a:t> they held for you for your advance payment of your Individual Income </a:t>
            </a:r>
            <a:r>
              <a:rPr lang="en-US" dirty="0" smtClean="0"/>
              <a:t>Tax, </a:t>
            </a:r>
            <a:r>
              <a:rPr lang="en-US" i="1" dirty="0" smtClean="0"/>
              <a:t>which is </a:t>
            </a:r>
            <a:r>
              <a:rPr lang="en-US" i="1" dirty="0"/>
              <a:t>very nice of them, but </a:t>
            </a:r>
            <a:r>
              <a:rPr lang="en-US" i="1" dirty="0" smtClean="0"/>
              <a:t>also </a:t>
            </a:r>
            <a:r>
              <a:rPr lang="en-US" i="1" dirty="0"/>
              <a:t>required by law</a:t>
            </a:r>
            <a:r>
              <a:rPr lang="en-US" dirty="0" smtClean="0"/>
              <a:t>.  “</a:t>
            </a:r>
            <a:r>
              <a:rPr lang="en-US" i="1" dirty="0" smtClean="0"/>
              <a:t>What </a:t>
            </a:r>
            <a:r>
              <a:rPr lang="en-US" i="1" dirty="0"/>
              <a:t>a Guy</a:t>
            </a:r>
            <a:r>
              <a:rPr lang="en-US" i="1" dirty="0" smtClean="0"/>
              <a:t>!”</a:t>
            </a:r>
            <a:endParaRPr lang="en-US" dirty="0"/>
          </a:p>
        </p:txBody>
      </p:sp>
      <p:sp>
        <p:nvSpPr>
          <p:cNvPr id="5" name="Rectangle 4"/>
          <p:cNvSpPr/>
          <p:nvPr/>
        </p:nvSpPr>
        <p:spPr>
          <a:xfrm>
            <a:off x="457200" y="304800"/>
            <a:ext cx="8229600" cy="1143000"/>
          </a:xfrm>
          <a:prstGeom prst="rect">
            <a:avLst/>
          </a:prstGeom>
          <a:solidFill>
            <a:schemeClr val="accent1">
              <a:alpha val="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Slide Number Placeholder 5"/>
          <p:cNvSpPr>
            <a:spLocks noGrp="1"/>
          </p:cNvSpPr>
          <p:nvPr>
            <p:ph type="sldNum" sz="quarter" idx="12"/>
          </p:nvPr>
        </p:nvSpPr>
        <p:spPr/>
        <p:txBody>
          <a:bodyPr/>
          <a:lstStyle/>
          <a:p>
            <a:fld id="{ACAAC0AA-49DE-4796-B86A-2785895B7CA3}" type="slidenum">
              <a:rPr lang="en-US" smtClean="0"/>
              <a:t>8</a:t>
            </a:fld>
            <a:endParaRPr lang="en-US" dirty="0"/>
          </a:p>
        </p:txBody>
      </p:sp>
    </p:spTree>
    <p:extLst>
      <p:ext uri="{BB962C8B-B14F-4D97-AF65-F5344CB8AC3E}">
        <p14:creationId xmlns:p14="http://schemas.microsoft.com/office/powerpoint/2010/main" val="226791383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u="sng" dirty="0" smtClean="0"/>
              <a:t>Payroll Taxes</a:t>
            </a:r>
            <a:br>
              <a:rPr lang="en-US" u="sng" dirty="0" smtClean="0"/>
            </a:br>
            <a:r>
              <a:rPr lang="en-US" sz="3100" i="1" dirty="0" smtClean="0"/>
              <a:t>Withholding Tax, Social Security, and Medicare Taxes</a:t>
            </a:r>
            <a:endParaRPr lang="en-US" sz="3100" dirty="0"/>
          </a:p>
        </p:txBody>
      </p:sp>
      <p:sp>
        <p:nvSpPr>
          <p:cNvPr id="3" name="Content Placeholder 2"/>
          <p:cNvSpPr>
            <a:spLocks noGrp="1"/>
          </p:cNvSpPr>
          <p:nvPr>
            <p:ph idx="1"/>
          </p:nvPr>
        </p:nvSpPr>
        <p:spPr/>
        <p:txBody>
          <a:bodyPr>
            <a:normAutofit fontScale="92500" lnSpcReduction="20000"/>
          </a:bodyPr>
          <a:lstStyle/>
          <a:p>
            <a:pPr marL="0" indent="0" algn="just">
              <a:buNone/>
            </a:pPr>
            <a:r>
              <a:rPr lang="en-US" dirty="0"/>
              <a:t>Each company that is incorporated also pays an advance payment of their Corporation Income Tax or </a:t>
            </a:r>
            <a:r>
              <a:rPr lang="en-US" i="1" dirty="0"/>
              <a:t>“Withholding Tax”</a:t>
            </a:r>
            <a:r>
              <a:rPr lang="en-US" dirty="0"/>
              <a:t> to the Federal and the State Governments.</a:t>
            </a:r>
          </a:p>
          <a:p>
            <a:pPr marL="0" indent="0">
              <a:buNone/>
            </a:pPr>
            <a:endParaRPr lang="en-US" sz="900" dirty="0"/>
          </a:p>
          <a:p>
            <a:pPr marL="0" indent="0" algn="just">
              <a:buNone/>
            </a:pPr>
            <a:r>
              <a:rPr lang="en-US" dirty="0"/>
              <a:t>In addition, each company that has employees also takes a little out of each employee’s paycheck to pay </a:t>
            </a:r>
            <a:r>
              <a:rPr lang="en-US" i="1" dirty="0"/>
              <a:t>“Social Security and Medicare Taxes,” </a:t>
            </a:r>
            <a:r>
              <a:rPr lang="en-US" dirty="0"/>
              <a:t>which are called</a:t>
            </a:r>
            <a:r>
              <a:rPr lang="en-US" i="1" dirty="0"/>
              <a:t> “FICA” </a:t>
            </a:r>
            <a:r>
              <a:rPr lang="en-US" dirty="0"/>
              <a:t>and</a:t>
            </a:r>
            <a:r>
              <a:rPr lang="en-US" i="1" dirty="0"/>
              <a:t> “OASDI.”</a:t>
            </a:r>
            <a:r>
              <a:rPr lang="en-US" dirty="0"/>
              <a:t>  </a:t>
            </a:r>
            <a:endParaRPr lang="en-US" dirty="0" smtClean="0"/>
          </a:p>
          <a:p>
            <a:pPr marL="0" indent="0">
              <a:buNone/>
            </a:pPr>
            <a:endParaRPr lang="en-US" sz="900" dirty="0"/>
          </a:p>
          <a:p>
            <a:pPr marL="0" indent="0" algn="just">
              <a:buNone/>
            </a:pPr>
            <a:r>
              <a:rPr lang="en-US" dirty="0" smtClean="0"/>
              <a:t>Employers </a:t>
            </a:r>
            <a:r>
              <a:rPr lang="en-US" dirty="0"/>
              <a:t>also pay additional </a:t>
            </a:r>
            <a:r>
              <a:rPr lang="en-US" i="1" dirty="0"/>
              <a:t>“Social Security Tax and Medicare Taxes”</a:t>
            </a:r>
            <a:r>
              <a:rPr lang="en-US" dirty="0"/>
              <a:t> for each employee’s salary</a:t>
            </a:r>
            <a:r>
              <a:rPr lang="en-US" dirty="0" smtClean="0"/>
              <a:t>.</a:t>
            </a:r>
            <a:endParaRPr lang="en-US" dirty="0"/>
          </a:p>
        </p:txBody>
      </p:sp>
      <p:sp>
        <p:nvSpPr>
          <p:cNvPr id="6" name="Rectangle 5"/>
          <p:cNvSpPr/>
          <p:nvPr/>
        </p:nvSpPr>
        <p:spPr>
          <a:xfrm>
            <a:off x="457200" y="304800"/>
            <a:ext cx="8229600" cy="1143000"/>
          </a:xfrm>
          <a:prstGeom prst="rect">
            <a:avLst/>
          </a:prstGeom>
          <a:solidFill>
            <a:schemeClr val="accent1">
              <a:alpha val="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Slide Number Placeholder 4"/>
          <p:cNvSpPr>
            <a:spLocks noGrp="1"/>
          </p:cNvSpPr>
          <p:nvPr>
            <p:ph type="sldNum" sz="quarter" idx="12"/>
          </p:nvPr>
        </p:nvSpPr>
        <p:spPr/>
        <p:txBody>
          <a:bodyPr/>
          <a:lstStyle/>
          <a:p>
            <a:fld id="{ACAAC0AA-49DE-4796-B86A-2785895B7CA3}" type="slidenum">
              <a:rPr lang="en-US" smtClean="0"/>
              <a:t>9</a:t>
            </a:fld>
            <a:endParaRPr lang="en-US" dirty="0"/>
          </a:p>
        </p:txBody>
      </p:sp>
    </p:spTree>
    <p:extLst>
      <p:ext uri="{BB962C8B-B14F-4D97-AF65-F5344CB8AC3E}">
        <p14:creationId xmlns:p14="http://schemas.microsoft.com/office/powerpoint/2010/main" val="195056423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321</TotalTime>
  <Words>2035</Words>
  <Application>Microsoft Office PowerPoint</Application>
  <PresentationFormat>On-screen Show (4:3)</PresentationFormat>
  <Paragraphs>136</Paragraphs>
  <Slides>18</Slides>
  <Notes>0</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Office Theme</vt:lpstr>
      <vt:lpstr>  Business Taxes  Our Bestest Best Friends – Forever  </vt:lpstr>
      <vt:lpstr> Today, I will explain the exciting field of Business Taxes, but I left out the boring details. </vt:lpstr>
      <vt:lpstr>Main Legal Theory of Business Taxation</vt:lpstr>
      <vt:lpstr>Corporation Income Tax  Did anyone move here from another state?</vt:lpstr>
      <vt:lpstr>Corporation Income Tax Property, Payroll, and Sales Apportionment</vt:lpstr>
      <vt:lpstr>Sales and Use Tax Who made a purchase recently?</vt:lpstr>
      <vt:lpstr>Sales and Use Tax</vt:lpstr>
      <vt:lpstr>Payroll Taxes  Who works for living?</vt:lpstr>
      <vt:lpstr>Payroll Taxes Withholding Tax, Social Security, and Medicare Taxes</vt:lpstr>
      <vt:lpstr>Payroll Taxes Unemployment Tax &amp; Other Payroll Taxes</vt:lpstr>
      <vt:lpstr>Personal Property Tax  Who owns furniture?</vt:lpstr>
      <vt:lpstr>Personal Property Tax Cost Price  of Tangible Personal Property</vt:lpstr>
      <vt:lpstr>Business Licenses  Who has a Drivers License?</vt:lpstr>
      <vt:lpstr>Annual Reports Who has received a Report Card?</vt:lpstr>
      <vt:lpstr>Annual Reports Certificate of Good Standing and Foreign Company</vt:lpstr>
      <vt:lpstr>Unusual Business Taxes Litter Tax, and Heavy Highway Vehicle Use Tax</vt:lpstr>
      <vt:lpstr>Unusual Business Taxes Production of Nuclear Material Excise Tax</vt:lpstr>
      <vt:lpstr>Business Taxes  Our Bestest Best Friends – Forever</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Business Taxes,  Our Bestest Best Friends – Forever</dc:title>
  <dc:creator>John B. Goldhamer</dc:creator>
  <cp:lastModifiedBy>John B. Goldhamer</cp:lastModifiedBy>
  <cp:revision>51</cp:revision>
  <cp:lastPrinted>2012-11-26T17:57:53Z</cp:lastPrinted>
  <dcterms:created xsi:type="dcterms:W3CDTF">2012-11-25T19:18:55Z</dcterms:created>
  <dcterms:modified xsi:type="dcterms:W3CDTF">2015-06-15T14:54:07Z</dcterms:modified>
</cp:coreProperties>
</file>