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02" r:id="rId2"/>
    <p:sldId id="290" r:id="rId3"/>
    <p:sldId id="294" r:id="rId4"/>
    <p:sldId id="257" r:id="rId5"/>
    <p:sldId id="301" r:id="rId6"/>
    <p:sldId id="330" r:id="rId7"/>
    <p:sldId id="316" r:id="rId8"/>
    <p:sldId id="289" r:id="rId9"/>
    <p:sldId id="268" r:id="rId10"/>
    <p:sldId id="260" r:id="rId11"/>
    <p:sldId id="266" r:id="rId12"/>
    <p:sldId id="295" r:id="rId13"/>
    <p:sldId id="298" r:id="rId14"/>
    <p:sldId id="296" r:id="rId15"/>
    <p:sldId id="287" r:id="rId16"/>
    <p:sldId id="288" r:id="rId17"/>
    <p:sldId id="293" r:id="rId18"/>
    <p:sldId id="309" r:id="rId19"/>
    <p:sldId id="310" r:id="rId20"/>
    <p:sldId id="311" r:id="rId21"/>
    <p:sldId id="308" r:id="rId22"/>
    <p:sldId id="312" r:id="rId23"/>
    <p:sldId id="317" r:id="rId24"/>
    <p:sldId id="318" r:id="rId25"/>
    <p:sldId id="313" r:id="rId26"/>
    <p:sldId id="314" r:id="rId27"/>
    <p:sldId id="299" r:id="rId28"/>
    <p:sldId id="307" r:id="rId29"/>
    <p:sldId id="331" r:id="rId30"/>
    <p:sldId id="333" r:id="rId31"/>
    <p:sldId id="263" r:id="rId32"/>
    <p:sldId id="267" r:id="rId33"/>
    <p:sldId id="335" r:id="rId34"/>
    <p:sldId id="336" r:id="rId35"/>
    <p:sldId id="265" r:id="rId36"/>
    <p:sldId id="264" r:id="rId37"/>
    <p:sldId id="321" r:id="rId38"/>
    <p:sldId id="319" r:id="rId39"/>
    <p:sldId id="320" r:id="rId40"/>
    <p:sldId id="322" r:id="rId41"/>
    <p:sldId id="332" r:id="rId42"/>
    <p:sldId id="306" r:id="rId43"/>
    <p:sldId id="300" r:id="rId44"/>
    <p:sldId id="323" r:id="rId45"/>
    <p:sldId id="334" r:id="rId46"/>
    <p:sldId id="324" r:id="rId47"/>
    <p:sldId id="325" r:id="rId48"/>
    <p:sldId id="326" r:id="rId49"/>
    <p:sldId id="327" r:id="rId50"/>
    <p:sldId id="337" r:id="rId51"/>
    <p:sldId id="329" r:id="rId52"/>
    <p:sldId id="328" r:id="rId53"/>
    <p:sldId id="315" r:id="rId5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431" autoAdjust="0"/>
    <p:restoredTop sz="99822" autoAdjust="0"/>
  </p:normalViewPr>
  <p:slideViewPr>
    <p:cSldViewPr>
      <p:cViewPr>
        <p:scale>
          <a:sx n="100" d="100"/>
          <a:sy n="100" d="100"/>
        </p:scale>
        <p:origin x="-1152" y="21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2838" y="-84"/>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917" tIns="48459" rIns="96917" bIns="48459" rtlCol="0"/>
          <a:lstStyle>
            <a:lvl1pPr algn="l">
              <a:defRPr sz="1300"/>
            </a:lvl1pPr>
          </a:lstStyle>
          <a:p>
            <a:endParaRPr lang="en-US" dirty="0"/>
          </a:p>
        </p:txBody>
      </p:sp>
      <p:sp>
        <p:nvSpPr>
          <p:cNvPr id="3" name="Date Placeholder 2"/>
          <p:cNvSpPr>
            <a:spLocks noGrp="1"/>
          </p:cNvSpPr>
          <p:nvPr>
            <p:ph type="dt" idx="1"/>
          </p:nvPr>
        </p:nvSpPr>
        <p:spPr>
          <a:xfrm>
            <a:off x="4143587" y="1"/>
            <a:ext cx="3169920" cy="480060"/>
          </a:xfrm>
          <a:prstGeom prst="rect">
            <a:avLst/>
          </a:prstGeom>
        </p:spPr>
        <p:txBody>
          <a:bodyPr vert="horz" lIns="96917" tIns="48459" rIns="96917" bIns="48459" rtlCol="0"/>
          <a:lstStyle>
            <a:lvl1pPr algn="r">
              <a:defRPr sz="1300"/>
            </a:lvl1pPr>
          </a:lstStyle>
          <a:p>
            <a:fld id="{55B44D8A-2ED2-4FCD-A082-A49970D3F85B}" type="datetimeFigureOut">
              <a:rPr lang="en-US" smtClean="0"/>
              <a:t>3/26/2019</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917" tIns="48459" rIns="96917" bIns="48459"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917" tIns="48459" rIns="96917" bIns="4845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917" tIns="48459" rIns="96917" bIns="48459"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917" tIns="48459" rIns="96917" bIns="48459" rtlCol="0" anchor="b"/>
          <a:lstStyle>
            <a:lvl1pPr algn="r">
              <a:defRPr sz="1300"/>
            </a:lvl1pPr>
          </a:lstStyle>
          <a:p>
            <a:fld id="{C6939451-E356-4D0E-902B-BC64D4CEBB3C}" type="slidenum">
              <a:rPr lang="en-US" smtClean="0"/>
              <a:t>‹#›</a:t>
            </a:fld>
            <a:endParaRPr lang="en-US" dirty="0"/>
          </a:p>
        </p:txBody>
      </p:sp>
    </p:spTree>
    <p:extLst>
      <p:ext uri="{BB962C8B-B14F-4D97-AF65-F5344CB8AC3E}">
        <p14:creationId xmlns:p14="http://schemas.microsoft.com/office/powerpoint/2010/main" val="1237776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939451-E356-4D0E-902B-BC64D4CEBB3C}" type="slidenum">
              <a:rPr lang="en-US" smtClean="0"/>
              <a:t>36</a:t>
            </a:fld>
            <a:endParaRPr lang="en-US" dirty="0"/>
          </a:p>
        </p:txBody>
      </p:sp>
    </p:spTree>
    <p:extLst>
      <p:ext uri="{BB962C8B-B14F-4D97-AF65-F5344CB8AC3E}">
        <p14:creationId xmlns:p14="http://schemas.microsoft.com/office/powerpoint/2010/main" val="3417248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957FAF-ADEF-465A-AED2-CA233A62E931}"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1B0595-42FB-4C50-9BB1-2A04FBFC51C6}" type="slidenum">
              <a:rPr lang="en-US" smtClean="0"/>
              <a:t>‹#›</a:t>
            </a:fld>
            <a:endParaRPr lang="en-US" dirty="0"/>
          </a:p>
        </p:txBody>
      </p:sp>
    </p:spTree>
    <p:extLst>
      <p:ext uri="{BB962C8B-B14F-4D97-AF65-F5344CB8AC3E}">
        <p14:creationId xmlns:p14="http://schemas.microsoft.com/office/powerpoint/2010/main" val="1878819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031D3D-107D-4B2C-B971-E85889BFD946}"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1B0595-42FB-4C50-9BB1-2A04FBFC51C6}" type="slidenum">
              <a:rPr lang="en-US" smtClean="0"/>
              <a:t>‹#›</a:t>
            </a:fld>
            <a:endParaRPr lang="en-US" dirty="0"/>
          </a:p>
        </p:txBody>
      </p:sp>
    </p:spTree>
    <p:extLst>
      <p:ext uri="{BB962C8B-B14F-4D97-AF65-F5344CB8AC3E}">
        <p14:creationId xmlns:p14="http://schemas.microsoft.com/office/powerpoint/2010/main" val="515579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62B929-4E48-4629-8CEE-EFC65991345E}"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1B0595-42FB-4C50-9BB1-2A04FBFC51C6}" type="slidenum">
              <a:rPr lang="en-US" smtClean="0"/>
              <a:t>‹#›</a:t>
            </a:fld>
            <a:endParaRPr lang="en-US" dirty="0"/>
          </a:p>
        </p:txBody>
      </p:sp>
    </p:spTree>
    <p:extLst>
      <p:ext uri="{BB962C8B-B14F-4D97-AF65-F5344CB8AC3E}">
        <p14:creationId xmlns:p14="http://schemas.microsoft.com/office/powerpoint/2010/main" val="703500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DF676A-C717-4FB9-9182-3F3FB972CBF4}"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1B0595-42FB-4C50-9BB1-2A04FBFC51C6}" type="slidenum">
              <a:rPr lang="en-US" smtClean="0"/>
              <a:t>‹#›</a:t>
            </a:fld>
            <a:endParaRPr lang="en-US" dirty="0"/>
          </a:p>
        </p:txBody>
      </p:sp>
    </p:spTree>
    <p:extLst>
      <p:ext uri="{BB962C8B-B14F-4D97-AF65-F5344CB8AC3E}">
        <p14:creationId xmlns:p14="http://schemas.microsoft.com/office/powerpoint/2010/main" val="16970830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E2B322-0879-4E13-AD14-5DEF14E7FC07}"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1B0595-42FB-4C50-9BB1-2A04FBFC51C6}" type="slidenum">
              <a:rPr lang="en-US" smtClean="0"/>
              <a:t>‹#›</a:t>
            </a:fld>
            <a:endParaRPr lang="en-US" dirty="0"/>
          </a:p>
        </p:txBody>
      </p:sp>
    </p:spTree>
    <p:extLst>
      <p:ext uri="{BB962C8B-B14F-4D97-AF65-F5344CB8AC3E}">
        <p14:creationId xmlns:p14="http://schemas.microsoft.com/office/powerpoint/2010/main" val="8673219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FC0D8B-7836-415C-9345-B4D1426BA396}" type="datetime1">
              <a:rPr lang="en-US" smtClean="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1B0595-42FB-4C50-9BB1-2A04FBFC51C6}" type="slidenum">
              <a:rPr lang="en-US" smtClean="0"/>
              <a:t>‹#›</a:t>
            </a:fld>
            <a:endParaRPr lang="en-US" dirty="0"/>
          </a:p>
        </p:txBody>
      </p:sp>
    </p:spTree>
    <p:extLst>
      <p:ext uri="{BB962C8B-B14F-4D97-AF65-F5344CB8AC3E}">
        <p14:creationId xmlns:p14="http://schemas.microsoft.com/office/powerpoint/2010/main" val="12672745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916638-B7BE-4BEC-AD59-827D3772E0F9}" type="datetime1">
              <a:rPr lang="en-US" smtClean="0"/>
              <a:t>3/26/2019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1B0595-42FB-4C50-9BB1-2A04FBFC51C6}" type="slidenum">
              <a:rPr lang="en-US" smtClean="0"/>
              <a:t>‹#›</a:t>
            </a:fld>
            <a:endParaRPr lang="en-US" dirty="0"/>
          </a:p>
        </p:txBody>
      </p:sp>
    </p:spTree>
    <p:extLst>
      <p:ext uri="{BB962C8B-B14F-4D97-AF65-F5344CB8AC3E}">
        <p14:creationId xmlns:p14="http://schemas.microsoft.com/office/powerpoint/2010/main" val="810660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FA9DA1-9AED-4B29-9B83-E2527A207C0E}" type="datetime1">
              <a:rPr lang="en-US" smtClean="0"/>
              <a:t>3/26/2019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1B0595-42FB-4C50-9BB1-2A04FBFC51C6}" type="slidenum">
              <a:rPr lang="en-US" smtClean="0"/>
              <a:t>‹#›</a:t>
            </a:fld>
            <a:endParaRPr lang="en-US" dirty="0"/>
          </a:p>
        </p:txBody>
      </p:sp>
    </p:spTree>
    <p:extLst>
      <p:ext uri="{BB962C8B-B14F-4D97-AF65-F5344CB8AC3E}">
        <p14:creationId xmlns:p14="http://schemas.microsoft.com/office/powerpoint/2010/main" val="203826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307E5-8C23-4300-A4AC-4F3DE80F73EE}" type="datetime1">
              <a:rPr lang="en-US" smtClean="0"/>
              <a:t>3/26/2019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1B0595-42FB-4C50-9BB1-2A04FBFC51C6}" type="slidenum">
              <a:rPr lang="en-US" smtClean="0"/>
              <a:t>‹#›</a:t>
            </a:fld>
            <a:endParaRPr lang="en-US" dirty="0"/>
          </a:p>
        </p:txBody>
      </p:sp>
    </p:spTree>
    <p:extLst>
      <p:ext uri="{BB962C8B-B14F-4D97-AF65-F5344CB8AC3E}">
        <p14:creationId xmlns:p14="http://schemas.microsoft.com/office/powerpoint/2010/main" val="713991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401088-4DA5-458E-8664-AE8C7AC2D85D}" type="datetime1">
              <a:rPr lang="en-US" smtClean="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1B0595-42FB-4C50-9BB1-2A04FBFC51C6}" type="slidenum">
              <a:rPr lang="en-US" smtClean="0"/>
              <a:t>‹#›</a:t>
            </a:fld>
            <a:endParaRPr lang="en-US" dirty="0"/>
          </a:p>
        </p:txBody>
      </p:sp>
    </p:spTree>
    <p:extLst>
      <p:ext uri="{BB962C8B-B14F-4D97-AF65-F5344CB8AC3E}">
        <p14:creationId xmlns:p14="http://schemas.microsoft.com/office/powerpoint/2010/main" val="1477413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30B352-2CF0-4D1F-A04A-8780B4721B62}" type="datetime1">
              <a:rPr lang="en-US" smtClean="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1B0595-42FB-4C50-9BB1-2A04FBFC51C6}" type="slidenum">
              <a:rPr lang="en-US" smtClean="0"/>
              <a:t>‹#›</a:t>
            </a:fld>
            <a:endParaRPr lang="en-US" dirty="0"/>
          </a:p>
        </p:txBody>
      </p:sp>
    </p:spTree>
    <p:extLst>
      <p:ext uri="{BB962C8B-B14F-4D97-AF65-F5344CB8AC3E}">
        <p14:creationId xmlns:p14="http://schemas.microsoft.com/office/powerpoint/2010/main" val="3840699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7FE043-B25D-412D-8156-3D2F0A693DA8}" type="datetime1">
              <a:rPr lang="en-US" smtClean="0"/>
              <a:t>3/26/2019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1B0595-42FB-4C50-9BB1-2A04FBFC51C6}" type="slidenum">
              <a:rPr lang="en-US" smtClean="0"/>
              <a:t>‹#›</a:t>
            </a:fld>
            <a:endParaRPr lang="en-US" dirty="0"/>
          </a:p>
        </p:txBody>
      </p:sp>
    </p:spTree>
    <p:extLst>
      <p:ext uri="{BB962C8B-B14F-4D97-AF65-F5344CB8AC3E}">
        <p14:creationId xmlns:p14="http://schemas.microsoft.com/office/powerpoint/2010/main" val="2492751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johngoldhamer.com/"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salary.com/" TargetMode="External"/><Relationship Id="rId2" Type="http://schemas.openxmlformats.org/officeDocument/2006/relationships/hyperlink" Target="http://www.blogsearchengine.org/" TargetMode="External"/><Relationship Id="rId1" Type="http://schemas.openxmlformats.org/officeDocument/2006/relationships/slideLayout" Target="../slideLayouts/slideLayout2.xml"/><Relationship Id="rId4" Type="http://schemas.openxmlformats.org/officeDocument/2006/relationships/hyperlink" Target="https://www.onetonline.or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theinterviewguys.com/action-verbs-to-enhance-your-resume" TargetMode="External"/><Relationship Id="rId1" Type="http://schemas.openxmlformats.org/officeDocument/2006/relationships/slideLayout" Target="../slideLayouts/slideLayout2.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johngoldhamer.com/" TargetMode="External"/><Relationship Id="rId2" Type="http://schemas.openxmlformats.org/officeDocument/2006/relationships/hyperlink" Target="http://www.linkedin.com/in/JohnGoldhamer"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6.wdp"/></Relationships>
</file>

<file path=ppt/slides/_rels/slide37.xml.rels><?xml version="1.0" encoding="UTF-8" standalone="yes"?>
<Relationships xmlns="http://schemas.openxmlformats.org/package/2006/relationships"><Relationship Id="rId3" Type="http://schemas.microsoft.com/office/2007/relationships/hdphoto" Target="../media/hdphoto17.wdp"/><Relationship Id="rId7" Type="http://schemas.microsoft.com/office/2007/relationships/hdphoto" Target="../media/hdphoto19.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18.wdp"/><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ww.referenceusa.com/Static/AboutU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4.png"/><Relationship Id="rId1" Type="http://schemas.openxmlformats.org/officeDocument/2006/relationships/slideLayout" Target="../slideLayouts/slideLayout2.xml"/><Relationship Id="rId5" Type="http://schemas.microsoft.com/office/2007/relationships/hdphoto" Target="../media/hdphoto24.wdp"/><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johngoldhamer.com/"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www.johngoldhamer.com/Workshops/The-1099-Independent-Contractor-Requirements.pdf" TargetMode="External"/><Relationship Id="rId13" Type="http://schemas.openxmlformats.org/officeDocument/2006/relationships/hyperlink" Target="http://www.johngoldhamer.com/Workshops/IRS-Required-Minimum-Distributions-(RMD)-Starting-at-Age-70.5-for-Tax-Deferred-Retirement-Plans.pdf" TargetMode="External"/><Relationship Id="rId3" Type="http://schemas.openxmlformats.org/officeDocument/2006/relationships/hyperlink" Target="https://www.johngoldhamer.com/Workshops/2018-Individual-Income-Tax-Workshop.pptx" TargetMode="External"/><Relationship Id="rId7" Type="http://schemas.openxmlformats.org/officeDocument/2006/relationships/hyperlink" Target="http://www.johngoldhamer.com/Workshops/2016-Individual-Income-Tax-Workshop.pptx" TargetMode="External"/><Relationship Id="rId12" Type="http://schemas.openxmlformats.org/officeDocument/2006/relationships/hyperlink" Target="http://www.johngoldhamer.com/Workshops/Individual-Income-Withholding-Tax-Requirements-for-Business-Travelers-Between-States.pdf" TargetMode="External"/><Relationship Id="rId2" Type="http://schemas.openxmlformats.org/officeDocument/2006/relationships/hyperlink" Target="https://www.johngoldhamer.com/Workshops/2018-Individual-Income-Tax-Workshop.pdf" TargetMode="External"/><Relationship Id="rId1" Type="http://schemas.openxmlformats.org/officeDocument/2006/relationships/slideLayout" Target="../slideLayouts/slideLayout2.xml"/><Relationship Id="rId6" Type="http://schemas.openxmlformats.org/officeDocument/2006/relationships/hyperlink" Target="http://www.johngoldhamer.com/Workshops/2016-Individual-Income-Tax-Workshop.pdf" TargetMode="External"/><Relationship Id="rId11" Type="http://schemas.openxmlformats.org/officeDocument/2006/relationships/hyperlink" Target="http://www.johngoldhamer.com/Workshops/The-Real-Estate-Marketplace-Glossary-How-to-Talk-the-Talk-268-Definitions-FTC.pdf" TargetMode="External"/><Relationship Id="rId5" Type="http://schemas.openxmlformats.org/officeDocument/2006/relationships/hyperlink" Target="http://www.johngoldhamer.com/Workshops/2017-Individual-Income-Tax-Workshop.pptx" TargetMode="External"/><Relationship Id="rId10" Type="http://schemas.openxmlformats.org/officeDocument/2006/relationships/hyperlink" Target="http://www.johngoldhamer.com/Workshops/Selling-a-Home-Requirements-Exemptions-and-Tax.pdf" TargetMode="External"/><Relationship Id="rId4" Type="http://schemas.openxmlformats.org/officeDocument/2006/relationships/hyperlink" Target="http://www.johngoldhamer.com/Workshops/2017-Individual-Income-Tax-Workshop.pdf" TargetMode="External"/><Relationship Id="rId9" Type="http://schemas.openxmlformats.org/officeDocument/2006/relationships/hyperlink" Target="http://www.johngoldhamer.com/Workshops/Starting-a-Business-Requirements.pdf" TargetMode="External"/><Relationship Id="rId14" Type="http://schemas.openxmlformats.org/officeDocument/2006/relationships/hyperlink" Target="http://www.johngoldhamer.com/Workshops/IRS-Required-Minimum-Distributions-(RMD)-Table-III-(Uniform-Lifetime)-Spreadsheet.xlsx"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johngoldhamer.com/Workshops/12-Good-Causes-for-Leaving-a-Job-and-Receiving-Virginia-Unemployment.pdf" TargetMode="External"/><Relationship Id="rId2" Type="http://schemas.openxmlformats.org/officeDocument/2006/relationships/hyperlink" Target="http://www.johngoldhamer.com/Workshops/Why-Unemployment-Benefit-Payments-Are-Taxable-for-Individual-Income-Tax.pdf" TargetMode="External"/><Relationship Id="rId1" Type="http://schemas.openxmlformats.org/officeDocument/2006/relationships/slideLayout" Target="../slideLayouts/slideLayout2.xml"/><Relationship Id="rId4" Type="http://schemas.openxmlformats.org/officeDocument/2006/relationships/hyperlink" Target="http://www.johngoldhamer.com/Workshops/Why-Lack-of-Performance-is-not-Misconduct-for-Unemployment-Benefits.pdf"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www.johngoldhamer.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johngoldhamer.com/"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www.johngoldhamer.com/fiveTools/Access-ReferenceUSA-Procedures.pdf" TargetMode="External"/><Relationship Id="rId3" Type="http://schemas.openxmlformats.org/officeDocument/2006/relationships/hyperlink" Target="http://www.johngoldhamer.com/fiveTools/Tips-For-Those-in-Transition.pdf" TargetMode="External"/><Relationship Id="rId7" Type="http://schemas.openxmlformats.org/officeDocument/2006/relationships/hyperlink" Target="http://www.johngoldhamer.com/fiveTools/One-Stop-Websites-for-Researching-Business-People-Facts-&amp;-Beyond.pdf" TargetMode="External"/><Relationship Id="rId2" Type="http://schemas.openxmlformats.org/officeDocument/2006/relationships/hyperlink" Target="http://www.johngoldhamer.com/fiveTools/Five-Job-Seeker-Tools-Navigation.pptx" TargetMode="External"/><Relationship Id="rId1" Type="http://schemas.openxmlformats.org/officeDocument/2006/relationships/slideLayout" Target="../slideLayouts/slideLayout2.xml"/><Relationship Id="rId6" Type="http://schemas.openxmlformats.org/officeDocument/2006/relationships/hyperlink" Target="http://www.johngoldhamer.com/fiveTools/2015-Metro-Richmond's-Largest-Corporate-Employers.xlsx" TargetMode="External"/><Relationship Id="rId11" Type="http://schemas.openxmlformats.org/officeDocument/2006/relationships/hyperlink" Target="http://www.johngoldhamer.com/fiveTools/Job-Offer-Comparison-Worksheet.pdf" TargetMode="External"/><Relationship Id="rId5" Type="http://schemas.openxmlformats.org/officeDocument/2006/relationships/hyperlink" Target="http://www.johngoldhamer.com/fiveTools/Santa's-Cover-Letter-Resume-Marketing-Plan-Thanks-&amp;-Gift--Examples.pdf" TargetMode="External"/><Relationship Id="rId10" Type="http://schemas.openxmlformats.org/officeDocument/2006/relationships/hyperlink" Target="file:///C:\Users\John%20B.%20Goldhamer.JohnBGoldhamer\Documents\1%20Job%20Seeker%20Tools\Five%20Job%20Seeker%20Tools%20&#8211;%20Presentation%20E-mails\It%20has%20everything%20a%20Job%20Seeker%20Needs\www.JohnGoldhamer.com\fiveTools\List-of-35-Questions-to-Ask-an-Interviewer.pdf" TargetMode="External"/><Relationship Id="rId4" Type="http://schemas.openxmlformats.org/officeDocument/2006/relationships/hyperlink" Target="http://www.johngoldhamer.com/fiveTools/Repertoire-of-Successful-Business-Sentences-That-Get-Good-Results.pdf" TargetMode="External"/><Relationship Id="rId9" Type="http://schemas.openxmlformats.org/officeDocument/2006/relationships/hyperlink" Target="file:///C:\Users\John%20B.%20Goldhamer.JohnBGoldhamer\Documents\1%20Job%20Seeker%20Tools\Five%20Job%20Seeker%20Tools%20&#8211;%20Presentation%20E-mails\It%20has%20everything%20a%20Job%20Seeker%20Needs\www.johngoldhamer.com\fiveTools\Checklist-of-35-Things-to-do-Before-an-Interview-in-Rhyme.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US" sz="3200" u="sng" dirty="0"/>
              <a:t>JOB SEEKER TIPS, TOPICS, AND </a:t>
            </a:r>
            <a:r>
              <a:rPr lang="en-US" sz="3200" u="sng" dirty="0" smtClean="0"/>
              <a:t>TOOLS – NAVIGATING</a:t>
            </a:r>
            <a:r>
              <a:rPr lang="en-US" u="sng" dirty="0" smtClean="0"/>
              <a:t/>
            </a:r>
            <a:br>
              <a:rPr lang="en-US" u="sng" dirty="0" smtClean="0"/>
            </a:br>
            <a:r>
              <a:rPr lang="en-US" sz="2300" i="1" u="sng" dirty="0"/>
              <a:t>It has Everything a Job Seeker Needs to Get a </a:t>
            </a:r>
            <a:r>
              <a:rPr lang="en-US" sz="2300" i="1" u="sng" dirty="0" smtClean="0"/>
              <a:t>Job </a:t>
            </a:r>
            <a:r>
              <a:rPr lang="en-US" sz="2300" i="1" u="sng" dirty="0"/>
              <a:t>from Beginning to End</a:t>
            </a:r>
            <a:r>
              <a:rPr lang="en-US" sz="2200" i="1" dirty="0"/>
              <a:t>! </a:t>
            </a:r>
          </a:p>
        </p:txBody>
      </p:sp>
      <p:sp>
        <p:nvSpPr>
          <p:cNvPr id="3" name="Content Placeholder 2"/>
          <p:cNvSpPr>
            <a:spLocks noGrp="1"/>
          </p:cNvSpPr>
          <p:nvPr>
            <p:ph idx="1"/>
          </p:nvPr>
        </p:nvSpPr>
        <p:spPr>
          <a:xfrm>
            <a:off x="457200" y="990600"/>
            <a:ext cx="8229600" cy="5867400"/>
          </a:xfrm>
        </p:spPr>
        <p:txBody>
          <a:bodyPr>
            <a:normAutofit fontScale="47500" lnSpcReduction="20000"/>
          </a:bodyPr>
          <a:lstStyle/>
          <a:p>
            <a:pPr marL="0" indent="0" algn="ctr">
              <a:buNone/>
            </a:pPr>
            <a:r>
              <a:rPr lang="en-US" sz="4200" i="1" dirty="0"/>
              <a:t>It Slices, it Dices, and it will Get you a Job</a:t>
            </a:r>
            <a:r>
              <a:rPr lang="en-US" sz="4200" i="1" dirty="0" smtClean="0"/>
              <a:t>!</a:t>
            </a:r>
          </a:p>
          <a:p>
            <a:pPr marL="0" indent="0" algn="ctr">
              <a:buNone/>
            </a:pPr>
            <a:endParaRPr lang="en-US" sz="1300" i="1" dirty="0" smtClean="0"/>
          </a:p>
          <a:p>
            <a:pPr marL="0" indent="0" algn="ctr">
              <a:buNone/>
            </a:pPr>
            <a:r>
              <a:rPr lang="en-US" sz="3300" b="1" i="1" u="sng" dirty="0" smtClean="0">
                <a:latin typeface="Georgia" panose="02040502050405020303" pitchFamily="18" charset="0"/>
              </a:rPr>
              <a:t>PASS IT ALONG</a:t>
            </a:r>
            <a:r>
              <a:rPr lang="en-US" sz="3300" b="1" i="1" dirty="0" smtClean="0">
                <a:latin typeface="Georgia" panose="02040502050405020303" pitchFamily="18" charset="0"/>
              </a:rPr>
              <a:t>!</a:t>
            </a:r>
          </a:p>
          <a:p>
            <a:pPr marL="0" indent="0" algn="ctr">
              <a:buNone/>
            </a:pPr>
            <a:endParaRPr lang="en-US" sz="3300" b="1" i="1" dirty="0">
              <a:latin typeface="Georgia" panose="02040502050405020303" pitchFamily="18" charset="0"/>
            </a:endParaRPr>
          </a:p>
          <a:p>
            <a:pPr marL="0" indent="0" algn="ctr">
              <a:buNone/>
            </a:pPr>
            <a:endParaRPr lang="en-US" sz="3300" b="1" i="1" dirty="0" smtClean="0">
              <a:latin typeface="Georgia" panose="02040502050405020303" pitchFamily="18" charset="0"/>
            </a:endParaRPr>
          </a:p>
          <a:p>
            <a:pPr marL="0" indent="0" algn="ctr">
              <a:buNone/>
            </a:pPr>
            <a:endParaRPr lang="en-US" sz="3300" b="1" i="1" dirty="0" smtClean="0">
              <a:latin typeface="Georgia" panose="02040502050405020303" pitchFamily="18" charset="0"/>
            </a:endParaRPr>
          </a:p>
          <a:p>
            <a:pPr marL="0" indent="0">
              <a:buNone/>
            </a:pPr>
            <a:endParaRPr lang="en-US" i="1" dirty="0" smtClean="0"/>
          </a:p>
          <a:p>
            <a:pPr marL="0" indent="0">
              <a:buNone/>
            </a:pPr>
            <a:endParaRPr lang="en-US" i="1" dirty="0" smtClean="0"/>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sz="1300" i="1" dirty="0" smtClean="0"/>
          </a:p>
          <a:p>
            <a:pPr marL="0" indent="0" algn="just">
              <a:buNone/>
            </a:pPr>
            <a:endParaRPr lang="en-US" sz="1500" i="1" dirty="0" smtClean="0"/>
          </a:p>
          <a:p>
            <a:pPr marL="0" indent="0" algn="just">
              <a:buNone/>
            </a:pPr>
            <a:endParaRPr lang="en-US" sz="1500" i="1" dirty="0"/>
          </a:p>
          <a:p>
            <a:pPr marL="0" indent="0" algn="just">
              <a:buNone/>
            </a:pPr>
            <a:endParaRPr lang="en-US" sz="4500" i="1" dirty="0" smtClean="0"/>
          </a:p>
          <a:p>
            <a:pPr marL="0" indent="0" algn="just">
              <a:buNone/>
            </a:pPr>
            <a:r>
              <a:rPr lang="en-US" sz="4400" i="1" dirty="0" smtClean="0"/>
              <a:t>How </a:t>
            </a:r>
            <a:r>
              <a:rPr lang="en-US" sz="4400" i="1" dirty="0"/>
              <a:t>to Navigate </a:t>
            </a:r>
            <a:r>
              <a:rPr lang="en-US" sz="4400" dirty="0"/>
              <a:t>these </a:t>
            </a:r>
            <a:r>
              <a:rPr lang="en-US" sz="4400" i="1" dirty="0" smtClean="0"/>
              <a:t>All-encompassing</a:t>
            </a:r>
            <a:r>
              <a:rPr lang="en-US" sz="4400" dirty="0" smtClean="0"/>
              <a:t> </a:t>
            </a:r>
            <a:r>
              <a:rPr lang="en-US" sz="4400" i="1" dirty="0" smtClean="0"/>
              <a:t>Comprehensive </a:t>
            </a:r>
            <a:r>
              <a:rPr lang="en-US" sz="4400" i="1" dirty="0"/>
              <a:t>Documents</a:t>
            </a:r>
            <a:r>
              <a:rPr lang="en-US" sz="4400" dirty="0"/>
              <a:t> that </a:t>
            </a:r>
            <a:r>
              <a:rPr lang="en-US" sz="4400" i="1" dirty="0"/>
              <a:t>assist Job Seekers with Composing: Cover Letters, Resumes, Marketing Plans, Researching Companies and People, as well as Presenting an Image and More!</a:t>
            </a:r>
          </a:p>
          <a:p>
            <a:pPr marL="0" indent="0" algn="ctr">
              <a:buNone/>
            </a:pPr>
            <a:endParaRPr lang="en-US" sz="5600" i="1" dirty="0" smtClean="0"/>
          </a:p>
          <a:p>
            <a:pPr marL="0" indent="0" algn="ctr">
              <a:buNone/>
            </a:pPr>
            <a:r>
              <a:rPr lang="en-US" sz="3000" i="1" dirty="0" smtClean="0"/>
              <a:t>by </a:t>
            </a:r>
            <a:r>
              <a:rPr lang="en-US" sz="3000" i="1" dirty="0"/>
              <a:t>John B. Goldhamer</a:t>
            </a:r>
          </a:p>
          <a:p>
            <a:pPr marL="0" indent="0" algn="ctr">
              <a:buNone/>
            </a:pPr>
            <a:r>
              <a:rPr lang="en-US" sz="2700" u="sng" dirty="0">
                <a:hlinkClick r:id="rId2"/>
              </a:rPr>
              <a:t>www.JohnGoldhamer.com</a:t>
            </a:r>
            <a:r>
              <a:rPr lang="en-US" i="1" u="sng" dirty="0"/>
              <a:t/>
            </a:r>
            <a:br>
              <a:rPr lang="en-US" i="1" u="sng" dirty="0"/>
            </a:br>
            <a:r>
              <a:rPr lang="en-US" sz="3000" dirty="0" smtClean="0"/>
              <a:t>Richmond, Virginia</a:t>
            </a:r>
            <a:endParaRPr lang="en-US" dirty="0"/>
          </a:p>
        </p:txBody>
      </p:sp>
      <p:sp>
        <p:nvSpPr>
          <p:cNvPr id="4" name="Slide Number Placeholder 3"/>
          <p:cNvSpPr>
            <a:spLocks noGrp="1"/>
          </p:cNvSpPr>
          <p:nvPr>
            <p:ph type="sldNum" sz="quarter" idx="12"/>
          </p:nvPr>
        </p:nvSpPr>
        <p:spPr>
          <a:xfrm>
            <a:off x="6553200" y="6235801"/>
            <a:ext cx="2133600" cy="365125"/>
          </a:xfrm>
        </p:spPr>
        <p:txBody>
          <a:bodyPr/>
          <a:lstStyle/>
          <a:p>
            <a:fld id="{861B0595-42FB-4C50-9BB1-2A04FBFC51C6}" type="slidenum">
              <a:rPr lang="en-US" smtClean="0"/>
              <a:t>1</a:t>
            </a:fld>
            <a:endParaRPr lang="en-US" dirty="0" smtClean="0"/>
          </a:p>
          <a:p>
            <a:r>
              <a:rPr lang="en-US" u="sng" dirty="0" smtClean="0"/>
              <a:t>JohnGoldhamer.com</a:t>
            </a:r>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5562600"/>
            <a:ext cx="1066801" cy="52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p:nvPr/>
        </p:nvPicPr>
        <p:blipFill rotWithShape="1">
          <a:blip r:embed="rId4"/>
          <a:srcRect l="19872" t="18551" r="18750" b="15647"/>
          <a:stretch/>
        </p:blipFill>
        <p:spPr bwMode="auto">
          <a:xfrm>
            <a:off x="1858563" y="1676400"/>
            <a:ext cx="5228037" cy="2819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5393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p>
        </p:txBody>
      </p:sp>
      <p:sp>
        <p:nvSpPr>
          <p:cNvPr id="3" name="Content Placeholder 2"/>
          <p:cNvSpPr>
            <a:spLocks noGrp="1"/>
          </p:cNvSpPr>
          <p:nvPr>
            <p:ph idx="1"/>
          </p:nvPr>
        </p:nvSpPr>
        <p:spPr>
          <a:xfrm>
            <a:off x="457200" y="838200"/>
            <a:ext cx="8229600" cy="5287963"/>
          </a:xfrm>
        </p:spPr>
        <p:txBody>
          <a:bodyPr/>
          <a:lstStyle/>
          <a:p>
            <a:pPr marL="0" indent="0" algn="ctr">
              <a:buNone/>
            </a:pPr>
            <a:r>
              <a:rPr lang="en-US" sz="2500" b="1" u="sng" dirty="0" smtClean="0"/>
              <a:t>Tips For Those in Transition</a:t>
            </a:r>
          </a:p>
          <a:p>
            <a:pPr marL="0" indent="0" algn="ctr">
              <a:buNone/>
            </a:pPr>
            <a:r>
              <a:rPr lang="en-US" sz="2200" b="1" u="sng" dirty="0" smtClean="0"/>
              <a:t>Table of </a:t>
            </a:r>
            <a:r>
              <a:rPr lang="en-US" sz="2200" b="1" u="sng" dirty="0"/>
              <a:t>Contents - </a:t>
            </a:r>
            <a:r>
              <a:rPr lang="en-US" sz="2200" b="1" i="1" u="sng" dirty="0"/>
              <a:t>Three </a:t>
            </a:r>
            <a:r>
              <a:rPr lang="en-US" sz="2200" b="1" i="1" u="sng" dirty="0" smtClean="0"/>
              <a:t>Detailed Pages</a:t>
            </a:r>
          </a:p>
          <a:p>
            <a:pPr marL="0" indent="0" algn="ctr">
              <a:buNone/>
            </a:pPr>
            <a:r>
              <a:rPr lang="en-US" sz="1900" b="1" dirty="0" smtClean="0"/>
              <a:t>How to write </a:t>
            </a:r>
            <a:r>
              <a:rPr lang="en-US" sz="1900" b="1" i="1" dirty="0" smtClean="0"/>
              <a:t>Cover Letters, Résumés, Marketing Plans, 60-second Speeches, Etc.  </a:t>
            </a:r>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t>10</a:t>
            </a:fld>
            <a:r>
              <a:rPr lang="en-US" dirty="0" smtClean="0"/>
              <a:t> </a:t>
            </a:r>
          </a:p>
          <a:p>
            <a:r>
              <a:rPr lang="en-US" u="sng" dirty="0" smtClean="0"/>
              <a:t>JohnGoldhamer.com</a:t>
            </a:r>
            <a:endParaRPr lang="en-US" dirty="0"/>
          </a:p>
        </p:txBody>
      </p:sp>
      <p:pic>
        <p:nvPicPr>
          <p:cNvPr id="3075"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4060" t="21178" r="3596" b="7634"/>
          <a:stretch/>
        </p:blipFill>
        <p:spPr bwMode="auto">
          <a:xfrm>
            <a:off x="76200" y="2285999"/>
            <a:ext cx="8991600" cy="389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20043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4" name="Slide Number Placeholder 3"/>
          <p:cNvSpPr>
            <a:spLocks noGrp="1"/>
          </p:cNvSpPr>
          <p:nvPr>
            <p:ph type="sldNum" sz="quarter" idx="12"/>
          </p:nvPr>
        </p:nvSpPr>
        <p:spPr>
          <a:xfrm>
            <a:off x="6548005" y="6260054"/>
            <a:ext cx="2133600" cy="365125"/>
          </a:xfrm>
        </p:spPr>
        <p:txBody>
          <a:bodyPr/>
          <a:lstStyle/>
          <a:p>
            <a:fld id="{861B0595-42FB-4C50-9BB1-2A04FBFC51C6}" type="slidenum">
              <a:rPr lang="en-US" smtClean="0"/>
              <a:t>11</a:t>
            </a:fld>
            <a:endParaRPr lang="en-US" dirty="0" smtClean="0"/>
          </a:p>
          <a:p>
            <a:r>
              <a:rPr lang="en-US" u="sng" dirty="0" smtClean="0"/>
              <a:t>JohnGoldhamer.com</a:t>
            </a:r>
            <a:endParaRPr lang="en-US" dirty="0"/>
          </a:p>
        </p:txBody>
      </p:sp>
      <p:sp>
        <p:nvSpPr>
          <p:cNvPr id="6" name="Content Placeholder 5"/>
          <p:cNvSpPr>
            <a:spLocks noGrp="1"/>
          </p:cNvSpPr>
          <p:nvPr>
            <p:ph idx="1"/>
          </p:nvPr>
        </p:nvSpPr>
        <p:spPr>
          <a:xfrm>
            <a:off x="457200" y="838200"/>
            <a:ext cx="8229600" cy="6019800"/>
          </a:xfrm>
        </p:spPr>
        <p:txBody>
          <a:bodyPr/>
          <a:lstStyle/>
          <a:p>
            <a:pPr marL="0" indent="0" algn="ctr">
              <a:buNone/>
            </a:pPr>
            <a:r>
              <a:rPr lang="en-US" sz="2500" b="1" u="sng" dirty="0"/>
              <a:t>Tips For Those in Transition</a:t>
            </a:r>
          </a:p>
          <a:p>
            <a:pPr marL="0" indent="0" algn="ctr">
              <a:buNone/>
            </a:pPr>
            <a:r>
              <a:rPr lang="en-US" sz="2500" dirty="0" smtClean="0"/>
              <a:t>Alphabetical Index</a:t>
            </a:r>
          </a:p>
          <a:p>
            <a:pPr marL="0" indent="0">
              <a:buNone/>
            </a:pPr>
            <a:endParaRPr lang="en-US" dirty="0"/>
          </a:p>
        </p:txBody>
      </p:sp>
      <p:pic>
        <p:nvPicPr>
          <p:cNvPr id="409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4038" t="20990" r="64493" b="7938"/>
          <a:stretch/>
        </p:blipFill>
        <p:spPr bwMode="auto">
          <a:xfrm>
            <a:off x="2476499" y="1704974"/>
            <a:ext cx="4028335" cy="5114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39257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838200"/>
            <a:ext cx="8229600" cy="6019800"/>
          </a:xfrm>
        </p:spPr>
        <p:txBody>
          <a:bodyPr>
            <a:normAutofit fontScale="47500" lnSpcReduction="20000"/>
          </a:bodyPr>
          <a:lstStyle/>
          <a:p>
            <a:pPr marL="0" indent="0" algn="ctr">
              <a:buNone/>
            </a:pPr>
            <a:r>
              <a:rPr lang="en-US" sz="5300" b="1" u="sng" dirty="0"/>
              <a:t>Tips For Those in Transition</a:t>
            </a:r>
          </a:p>
          <a:p>
            <a:pPr marL="0" indent="0" algn="ctr">
              <a:buNone/>
            </a:pPr>
            <a:r>
              <a:rPr lang="en-US" sz="4800" b="1" u="sng" dirty="0"/>
              <a:t>Résumé </a:t>
            </a:r>
            <a:r>
              <a:rPr lang="en-US" sz="4800" b="1" u="sng" dirty="0" smtClean="0"/>
              <a:t>Tips</a:t>
            </a:r>
          </a:p>
          <a:p>
            <a:pPr marL="0" indent="0">
              <a:buNone/>
            </a:pPr>
            <a:r>
              <a:rPr lang="en-US" sz="3800" u="sng" dirty="0"/>
              <a:t>Résumé or </a:t>
            </a:r>
            <a:r>
              <a:rPr lang="en-US" sz="3800" u="sng" dirty="0" smtClean="0"/>
              <a:t>Resume</a:t>
            </a:r>
            <a:r>
              <a:rPr lang="en-US" sz="3800" dirty="0" smtClean="0"/>
              <a:t> - </a:t>
            </a:r>
            <a:r>
              <a:rPr lang="en-US" sz="3800" dirty="0"/>
              <a:t>Either are acceptable. </a:t>
            </a:r>
            <a:r>
              <a:rPr lang="en-US" sz="3800" dirty="0" smtClean="0"/>
              <a:t>It </a:t>
            </a:r>
            <a:r>
              <a:rPr lang="en-US" sz="3800" dirty="0"/>
              <a:t>is a French word, meaning </a:t>
            </a:r>
            <a:r>
              <a:rPr lang="en-US" sz="3800" dirty="0" smtClean="0"/>
              <a:t>“S</a:t>
            </a:r>
            <a:r>
              <a:rPr lang="en-US" sz="3800" i="1" dirty="0" smtClean="0"/>
              <a:t>ummary.”</a:t>
            </a:r>
            <a:endParaRPr lang="en-US" sz="3800" dirty="0"/>
          </a:p>
          <a:p>
            <a:pPr marL="0" lvl="0" indent="0" algn="just">
              <a:buNone/>
            </a:pPr>
            <a:endParaRPr lang="en-US" sz="800" dirty="0" smtClean="0"/>
          </a:p>
          <a:p>
            <a:pPr marL="0" lvl="0" indent="0" algn="just">
              <a:buNone/>
            </a:pPr>
            <a:r>
              <a:rPr lang="en-US" sz="4200" dirty="0" smtClean="0"/>
              <a:t>1.  </a:t>
            </a:r>
            <a:r>
              <a:rPr lang="en-US" sz="4200" u="sng" dirty="0" smtClean="0"/>
              <a:t>Name </a:t>
            </a:r>
            <a:r>
              <a:rPr lang="en-US" sz="4200" u="sng" dirty="0"/>
              <a:t>of File</a:t>
            </a:r>
            <a:r>
              <a:rPr lang="en-US" sz="4200" dirty="0"/>
              <a:t> - So that the HR Recruiter or Hiring Manager recognizes your résumé, the name </a:t>
            </a:r>
            <a:r>
              <a:rPr lang="en-US" sz="4200" dirty="0" smtClean="0"/>
              <a:t>of </a:t>
            </a:r>
            <a:r>
              <a:rPr lang="en-US" sz="4200" dirty="0"/>
              <a:t>the computer file should be as follows</a:t>
            </a:r>
            <a:r>
              <a:rPr lang="en-US" sz="4200" dirty="0" smtClean="0"/>
              <a:t>:</a:t>
            </a:r>
          </a:p>
          <a:p>
            <a:pPr marL="0" lvl="0" indent="0" algn="ctr">
              <a:buNone/>
            </a:pPr>
            <a:endParaRPr lang="en-US" sz="2100" dirty="0"/>
          </a:p>
          <a:p>
            <a:pPr marL="0" indent="0" algn="ctr">
              <a:buNone/>
            </a:pPr>
            <a:r>
              <a:rPr lang="en-US" sz="4200" u="sng" dirty="0" smtClean="0"/>
              <a:t>First </a:t>
            </a:r>
            <a:r>
              <a:rPr lang="en-US" sz="4200" u="sng" dirty="0"/>
              <a:t>Name Last Name - Resume </a:t>
            </a:r>
            <a:r>
              <a:rPr lang="en-US" sz="4200" u="sng" dirty="0" smtClean="0"/>
              <a:t>- 2018</a:t>
            </a:r>
          </a:p>
          <a:p>
            <a:pPr marL="0" indent="0" algn="ctr">
              <a:buNone/>
            </a:pPr>
            <a:endParaRPr lang="en-US" sz="2100" dirty="0"/>
          </a:p>
          <a:p>
            <a:pPr marL="0" lvl="0" indent="0" algn="just">
              <a:buNone/>
            </a:pPr>
            <a:r>
              <a:rPr lang="en-US" sz="4200" dirty="0" smtClean="0"/>
              <a:t>2. </a:t>
            </a:r>
            <a:r>
              <a:rPr lang="en-US" sz="4200" u="sng" dirty="0" smtClean="0"/>
              <a:t>Letterhead</a:t>
            </a:r>
            <a:r>
              <a:rPr lang="en-US" sz="4200" dirty="0" smtClean="0"/>
              <a:t> - To </a:t>
            </a:r>
            <a:r>
              <a:rPr lang="en-US" sz="4200" dirty="0"/>
              <a:t>make a </a:t>
            </a:r>
            <a:r>
              <a:rPr lang="en-US" sz="4200" i="1" dirty="0"/>
              <a:t>Centered</a:t>
            </a:r>
            <a:r>
              <a:rPr lang="en-US" sz="4200" dirty="0"/>
              <a:t> </a:t>
            </a:r>
            <a:r>
              <a:rPr lang="en-US" sz="4200" i="1" dirty="0"/>
              <a:t>Professional Letterhead</a:t>
            </a:r>
            <a:r>
              <a:rPr lang="en-US" sz="4200" dirty="0"/>
              <a:t>, display all information in Bold with </a:t>
            </a:r>
            <a:r>
              <a:rPr lang="en-US" sz="4200" dirty="0" smtClean="0"/>
              <a:t>12-font </a:t>
            </a:r>
            <a:r>
              <a:rPr lang="en-US" sz="4200" dirty="0"/>
              <a:t>size.  </a:t>
            </a:r>
            <a:r>
              <a:rPr lang="en-US" sz="4200" i="1" dirty="0"/>
              <a:t>Your street is not necessary</a:t>
            </a:r>
            <a:r>
              <a:rPr lang="en-US" sz="4200" dirty="0"/>
              <a:t>.  List your Town / City / State, Cell Phone Number, and </a:t>
            </a:r>
            <a:r>
              <a:rPr lang="en-US" sz="4200" dirty="0" smtClean="0"/>
              <a:t>LinkedIn, E-mail </a:t>
            </a:r>
            <a:r>
              <a:rPr lang="en-US" sz="4200" dirty="0"/>
              <a:t>address.  Since Cell phones are better today, do not list your landline unless it is your only phone. </a:t>
            </a:r>
            <a:r>
              <a:rPr lang="en-US" sz="4200" dirty="0" smtClean="0"/>
              <a:t> </a:t>
            </a:r>
            <a:r>
              <a:rPr lang="en-US" sz="4200" i="1" dirty="0" smtClean="0"/>
              <a:t>Make it easy for the Hiring Manager to know how to contact you! </a:t>
            </a:r>
            <a:r>
              <a:rPr lang="en-US" sz="4200" dirty="0" smtClean="0"/>
              <a:t> After </a:t>
            </a:r>
            <a:r>
              <a:rPr lang="en-US" sz="4200" dirty="0"/>
              <a:t>your name, list your credentials such as PhD, MBA, </a:t>
            </a:r>
            <a:r>
              <a:rPr lang="en-US" sz="4200" dirty="0" smtClean="0"/>
              <a:t>J.D., </a:t>
            </a:r>
            <a:r>
              <a:rPr lang="en-US" sz="4200" dirty="0"/>
              <a:t>CPA, PMP, etc</a:t>
            </a:r>
            <a:r>
              <a:rPr lang="en-US" sz="4200" dirty="0" smtClean="0"/>
              <a:t>.</a:t>
            </a:r>
          </a:p>
          <a:p>
            <a:pPr marL="0" lvl="0" indent="0" algn="just">
              <a:buNone/>
            </a:pPr>
            <a:endParaRPr lang="en-US" sz="3000" dirty="0"/>
          </a:p>
          <a:p>
            <a:pPr marL="0" indent="0" algn="just">
              <a:buNone/>
            </a:pPr>
            <a:r>
              <a:rPr lang="en-US" sz="4200" dirty="0" smtClean="0"/>
              <a:t>3.  </a:t>
            </a:r>
            <a:r>
              <a:rPr lang="en-US" sz="4200" u="sng" dirty="0" smtClean="0"/>
              <a:t>Bottom </a:t>
            </a:r>
            <a:r>
              <a:rPr lang="en-US" sz="4200" u="sng" dirty="0"/>
              <a:t>Border Line</a:t>
            </a:r>
            <a:r>
              <a:rPr lang="en-US" sz="4200" dirty="0"/>
              <a:t> - To offset the letterhead from the body of the cover letter, add three empty </a:t>
            </a:r>
            <a:r>
              <a:rPr lang="en-US" sz="4200" dirty="0" smtClean="0"/>
              <a:t>lines </a:t>
            </a:r>
            <a:r>
              <a:rPr lang="en-US" sz="4200" dirty="0"/>
              <a:t>or spaces, and then on the middle line, add a Bottom Border line by clicking </a:t>
            </a:r>
            <a:r>
              <a:rPr lang="en-US" sz="4200" dirty="0" smtClean="0"/>
              <a:t>the </a:t>
            </a:r>
            <a:r>
              <a:rPr lang="en-US" sz="4200" i="1" dirty="0"/>
              <a:t>Borders Drop Down Box</a:t>
            </a:r>
            <a:r>
              <a:rPr lang="en-US" sz="4200" dirty="0"/>
              <a:t> so that the line goes across the page.</a:t>
            </a:r>
          </a:p>
          <a:p>
            <a:pPr marL="0" indent="0">
              <a:buNone/>
            </a:pPr>
            <a:r>
              <a:rPr lang="en-US" sz="4000" dirty="0" smtClean="0"/>
              <a:t>If </a:t>
            </a:r>
            <a:r>
              <a:rPr lang="en-US" sz="4000" dirty="0"/>
              <a:t>space is a problem, use one line for the Bottom Border or make the line </a:t>
            </a:r>
            <a:r>
              <a:rPr lang="en-US" sz="4000" dirty="0" smtClean="0"/>
              <a:t>size “1.”</a:t>
            </a:r>
            <a:endParaRPr lang="en-US" sz="4000" dirty="0"/>
          </a:p>
          <a:p>
            <a:pPr marL="0" indent="0" algn="ctr">
              <a:buNone/>
            </a:pPr>
            <a:endParaRPr lang="en-US" sz="1500" i="1" dirty="0" smtClean="0"/>
          </a:p>
          <a:p>
            <a:pPr marL="0" indent="0" algn="ctr">
              <a:buNone/>
            </a:pPr>
            <a:r>
              <a:rPr lang="en-US" sz="4200" i="1" dirty="0" smtClean="0"/>
              <a:t>Human </a:t>
            </a:r>
            <a:r>
              <a:rPr lang="en-US" sz="4200" i="1" dirty="0"/>
              <a:t>nature will automatically start reading below a line. </a:t>
            </a:r>
          </a:p>
          <a:p>
            <a:pPr marL="0" indent="0">
              <a:buNone/>
            </a:pPr>
            <a:endParaRPr lang="en-US" dirty="0"/>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t>12</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6408352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228600" y="762000"/>
            <a:ext cx="8686800" cy="6096000"/>
          </a:xfrm>
        </p:spPr>
        <p:txBody>
          <a:bodyPr>
            <a:normAutofit fontScale="25000" lnSpcReduction="20000"/>
          </a:bodyPr>
          <a:lstStyle/>
          <a:p>
            <a:pPr marL="0" indent="0" algn="ctr">
              <a:buNone/>
            </a:pPr>
            <a:r>
              <a:rPr lang="en-US" sz="10000" b="1" u="sng" dirty="0" smtClean="0"/>
              <a:t>Tips </a:t>
            </a:r>
            <a:r>
              <a:rPr lang="en-US" sz="10000" b="1" u="sng" dirty="0"/>
              <a:t>For Those in Transition</a:t>
            </a:r>
          </a:p>
          <a:p>
            <a:pPr marL="0" indent="0" algn="ctr">
              <a:buNone/>
            </a:pPr>
            <a:r>
              <a:rPr lang="en-US" sz="8800" b="1" u="sng" dirty="0" smtClean="0"/>
              <a:t>Cover Letter</a:t>
            </a:r>
            <a:endParaRPr lang="en-US" sz="8800" b="1" u="sng" dirty="0"/>
          </a:p>
          <a:p>
            <a:pPr marL="0" indent="0" algn="just">
              <a:buNone/>
            </a:pPr>
            <a:r>
              <a:rPr lang="en-US" sz="6800" dirty="0" smtClean="0"/>
              <a:t>6. </a:t>
            </a:r>
            <a:r>
              <a:rPr lang="en-US" sz="6800" u="sng" dirty="0" smtClean="0"/>
              <a:t>Bullet Points - Achievements not Job Descriptions </a:t>
            </a:r>
            <a:r>
              <a:rPr lang="en-US" sz="6800" dirty="0" smtClean="0"/>
              <a:t>- Bullet Points should be similar to your résumé Bullet Points, but written in Complete sentences, and demonstrate to the reader that they were </a:t>
            </a:r>
            <a:r>
              <a:rPr lang="en-US" sz="6800" i="1" dirty="0" smtClean="0"/>
              <a:t>Achievements</a:t>
            </a:r>
            <a:r>
              <a:rPr lang="en-US" sz="6800" dirty="0" smtClean="0"/>
              <a:t> or A</a:t>
            </a:r>
            <a:r>
              <a:rPr lang="en-US" sz="6800" i="1" dirty="0" smtClean="0"/>
              <a:t>ssigned Successful Tasks</a:t>
            </a:r>
            <a:r>
              <a:rPr lang="en-US" sz="6800" dirty="0" smtClean="0"/>
              <a:t>.  It has been said that they must meet the </a:t>
            </a:r>
            <a:r>
              <a:rPr lang="en-US" sz="6800" i="1" dirty="0" smtClean="0"/>
              <a:t>“So What Test,</a:t>
            </a:r>
            <a:r>
              <a:rPr lang="en-US" sz="6800" dirty="0"/>
              <a:t>” showing that they were important to the success of your employer and maybe your future employer</a:t>
            </a:r>
            <a:r>
              <a:rPr lang="en-US" sz="6800" dirty="0" smtClean="0"/>
              <a:t>.</a:t>
            </a:r>
          </a:p>
          <a:p>
            <a:pPr marL="0" indent="0" algn="just">
              <a:buNone/>
            </a:pPr>
            <a:endParaRPr lang="en-US" sz="2400" dirty="0" smtClean="0"/>
          </a:p>
          <a:p>
            <a:pPr marL="0" indent="0" algn="just">
              <a:buNone/>
            </a:pPr>
            <a:r>
              <a:rPr lang="en-US" sz="6800" dirty="0" smtClean="0"/>
              <a:t>The following shows the difference between a Job Description and an Achievement Bullet Point:</a:t>
            </a:r>
            <a:endParaRPr lang="en-US" sz="1600" dirty="0" smtClean="0"/>
          </a:p>
          <a:p>
            <a:pPr algn="just"/>
            <a:r>
              <a:rPr lang="en-US" sz="6800" dirty="0" smtClean="0"/>
              <a:t>A </a:t>
            </a:r>
            <a:r>
              <a:rPr lang="en-US" sz="6800" i="1" dirty="0"/>
              <a:t>Job Description</a:t>
            </a:r>
            <a:r>
              <a:rPr lang="en-US" sz="6800" dirty="0"/>
              <a:t> Bullet Point states, </a:t>
            </a:r>
            <a:r>
              <a:rPr lang="en-US" sz="6800" i="1" dirty="0"/>
              <a:t>“</a:t>
            </a:r>
            <a:r>
              <a:rPr lang="en-US" sz="6800" i="1" u="sng" dirty="0"/>
              <a:t>Every day I inhaled and </a:t>
            </a:r>
            <a:r>
              <a:rPr lang="en-US" sz="6800" i="1" u="sng" dirty="0" smtClean="0"/>
              <a:t>exhaled</a:t>
            </a:r>
            <a:r>
              <a:rPr lang="en-US" sz="6800" i="1" dirty="0" smtClean="0"/>
              <a:t>.”</a:t>
            </a:r>
            <a:endParaRPr lang="en-US" sz="6800" dirty="0"/>
          </a:p>
          <a:p>
            <a:pPr algn="just"/>
            <a:r>
              <a:rPr lang="en-US" sz="6800" dirty="0"/>
              <a:t>An </a:t>
            </a:r>
            <a:r>
              <a:rPr lang="en-US" sz="6800" i="1" dirty="0"/>
              <a:t>Achievement </a:t>
            </a:r>
            <a:r>
              <a:rPr lang="en-US" sz="6800" dirty="0"/>
              <a:t>Bullet Point states, </a:t>
            </a:r>
            <a:r>
              <a:rPr lang="en-US" sz="6800" i="1" dirty="0"/>
              <a:t>“</a:t>
            </a:r>
            <a:r>
              <a:rPr lang="en-US" sz="6800" i="1" u="sng" dirty="0"/>
              <a:t>I </a:t>
            </a:r>
            <a:r>
              <a:rPr lang="en-US" sz="6800" i="1" u="sng" dirty="0" smtClean="0"/>
              <a:t>exhaled, </a:t>
            </a:r>
            <a:r>
              <a:rPr lang="en-US" sz="6800" i="1" u="sng" dirty="0"/>
              <a:t>blowing up a balloon </a:t>
            </a:r>
            <a:r>
              <a:rPr lang="en-US" sz="6800" i="1" u="sng" dirty="0" smtClean="0"/>
              <a:t>traveling 9 </a:t>
            </a:r>
            <a:r>
              <a:rPr lang="en-US" sz="6800" i="1" u="sng" dirty="0"/>
              <a:t>feet</a:t>
            </a:r>
            <a:r>
              <a:rPr lang="en-US" sz="6800" i="1" dirty="0"/>
              <a:t>.”</a:t>
            </a:r>
            <a:endParaRPr lang="en-US" sz="6800" dirty="0"/>
          </a:p>
          <a:p>
            <a:pPr marL="0" indent="0" algn="ctr">
              <a:buNone/>
            </a:pPr>
            <a:endParaRPr lang="en-US" sz="2400" dirty="0" smtClean="0"/>
          </a:p>
          <a:p>
            <a:pPr marL="0" indent="0">
              <a:buNone/>
            </a:pPr>
            <a:r>
              <a:rPr lang="en-US" sz="6800" dirty="0" smtClean="0"/>
              <a:t>	</a:t>
            </a:r>
            <a:r>
              <a:rPr lang="en-US" sz="6800" u="sng" dirty="0" smtClean="0"/>
              <a:t>Bullet </a:t>
            </a:r>
            <a:r>
              <a:rPr lang="en-US" sz="6800" u="sng" dirty="0"/>
              <a:t>Points should have </a:t>
            </a:r>
            <a:r>
              <a:rPr lang="en-US" sz="6800" i="1" u="sng" dirty="0"/>
              <a:t>Valid Numeric or Percentage Statistics</a:t>
            </a:r>
            <a:r>
              <a:rPr lang="en-US" sz="6800" u="sng" dirty="0"/>
              <a:t> such as</a:t>
            </a:r>
            <a:r>
              <a:rPr lang="en-US" sz="6800" dirty="0"/>
              <a:t>:</a:t>
            </a:r>
          </a:p>
          <a:p>
            <a:pPr algn="just"/>
            <a:r>
              <a:rPr lang="en-US" sz="6800" dirty="0" smtClean="0"/>
              <a:t>Saved </a:t>
            </a:r>
            <a:r>
              <a:rPr lang="en-US" sz="6800" dirty="0"/>
              <a:t>my company over $2,000,000 by designing and implementing a product cost reduction manufacturing plan,</a:t>
            </a:r>
          </a:p>
          <a:p>
            <a:pPr algn="just"/>
            <a:r>
              <a:rPr lang="en-US" sz="6800" dirty="0" smtClean="0"/>
              <a:t>Increased </a:t>
            </a:r>
            <a:r>
              <a:rPr lang="en-US" sz="6800" dirty="0"/>
              <a:t>sales over 20% by creating an unusual method of presenting products into weaker </a:t>
            </a:r>
            <a:r>
              <a:rPr lang="en-US" sz="6800" dirty="0" smtClean="0"/>
              <a:t>markets,</a:t>
            </a:r>
          </a:p>
          <a:p>
            <a:pPr marL="0" indent="0">
              <a:buNone/>
            </a:pPr>
            <a:endParaRPr lang="en-US" sz="2400" dirty="0" smtClean="0"/>
          </a:p>
          <a:p>
            <a:pPr marL="0" indent="0">
              <a:buNone/>
            </a:pPr>
            <a:r>
              <a:rPr lang="en-US" sz="6800" dirty="0"/>
              <a:t>	</a:t>
            </a:r>
            <a:r>
              <a:rPr lang="en-US" sz="6800" u="sng" dirty="0" smtClean="0"/>
              <a:t>Bullet </a:t>
            </a:r>
            <a:r>
              <a:rPr lang="en-US" sz="6800" u="sng" dirty="0"/>
              <a:t>Points could list </a:t>
            </a:r>
            <a:r>
              <a:rPr lang="en-US" sz="6800" i="1" u="sng" dirty="0"/>
              <a:t>Improved Functions without numbers</a:t>
            </a:r>
            <a:r>
              <a:rPr lang="en-US" sz="6800" u="sng" dirty="0"/>
              <a:t> such as</a:t>
            </a:r>
            <a:r>
              <a:rPr lang="en-US" sz="6800" dirty="0"/>
              <a:t>:</a:t>
            </a:r>
          </a:p>
          <a:p>
            <a:pPr algn="just"/>
            <a:r>
              <a:rPr lang="en-US" sz="6800" dirty="0" smtClean="0"/>
              <a:t>Created </a:t>
            </a:r>
            <a:r>
              <a:rPr lang="en-US" sz="6800" dirty="0"/>
              <a:t>a process improvement for manufacturing widgets,</a:t>
            </a:r>
          </a:p>
          <a:p>
            <a:pPr algn="just"/>
            <a:r>
              <a:rPr lang="en-US" sz="6800" dirty="0" smtClean="0"/>
              <a:t>Modified </a:t>
            </a:r>
            <a:r>
              <a:rPr lang="en-US" sz="6800" dirty="0"/>
              <a:t>the filing return procedures, which saved </a:t>
            </a:r>
            <a:r>
              <a:rPr lang="en-US" sz="6800" dirty="0" smtClean="0"/>
              <a:t>time, </a:t>
            </a:r>
          </a:p>
          <a:p>
            <a:pPr marL="0" indent="0">
              <a:buNone/>
            </a:pPr>
            <a:endParaRPr lang="en-US" sz="2400" dirty="0" smtClean="0"/>
          </a:p>
          <a:p>
            <a:pPr marL="0" indent="0">
              <a:buNone/>
            </a:pPr>
            <a:r>
              <a:rPr lang="en-US" sz="6800" dirty="0"/>
              <a:t>	</a:t>
            </a:r>
            <a:r>
              <a:rPr lang="en-US" sz="6800" u="sng" dirty="0" smtClean="0"/>
              <a:t>Bullet Points could have </a:t>
            </a:r>
            <a:r>
              <a:rPr lang="en-US" sz="6800" i="1" u="sng" dirty="0" smtClean="0"/>
              <a:t>conclusions</a:t>
            </a:r>
            <a:r>
              <a:rPr lang="en-US" sz="6800" u="sng" dirty="0" smtClean="0"/>
              <a:t> that are not in your résumé such as</a:t>
            </a:r>
            <a:r>
              <a:rPr lang="en-US" sz="6800" dirty="0" smtClean="0"/>
              <a:t>:</a:t>
            </a:r>
          </a:p>
          <a:p>
            <a:pPr algn="just"/>
            <a:r>
              <a:rPr lang="en-US" sz="6800" dirty="0" smtClean="0"/>
              <a:t>Extensive </a:t>
            </a:r>
            <a:r>
              <a:rPr lang="en-US" sz="6800" dirty="0"/>
              <a:t>education and experience to quickly analyze, evaluate, and resolve complex accounting issues,</a:t>
            </a:r>
          </a:p>
          <a:p>
            <a:pPr algn="just"/>
            <a:r>
              <a:rPr lang="en-US" sz="6800" dirty="0" smtClean="0"/>
              <a:t>Can </a:t>
            </a:r>
            <a:r>
              <a:rPr lang="en-US" sz="6800" dirty="0"/>
              <a:t>make an easier transition when dealing with governments,</a:t>
            </a:r>
          </a:p>
          <a:p>
            <a:pPr marL="0" indent="0">
              <a:buNone/>
            </a:pPr>
            <a:endParaRPr lang="en-US" sz="6800" dirty="0"/>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t>13</a:t>
            </a:fld>
            <a:endParaRPr lang="en-US" dirty="0" smtClean="0"/>
          </a:p>
          <a:p>
            <a:r>
              <a:rPr lang="en-US" u="sng" dirty="0" smtClean="0"/>
              <a:t>JohnGoldhamer.com</a:t>
            </a:r>
            <a:endParaRPr lang="en-US" dirty="0"/>
          </a:p>
        </p:txBody>
      </p:sp>
      <p:sp>
        <p:nvSpPr>
          <p:cNvPr id="5" name="Rectangle 4"/>
          <p:cNvSpPr/>
          <p:nvPr/>
        </p:nvSpPr>
        <p:spPr>
          <a:xfrm>
            <a:off x="228600" y="2895600"/>
            <a:ext cx="8610600" cy="533400"/>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26130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762000"/>
            <a:ext cx="8229600" cy="6019800"/>
          </a:xfrm>
        </p:spPr>
        <p:txBody>
          <a:bodyPr>
            <a:noAutofit/>
          </a:bodyPr>
          <a:lstStyle/>
          <a:p>
            <a:pPr marL="0" indent="0" algn="ctr">
              <a:buNone/>
            </a:pPr>
            <a:r>
              <a:rPr lang="en-US" sz="2500" b="1" u="sng" dirty="0"/>
              <a:t>Tips For Those in Transition</a:t>
            </a:r>
          </a:p>
          <a:p>
            <a:pPr marL="0" indent="0" algn="ctr">
              <a:buNone/>
            </a:pPr>
            <a:r>
              <a:rPr lang="en-US" sz="2200" b="1" u="sng" dirty="0"/>
              <a:t>Résumé Tips</a:t>
            </a:r>
          </a:p>
          <a:p>
            <a:pPr marL="0" lvl="0" indent="0" algn="just">
              <a:buNone/>
            </a:pPr>
            <a:r>
              <a:rPr lang="en-US" sz="1850" dirty="0" smtClean="0"/>
              <a:t>12. </a:t>
            </a:r>
            <a:r>
              <a:rPr lang="en-US" sz="1850" u="sng" dirty="0"/>
              <a:t>Experience – Achievement Bullet Points</a:t>
            </a:r>
            <a:r>
              <a:rPr lang="en-US" sz="1850" dirty="0"/>
              <a:t> – Just as </a:t>
            </a:r>
            <a:r>
              <a:rPr lang="en-US" sz="1850" i="1" dirty="0"/>
              <a:t>LinkedIn</a:t>
            </a:r>
            <a:r>
              <a:rPr lang="en-US" sz="1850" dirty="0"/>
              <a:t> uses, since we read English from </a:t>
            </a:r>
            <a:r>
              <a:rPr lang="en-US" sz="1850" dirty="0" smtClean="0"/>
              <a:t>left </a:t>
            </a:r>
            <a:r>
              <a:rPr lang="en-US" sz="1850" dirty="0"/>
              <a:t>to right, top to bottom the most important should be listed first.  On one line start with Title, followed by the Company, City, State, and </a:t>
            </a:r>
            <a:r>
              <a:rPr lang="en-US" sz="1850" dirty="0" smtClean="0"/>
              <a:t>just the years</a:t>
            </a:r>
            <a:r>
              <a:rPr lang="en-US" sz="1850" dirty="0"/>
              <a:t>.</a:t>
            </a:r>
          </a:p>
          <a:p>
            <a:pPr marL="0" indent="0" algn="just">
              <a:buNone/>
            </a:pPr>
            <a:r>
              <a:rPr lang="en-US" sz="1850" dirty="0" smtClean="0"/>
              <a:t>Under </a:t>
            </a:r>
            <a:r>
              <a:rPr lang="en-US" sz="1850" dirty="0"/>
              <a:t>each employment, list your </a:t>
            </a:r>
            <a:r>
              <a:rPr lang="en-US" sz="1850" i="1" dirty="0"/>
              <a:t>Achievements</a:t>
            </a:r>
            <a:r>
              <a:rPr lang="en-US" sz="1850" dirty="0"/>
              <a:t> or A</a:t>
            </a:r>
            <a:r>
              <a:rPr lang="en-US" sz="1850" i="1" dirty="0"/>
              <a:t>ssigned Successful Tasks </a:t>
            </a:r>
            <a:r>
              <a:rPr lang="en-US" sz="1850" dirty="0"/>
              <a:t>related to the position.  They should meet the </a:t>
            </a:r>
            <a:r>
              <a:rPr lang="en-US" sz="1850" i="1" dirty="0"/>
              <a:t>“So What Test”</a:t>
            </a:r>
            <a:r>
              <a:rPr lang="en-US" sz="1850" dirty="0"/>
              <a:t> showing success. </a:t>
            </a:r>
          </a:p>
          <a:p>
            <a:pPr marL="0" indent="0" algn="ctr">
              <a:buNone/>
            </a:pPr>
            <a:r>
              <a:rPr lang="en-US" sz="1850" i="1" dirty="0"/>
              <a:t>(See Cover Letter Number </a:t>
            </a:r>
            <a:r>
              <a:rPr lang="en-US" sz="1850" i="1" dirty="0" smtClean="0"/>
              <a:t>6, </a:t>
            </a:r>
            <a:r>
              <a:rPr lang="en-US" sz="1850" dirty="0"/>
              <a:t>Bullet Points – </a:t>
            </a:r>
            <a:r>
              <a:rPr lang="en-US" sz="1850" i="1" dirty="0"/>
              <a:t>Achievements not Job Descriptions)</a:t>
            </a:r>
            <a:endParaRPr lang="en-US" sz="1850" dirty="0"/>
          </a:p>
          <a:p>
            <a:pPr marL="0" indent="0" algn="just">
              <a:buNone/>
            </a:pPr>
            <a:r>
              <a:rPr lang="en-US" sz="1850" dirty="0" smtClean="0"/>
              <a:t>If </a:t>
            </a:r>
            <a:r>
              <a:rPr lang="en-US" sz="1850" dirty="0"/>
              <a:t>you cannot recall some of your achievements and you need something to spark your memory, go to </a:t>
            </a:r>
            <a:r>
              <a:rPr lang="en-US" sz="1850" i="1" dirty="0"/>
              <a:t>LinkedIn.com; on the top, click Advanced Search.  </a:t>
            </a:r>
            <a:r>
              <a:rPr lang="en-US" sz="1850" dirty="0"/>
              <a:t>Then, on the left side you can search by Keyword, Name, Title, Company, and Location.  By keying your title and then clicking Search, you may be able to find someone that lists an achievement that </a:t>
            </a:r>
            <a:r>
              <a:rPr lang="en-US" sz="1850" i="1" dirty="0"/>
              <a:t>reminds you that you had the same achievement.</a:t>
            </a:r>
            <a:r>
              <a:rPr lang="en-US" sz="1850" dirty="0"/>
              <a:t> </a:t>
            </a:r>
          </a:p>
          <a:p>
            <a:pPr marL="0" lvl="0" indent="0" algn="just">
              <a:buNone/>
            </a:pPr>
            <a:r>
              <a:rPr lang="en-US" sz="1850" u="sng" dirty="0" smtClean="0"/>
              <a:t>13. Education</a:t>
            </a:r>
            <a:r>
              <a:rPr lang="en-US" sz="1850" dirty="0" smtClean="0"/>
              <a:t> </a:t>
            </a:r>
            <a:r>
              <a:rPr lang="en-US" sz="1850" dirty="0"/>
              <a:t>– </a:t>
            </a:r>
            <a:r>
              <a:rPr lang="en-US" sz="1850" i="1" dirty="0" smtClean="0"/>
              <a:t>Since </a:t>
            </a:r>
            <a:r>
              <a:rPr lang="en-US" sz="1850" i="1" dirty="0"/>
              <a:t>we read English from left to right, top down</a:t>
            </a:r>
            <a:r>
              <a:rPr lang="en-US" sz="1850" dirty="0"/>
              <a:t>, start with your most </a:t>
            </a:r>
            <a:r>
              <a:rPr lang="en-US" sz="1850" dirty="0" smtClean="0"/>
              <a:t>recent degree </a:t>
            </a:r>
            <a:r>
              <a:rPr lang="en-US" sz="1850" dirty="0"/>
              <a:t>or certificate, then the school, followed by the city and state.  We have been taught to list the school first, but unless you went to an Ivy League school, Recruiters are first interested in your degree </a:t>
            </a:r>
            <a:r>
              <a:rPr lang="en-US" sz="1850" dirty="0" smtClean="0"/>
              <a:t>followed by </a:t>
            </a:r>
            <a:r>
              <a:rPr lang="en-US" sz="1850" dirty="0"/>
              <a:t>the school.  If you are older, do not list graduation dates.  If an associate degree rolled into a bachelor, then only list the bachelor.  </a:t>
            </a:r>
            <a:r>
              <a:rPr lang="en-US" sz="1850" dirty="0" smtClean="0"/>
              <a:t>List </a:t>
            </a:r>
            <a:r>
              <a:rPr lang="en-US" sz="1850" dirty="0"/>
              <a:t>all degree disciplines even if </a:t>
            </a:r>
            <a:r>
              <a:rPr lang="en-US" sz="1850" i="1" dirty="0"/>
              <a:t>“Basket Weaving.”</a:t>
            </a:r>
            <a:r>
              <a:rPr lang="en-US" sz="1850" dirty="0"/>
              <a:t> </a:t>
            </a:r>
          </a:p>
        </p:txBody>
      </p:sp>
      <p:sp>
        <p:nvSpPr>
          <p:cNvPr id="4" name="Slide Number Placeholder 3"/>
          <p:cNvSpPr>
            <a:spLocks noGrp="1"/>
          </p:cNvSpPr>
          <p:nvPr>
            <p:ph type="sldNum" sz="quarter" idx="12"/>
          </p:nvPr>
        </p:nvSpPr>
        <p:spPr>
          <a:xfrm>
            <a:off x="6553200" y="6324600"/>
            <a:ext cx="2438400" cy="365125"/>
          </a:xfrm>
        </p:spPr>
        <p:txBody>
          <a:bodyPr/>
          <a:lstStyle/>
          <a:p>
            <a:r>
              <a:rPr lang="en-US" u="sng" dirty="0" smtClean="0"/>
              <a:t>JohnGoldhamer.com</a:t>
            </a:r>
            <a:r>
              <a:rPr lang="en-US" dirty="0"/>
              <a:t> </a:t>
            </a:r>
            <a:fld id="{861B0595-42FB-4C50-9BB1-2A04FBFC51C6}" type="slidenum">
              <a:rPr lang="en-US" smtClean="0"/>
              <a:t>14</a:t>
            </a:fld>
            <a:endParaRPr lang="en-US" dirty="0" smtClean="0"/>
          </a:p>
          <a:p>
            <a:endParaRPr lang="en-US" dirty="0"/>
          </a:p>
        </p:txBody>
      </p:sp>
    </p:spTree>
    <p:extLst>
      <p:ext uri="{BB962C8B-B14F-4D97-AF65-F5344CB8AC3E}">
        <p14:creationId xmlns:p14="http://schemas.microsoft.com/office/powerpoint/2010/main" val="38813950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838200"/>
            <a:ext cx="8229600" cy="6019800"/>
          </a:xfrm>
        </p:spPr>
        <p:txBody>
          <a:bodyPr>
            <a:normAutofit fontScale="25000" lnSpcReduction="20000"/>
          </a:bodyPr>
          <a:lstStyle/>
          <a:p>
            <a:pPr marL="0" indent="0" algn="ctr">
              <a:buNone/>
            </a:pPr>
            <a:r>
              <a:rPr lang="en-US" sz="10000" b="1" u="sng" dirty="0"/>
              <a:t>Tips For Those in Transition</a:t>
            </a:r>
          </a:p>
          <a:p>
            <a:pPr marL="0" indent="0">
              <a:buNone/>
            </a:pPr>
            <a:r>
              <a:rPr lang="en-US" sz="8000" b="1" u="sng" dirty="0" smtClean="0"/>
              <a:t>Psychological Phrases</a:t>
            </a:r>
            <a:r>
              <a:rPr lang="en-US" sz="8000" b="1" dirty="0" smtClean="0"/>
              <a:t>:</a:t>
            </a:r>
          </a:p>
          <a:p>
            <a:pPr marL="0" indent="0">
              <a:buNone/>
            </a:pPr>
            <a:endParaRPr lang="en-US" sz="2000" b="1" dirty="0" smtClean="0"/>
          </a:p>
          <a:p>
            <a:r>
              <a:rPr lang="en-US" sz="8000" b="1" u="sng" dirty="0" smtClean="0"/>
              <a:t>See </a:t>
            </a:r>
            <a:r>
              <a:rPr lang="en-US" sz="8000" b="1" u="sng" dirty="0"/>
              <a:t>the Scene</a:t>
            </a:r>
            <a:r>
              <a:rPr lang="en-US" sz="8000" b="1" dirty="0"/>
              <a:t>, </a:t>
            </a:r>
            <a:r>
              <a:rPr lang="en-US" sz="8000" b="1" u="sng" dirty="0"/>
              <a:t>Talk the Talk</a:t>
            </a:r>
            <a:r>
              <a:rPr lang="en-US" sz="8000" b="1" dirty="0"/>
              <a:t>, </a:t>
            </a:r>
            <a:r>
              <a:rPr lang="en-US" sz="8000" b="1" u="sng" dirty="0"/>
              <a:t>Write the Right</a:t>
            </a:r>
            <a:r>
              <a:rPr lang="en-US" sz="8000" b="1" dirty="0"/>
              <a:t>, and </a:t>
            </a:r>
            <a:r>
              <a:rPr lang="en-US" sz="8000" b="1" u="sng" dirty="0"/>
              <a:t>Walk the Walk</a:t>
            </a:r>
            <a:endParaRPr lang="en-US" sz="8000" dirty="0"/>
          </a:p>
          <a:p>
            <a:pPr marL="0" indent="0" algn="just">
              <a:buNone/>
            </a:pPr>
            <a:r>
              <a:rPr lang="en-US" sz="8000" dirty="0" smtClean="0"/>
              <a:t>      I </a:t>
            </a:r>
            <a:r>
              <a:rPr lang="en-US" sz="8000" dirty="0"/>
              <a:t>added my ideas to his popular expression.  You should first </a:t>
            </a:r>
            <a:r>
              <a:rPr lang="en-US" sz="8000" i="1" dirty="0"/>
              <a:t>See the </a:t>
            </a:r>
            <a:r>
              <a:rPr lang="en-US" sz="8000" i="1" dirty="0" smtClean="0"/>
              <a:t>Scene</a:t>
            </a:r>
          </a:p>
          <a:p>
            <a:pPr marL="0" indent="0" algn="just">
              <a:buNone/>
            </a:pPr>
            <a:r>
              <a:rPr lang="en-US" sz="8000" dirty="0" smtClean="0"/>
              <a:t>      or </a:t>
            </a:r>
            <a:r>
              <a:rPr lang="en-US" sz="8000" dirty="0"/>
              <a:t>Visualize what you want to do, next </a:t>
            </a:r>
            <a:r>
              <a:rPr lang="en-US" sz="8000" i="1" dirty="0"/>
              <a:t>Talk about doing it</a:t>
            </a:r>
            <a:r>
              <a:rPr lang="en-US" sz="8000" dirty="0"/>
              <a:t>, then</a:t>
            </a:r>
            <a:r>
              <a:rPr lang="en-US" sz="8000" i="1" dirty="0"/>
              <a:t> </a:t>
            </a:r>
            <a:r>
              <a:rPr lang="en-US" sz="8000" i="1" dirty="0" smtClean="0"/>
              <a:t>Write</a:t>
            </a:r>
          </a:p>
          <a:p>
            <a:pPr marL="0" indent="0" algn="just">
              <a:buNone/>
            </a:pPr>
            <a:r>
              <a:rPr lang="en-US" sz="8000" dirty="0" smtClean="0"/>
              <a:t>      about </a:t>
            </a:r>
            <a:r>
              <a:rPr lang="en-US" sz="8000" dirty="0"/>
              <a:t>it, which </a:t>
            </a:r>
            <a:r>
              <a:rPr lang="en-US" sz="8000" i="1" dirty="0"/>
              <a:t>takes your ideas out of your head, puts it on paper, so </a:t>
            </a:r>
            <a:r>
              <a:rPr lang="en-US" sz="8000" i="1" dirty="0" smtClean="0"/>
              <a:t>that</a:t>
            </a:r>
          </a:p>
          <a:p>
            <a:pPr marL="0" indent="0" algn="just">
              <a:buNone/>
            </a:pPr>
            <a:r>
              <a:rPr lang="en-US" sz="8000" i="1" dirty="0" smtClean="0"/>
              <a:t>      your </a:t>
            </a:r>
            <a:r>
              <a:rPr lang="en-US" sz="8000" i="1" dirty="0"/>
              <a:t>eyes can see it</a:t>
            </a:r>
            <a:r>
              <a:rPr lang="en-US" sz="8000" dirty="0"/>
              <a:t>, and finally </a:t>
            </a:r>
            <a:r>
              <a:rPr lang="en-US" sz="8000" i="1" dirty="0"/>
              <a:t>Walk </a:t>
            </a:r>
            <a:r>
              <a:rPr lang="en-US" sz="8000" dirty="0"/>
              <a:t>or put your words into practice </a:t>
            </a:r>
            <a:r>
              <a:rPr lang="en-US" sz="8000" dirty="0" smtClean="0"/>
              <a:t>by</a:t>
            </a:r>
          </a:p>
          <a:p>
            <a:pPr marL="0" indent="0" algn="just">
              <a:buNone/>
            </a:pPr>
            <a:r>
              <a:rPr lang="en-US" sz="8000" dirty="0"/>
              <a:t> </a:t>
            </a:r>
            <a:r>
              <a:rPr lang="en-US" sz="8000" dirty="0" smtClean="0"/>
              <a:t>     </a:t>
            </a:r>
            <a:r>
              <a:rPr lang="en-US" sz="8000" dirty="0"/>
              <a:t>doing it</a:t>
            </a:r>
            <a:r>
              <a:rPr lang="en-US" sz="8000" dirty="0" smtClean="0"/>
              <a:t>.</a:t>
            </a:r>
          </a:p>
          <a:p>
            <a:pPr algn="just"/>
            <a:r>
              <a:rPr lang="en-US" sz="8000" b="1" u="sng" dirty="0" smtClean="0">
                <a:cs typeface="Arial" panose="020B0604020202020204" pitchFamily="34" charset="0"/>
              </a:rPr>
              <a:t>Look </a:t>
            </a:r>
            <a:r>
              <a:rPr lang="en-US" sz="8000" b="1" u="sng" dirty="0">
                <a:cs typeface="Arial" panose="020B0604020202020204" pitchFamily="34" charset="0"/>
              </a:rPr>
              <a:t>the Part</a:t>
            </a:r>
            <a:r>
              <a:rPr lang="en-US" sz="8000" b="1" dirty="0">
                <a:cs typeface="Arial" panose="020B0604020202020204" pitchFamily="34" charset="0"/>
              </a:rPr>
              <a:t>, </a:t>
            </a:r>
            <a:r>
              <a:rPr lang="en-US" sz="8000" b="1" u="sng" dirty="0">
                <a:cs typeface="Arial" panose="020B0604020202020204" pitchFamily="34" charset="0"/>
              </a:rPr>
              <a:t>Be the </a:t>
            </a:r>
            <a:r>
              <a:rPr lang="en-US" sz="8000" b="1" u="sng" dirty="0" smtClean="0">
                <a:cs typeface="Arial" panose="020B0604020202020204" pitchFamily="34" charset="0"/>
              </a:rPr>
              <a:t>Part</a:t>
            </a:r>
            <a:r>
              <a:rPr lang="en-US" sz="8000" b="1" dirty="0" smtClean="0">
                <a:cs typeface="Arial" panose="020B0604020202020204" pitchFamily="34" charset="0"/>
              </a:rPr>
              <a:t> </a:t>
            </a:r>
            <a:r>
              <a:rPr lang="en-US" sz="8000" dirty="0" smtClean="0">
                <a:cs typeface="Arial" panose="020B0604020202020204" pitchFamily="34" charset="0"/>
              </a:rPr>
              <a:t>- Just like a photo, your </a:t>
            </a:r>
            <a:r>
              <a:rPr lang="en-US" sz="8000" i="1" dirty="0" smtClean="0">
                <a:cs typeface="Arial" panose="020B0604020202020204" pitchFamily="34" charset="0"/>
              </a:rPr>
              <a:t>“Visual Identity" </a:t>
            </a:r>
            <a:r>
              <a:rPr lang="en-US" sz="8000" dirty="0" smtClean="0">
                <a:cs typeface="Arial" panose="020B0604020202020204" pitchFamily="34" charset="0"/>
              </a:rPr>
              <a:t>carries the weight of a thousand words and can give a </a:t>
            </a:r>
            <a:r>
              <a:rPr lang="en-US" sz="8000" i="1" dirty="0" smtClean="0">
                <a:cs typeface="Arial" panose="020B0604020202020204" pitchFamily="34" charset="0"/>
              </a:rPr>
              <a:t>Good</a:t>
            </a:r>
            <a:r>
              <a:rPr lang="en-US" sz="8000" dirty="0" smtClean="0">
                <a:cs typeface="Arial" panose="020B0604020202020204" pitchFamily="34" charset="0"/>
              </a:rPr>
              <a:t> </a:t>
            </a:r>
            <a:r>
              <a:rPr lang="en-US" sz="8000" i="1" dirty="0" smtClean="0">
                <a:cs typeface="Arial" panose="020B0604020202020204" pitchFamily="34" charset="0"/>
              </a:rPr>
              <a:t>First Impression.  </a:t>
            </a:r>
            <a:r>
              <a:rPr lang="en-US" sz="8000" dirty="0" smtClean="0">
                <a:cs typeface="Arial" panose="020B0604020202020204" pitchFamily="34" charset="0"/>
              </a:rPr>
              <a:t>For all professional positions, even if a company is “Business Casual, for an interview you should </a:t>
            </a:r>
            <a:r>
              <a:rPr lang="en-US" sz="8000" i="1" dirty="0" smtClean="0">
                <a:cs typeface="Arial" panose="020B0604020202020204" pitchFamily="34" charset="0"/>
              </a:rPr>
              <a:t>Always Dress Up!</a:t>
            </a:r>
            <a:r>
              <a:rPr lang="en-US" sz="8000" dirty="0" smtClean="0">
                <a:cs typeface="Arial" panose="020B0604020202020204" pitchFamily="34" charset="0"/>
              </a:rPr>
              <a:t>  Brand yourself as a professional. </a:t>
            </a:r>
            <a:r>
              <a:rPr lang="en-US" sz="8000" dirty="0" smtClean="0">
                <a:ea typeface="Times New Roman"/>
                <a:cs typeface="Arial" panose="020B0604020202020204" pitchFamily="34" charset="0"/>
              </a:rPr>
              <a:t>      Psychologists </a:t>
            </a:r>
            <a:r>
              <a:rPr lang="en-US" sz="8000" dirty="0">
                <a:ea typeface="Times New Roman"/>
                <a:cs typeface="Arial" panose="020B0604020202020204" pitchFamily="34" charset="0"/>
              </a:rPr>
              <a:t>call </a:t>
            </a:r>
            <a:r>
              <a:rPr lang="en-US" sz="8000" dirty="0" smtClean="0">
                <a:ea typeface="Times New Roman"/>
                <a:cs typeface="Arial" panose="020B0604020202020204" pitchFamily="34" charset="0"/>
              </a:rPr>
              <a:t>it </a:t>
            </a:r>
            <a:r>
              <a:rPr lang="en-US" sz="8000" u="sng" dirty="0" smtClean="0">
                <a:solidFill>
                  <a:srgbClr val="0000FF"/>
                </a:solidFill>
                <a:ea typeface="Calibri"/>
                <a:cs typeface="Arial" panose="020B0604020202020204" pitchFamily="34" charset="0"/>
              </a:rPr>
              <a:t>Enclothed </a:t>
            </a:r>
            <a:r>
              <a:rPr lang="en-US" sz="8000" u="sng" dirty="0">
                <a:solidFill>
                  <a:srgbClr val="0000FF"/>
                </a:solidFill>
                <a:ea typeface="Calibri"/>
                <a:cs typeface="Arial" panose="020B0604020202020204" pitchFamily="34" charset="0"/>
              </a:rPr>
              <a:t>Cognition</a:t>
            </a:r>
            <a:r>
              <a:rPr lang="en-US" sz="8000" dirty="0">
                <a:ea typeface="Calibri"/>
                <a:cs typeface="Arial" panose="020B0604020202020204" pitchFamily="34" charset="0"/>
              </a:rPr>
              <a:t>, </a:t>
            </a:r>
            <a:r>
              <a:rPr lang="en-US" sz="8000" dirty="0">
                <a:ea typeface="Times New Roman"/>
                <a:cs typeface="Arial" panose="020B0604020202020204" pitchFamily="34" charset="0"/>
              </a:rPr>
              <a:t>which is the </a:t>
            </a:r>
            <a:r>
              <a:rPr lang="en-US" sz="8000" dirty="0" smtClean="0">
                <a:ea typeface="Times New Roman"/>
                <a:cs typeface="Arial" panose="020B0604020202020204" pitchFamily="34" charset="0"/>
              </a:rPr>
              <a:t>influence clothes     have </a:t>
            </a:r>
            <a:r>
              <a:rPr lang="en-US" sz="8000" dirty="0">
                <a:ea typeface="Times New Roman"/>
                <a:cs typeface="Arial" panose="020B0604020202020204" pitchFamily="34" charset="0"/>
              </a:rPr>
              <a:t>on the wearer's psychological processes</a:t>
            </a:r>
            <a:r>
              <a:rPr lang="en-US" sz="8000" dirty="0" smtClean="0">
                <a:ea typeface="Times New Roman"/>
                <a:cs typeface="Arial" panose="020B0604020202020204" pitchFamily="34" charset="0"/>
              </a:rPr>
              <a:t>.</a:t>
            </a:r>
          </a:p>
          <a:p>
            <a:pPr algn="just"/>
            <a:r>
              <a:rPr lang="en-US" sz="8000" b="1" u="sng" dirty="0" smtClean="0"/>
              <a:t>Sum Up Your Conversation</a:t>
            </a:r>
            <a:r>
              <a:rPr lang="en-US" sz="8000" b="1" dirty="0" smtClean="0"/>
              <a:t> </a:t>
            </a:r>
            <a:r>
              <a:rPr lang="en-US" sz="8000" dirty="0" smtClean="0"/>
              <a:t>- If </a:t>
            </a:r>
            <a:r>
              <a:rPr lang="en-US" sz="8000" dirty="0"/>
              <a:t>you </a:t>
            </a:r>
            <a:r>
              <a:rPr lang="en-US" sz="8000" dirty="0" smtClean="0"/>
              <a:t>find that you speak </a:t>
            </a:r>
            <a:r>
              <a:rPr lang="en-US" sz="8000" dirty="0"/>
              <a:t>to long</a:t>
            </a:r>
            <a:r>
              <a:rPr lang="en-US" sz="8000" dirty="0" smtClean="0"/>
              <a:t>,                </a:t>
            </a:r>
            <a:r>
              <a:rPr lang="en-US" sz="8000" i="1" dirty="0" smtClean="0"/>
              <a:t>give </a:t>
            </a:r>
            <a:r>
              <a:rPr lang="en-US" sz="8000" i="1" dirty="0"/>
              <a:t>yourself a mental note </a:t>
            </a:r>
            <a:r>
              <a:rPr lang="en-US" sz="8000" i="1" dirty="0" smtClean="0"/>
              <a:t>to try to “</a:t>
            </a:r>
            <a:r>
              <a:rPr lang="en-US" sz="8000" i="1" dirty="0"/>
              <a:t>Sum </a:t>
            </a:r>
            <a:r>
              <a:rPr lang="en-US" sz="8000" i="1" dirty="0" smtClean="0"/>
              <a:t>up Your Conversation” when </a:t>
            </a:r>
            <a:r>
              <a:rPr lang="en-US" sz="8000" i="1" dirty="0"/>
              <a:t>you shift in your seat</a:t>
            </a:r>
            <a:r>
              <a:rPr lang="en-US" sz="8000" i="1" dirty="0" smtClean="0"/>
              <a:t>.</a:t>
            </a:r>
          </a:p>
          <a:p>
            <a:pPr algn="just"/>
            <a:r>
              <a:rPr lang="en-US" sz="8000" b="1" u="sng" dirty="0" smtClean="0"/>
              <a:t>Frame Your Answers</a:t>
            </a:r>
            <a:r>
              <a:rPr lang="en-US" sz="8000" dirty="0" smtClean="0"/>
              <a:t> </a:t>
            </a:r>
            <a:r>
              <a:rPr lang="en-US" sz="8000" dirty="0"/>
              <a:t>- Start </a:t>
            </a:r>
            <a:r>
              <a:rPr lang="en-US" sz="8000" dirty="0" smtClean="0"/>
              <a:t>your Behavioral Answers </a:t>
            </a:r>
            <a:r>
              <a:rPr lang="en-US" sz="8000" dirty="0"/>
              <a:t>with </a:t>
            </a:r>
            <a:r>
              <a:rPr lang="en-US" sz="8000" dirty="0" smtClean="0"/>
              <a:t>                         </a:t>
            </a:r>
            <a:r>
              <a:rPr lang="en-US" sz="8000" i="1" dirty="0" smtClean="0"/>
              <a:t>“</a:t>
            </a:r>
            <a:r>
              <a:rPr lang="en-US" sz="8000" i="1" dirty="0"/>
              <a:t>When I was a </a:t>
            </a:r>
            <a:r>
              <a:rPr lang="en-US" sz="8000" i="1" dirty="0" smtClean="0"/>
              <a:t>__________ at __________ </a:t>
            </a:r>
            <a:r>
              <a:rPr lang="en-US" sz="8000" i="1" dirty="0"/>
              <a:t>I had a situation where</a:t>
            </a:r>
            <a:r>
              <a:rPr lang="en-US" sz="8000" i="1" dirty="0" smtClean="0"/>
              <a:t>…”</a:t>
            </a:r>
          </a:p>
          <a:p>
            <a:pPr marL="0" indent="0" algn="just">
              <a:buNone/>
            </a:pPr>
            <a:endParaRPr lang="en-US" sz="2000" dirty="0" smtClean="0"/>
          </a:p>
          <a:p>
            <a:pPr algn="just"/>
            <a:r>
              <a:rPr lang="en-US" sz="8000" b="1" i="1" u="sng" dirty="0" smtClean="0"/>
              <a:t>First </a:t>
            </a:r>
            <a:r>
              <a:rPr lang="en-US" sz="8000" b="1" i="1" u="sng" dirty="0"/>
              <a:t>Name Last Name Show</a:t>
            </a:r>
            <a:r>
              <a:rPr lang="en-US" sz="8000" b="1" dirty="0"/>
              <a:t> and you are </a:t>
            </a:r>
            <a:r>
              <a:rPr lang="en-US" sz="8000" b="1" i="1" u="sng" dirty="0"/>
              <a:t>Star</a:t>
            </a:r>
            <a:r>
              <a:rPr lang="en-US" sz="8000" b="1" i="1" dirty="0"/>
              <a:t>! </a:t>
            </a:r>
            <a:r>
              <a:rPr lang="en-US" sz="8000" i="1" dirty="0"/>
              <a:t>-</a:t>
            </a:r>
            <a:r>
              <a:rPr lang="en-US" sz="8000" b="1" i="1" dirty="0"/>
              <a:t> </a:t>
            </a:r>
            <a:r>
              <a:rPr lang="en-US" sz="8000" dirty="0"/>
              <a:t>60-second Speech </a:t>
            </a:r>
            <a:endParaRPr lang="en-US" sz="8000" b="1" dirty="0" smtClean="0"/>
          </a:p>
        </p:txBody>
      </p:sp>
      <p:sp>
        <p:nvSpPr>
          <p:cNvPr id="4" name="Slide Number Placeholder 3"/>
          <p:cNvSpPr>
            <a:spLocks noGrp="1"/>
          </p:cNvSpPr>
          <p:nvPr>
            <p:ph type="sldNum" sz="quarter" idx="12"/>
          </p:nvPr>
        </p:nvSpPr>
        <p:spPr>
          <a:xfrm>
            <a:off x="6534150" y="6200775"/>
            <a:ext cx="2133600" cy="365125"/>
          </a:xfrm>
        </p:spPr>
        <p:txBody>
          <a:bodyPr/>
          <a:lstStyle/>
          <a:p>
            <a:r>
              <a:rPr lang="en-US" u="sng" dirty="0" smtClean="0"/>
              <a:t>JohnGoldhamer.com</a:t>
            </a:r>
            <a:r>
              <a:rPr lang="en-US" dirty="0" smtClean="0"/>
              <a:t>  </a:t>
            </a:r>
            <a:fld id="{861B0595-42FB-4C50-9BB1-2A04FBFC51C6}" type="slidenum">
              <a:rPr lang="en-US" smtClean="0"/>
              <a:t>15</a:t>
            </a:fld>
            <a:endParaRPr lang="en-US" dirty="0" smtClean="0"/>
          </a:p>
          <a:p>
            <a:endParaRPr lang="en-US" dirty="0"/>
          </a:p>
        </p:txBody>
      </p:sp>
    </p:spTree>
    <p:extLst>
      <p:ext uri="{BB962C8B-B14F-4D97-AF65-F5344CB8AC3E}">
        <p14:creationId xmlns:p14="http://schemas.microsoft.com/office/powerpoint/2010/main" val="3567029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152400" y="838200"/>
            <a:ext cx="8839200" cy="5791200"/>
          </a:xfrm>
        </p:spPr>
        <p:txBody>
          <a:bodyPr>
            <a:noAutofit/>
          </a:bodyPr>
          <a:lstStyle/>
          <a:p>
            <a:pPr marL="0" indent="0" algn="ctr">
              <a:buNone/>
            </a:pPr>
            <a:r>
              <a:rPr lang="en-US" sz="2500" b="1" u="sng" dirty="0"/>
              <a:t>Tips For Those in Transition</a:t>
            </a:r>
          </a:p>
          <a:p>
            <a:r>
              <a:rPr lang="en-US" sz="1700" b="1" u="sng" dirty="0"/>
              <a:t>Give a </a:t>
            </a:r>
            <a:r>
              <a:rPr lang="en-US" sz="1700" b="1" u="sng" dirty="0" smtClean="0"/>
              <a:t>Gift</a:t>
            </a:r>
          </a:p>
          <a:p>
            <a:pPr marL="0" lvl="0" indent="0" algn="ctr">
              <a:buNone/>
            </a:pPr>
            <a:r>
              <a:rPr lang="en-US" sz="1700" i="1" dirty="0" smtClean="0"/>
              <a:t>Remember how your parents taught you to never go to someone’s house without a gift?  </a:t>
            </a:r>
          </a:p>
          <a:p>
            <a:pPr marL="0" lvl="0" indent="0" algn="just">
              <a:buNone/>
            </a:pPr>
            <a:r>
              <a:rPr lang="en-US" sz="1700" dirty="0" smtClean="0"/>
              <a:t>If </a:t>
            </a:r>
            <a:r>
              <a:rPr lang="en-US" sz="1700" dirty="0"/>
              <a:t>you do not hear from an </a:t>
            </a:r>
            <a:r>
              <a:rPr lang="en-US" sz="1700" dirty="0" smtClean="0"/>
              <a:t>Recruiter or Interviewer</a:t>
            </a:r>
            <a:r>
              <a:rPr lang="en-US" sz="1700" dirty="0"/>
              <a:t>, after a </a:t>
            </a:r>
            <a:r>
              <a:rPr lang="en-US" sz="1700" dirty="0" smtClean="0"/>
              <a:t>couple </a:t>
            </a:r>
            <a:r>
              <a:rPr lang="en-US" sz="1700" dirty="0"/>
              <a:t>of weeks, </a:t>
            </a:r>
            <a:r>
              <a:rPr lang="en-US" sz="1700" dirty="0" smtClean="0"/>
              <a:t>search </a:t>
            </a:r>
            <a:r>
              <a:rPr lang="en-US" sz="1700" dirty="0"/>
              <a:t>for an interesting “</a:t>
            </a:r>
            <a:r>
              <a:rPr lang="en-US" sz="1700" i="1" dirty="0"/>
              <a:t>Free</a:t>
            </a:r>
            <a:r>
              <a:rPr lang="en-US" sz="1700" dirty="0"/>
              <a:t>” article on the </a:t>
            </a:r>
            <a:r>
              <a:rPr lang="en-US" sz="1700" dirty="0" smtClean="0"/>
              <a:t>industry </a:t>
            </a:r>
            <a:r>
              <a:rPr lang="en-US" sz="1700" dirty="0"/>
              <a:t>or company using </a:t>
            </a:r>
            <a:r>
              <a:rPr lang="en-US" sz="1700" dirty="0" smtClean="0"/>
              <a:t>Google </a:t>
            </a:r>
            <a:r>
              <a:rPr lang="en-US" sz="1700" dirty="0"/>
              <a:t>or Blog Search Engine such as: </a:t>
            </a:r>
            <a:r>
              <a:rPr lang="en-US" sz="1700" dirty="0" smtClean="0"/>
              <a:t>			</a:t>
            </a:r>
            <a:r>
              <a:rPr lang="en-US" sz="1700" u="sng" dirty="0" smtClean="0">
                <a:hlinkClick r:id="rId2"/>
              </a:rPr>
              <a:t>http</a:t>
            </a:r>
            <a:r>
              <a:rPr lang="en-US" sz="1700" u="sng" dirty="0">
                <a:hlinkClick r:id="rId2"/>
              </a:rPr>
              <a:t>://www.blogsearchengine.org</a:t>
            </a:r>
            <a:r>
              <a:rPr lang="en-US" sz="1700" u="sng" dirty="0" smtClean="0">
                <a:hlinkClick r:id="rId2"/>
              </a:rPr>
              <a:t>/</a:t>
            </a:r>
            <a:r>
              <a:rPr lang="en-US" sz="1700" dirty="0"/>
              <a:t> </a:t>
            </a:r>
          </a:p>
          <a:p>
            <a:pPr marL="0" indent="0" algn="just">
              <a:buNone/>
            </a:pPr>
            <a:r>
              <a:rPr lang="en-US" sz="1700" dirty="0" smtClean="0"/>
              <a:t>Once </a:t>
            </a:r>
            <a:r>
              <a:rPr lang="en-US" sz="1700" dirty="0"/>
              <a:t>you find an article on the field or company, e-mail the interviewer saying:</a:t>
            </a:r>
          </a:p>
          <a:p>
            <a:pPr marL="0" indent="0" algn="just">
              <a:buNone/>
            </a:pPr>
            <a:r>
              <a:rPr lang="en-US" sz="1700" i="1" dirty="0" smtClean="0"/>
              <a:t>     	Thank </a:t>
            </a:r>
            <a:r>
              <a:rPr lang="en-US" sz="1700" i="1" dirty="0"/>
              <a:t>you again for interviewing me recently!  Enclosed </a:t>
            </a:r>
            <a:r>
              <a:rPr lang="en-US" sz="1700" i="1" dirty="0" smtClean="0"/>
              <a:t>is </a:t>
            </a:r>
            <a:r>
              <a:rPr lang="en-US" sz="1700" i="1" dirty="0"/>
              <a:t>a </a:t>
            </a:r>
            <a:r>
              <a:rPr lang="en-US" sz="1700" i="1" dirty="0" smtClean="0"/>
              <a:t>link </a:t>
            </a:r>
            <a:r>
              <a:rPr lang="en-US" sz="1700" i="1" dirty="0"/>
              <a:t>to </a:t>
            </a:r>
            <a:r>
              <a:rPr lang="en-US" sz="1700" i="1" dirty="0" smtClean="0"/>
              <a:t>an </a:t>
            </a:r>
            <a:r>
              <a:rPr lang="en-US" sz="1700" i="1" dirty="0"/>
              <a:t>article that </a:t>
            </a:r>
            <a:r>
              <a:rPr lang="en-US" sz="1700" i="1" dirty="0" smtClean="0"/>
              <a:t>I 	found </a:t>
            </a:r>
            <a:r>
              <a:rPr lang="en-US" sz="1700" i="1" dirty="0"/>
              <a:t>about </a:t>
            </a:r>
            <a:r>
              <a:rPr lang="en-US" sz="1700" i="1" dirty="0" smtClean="0"/>
              <a:t> ______ that I think </a:t>
            </a:r>
            <a:r>
              <a:rPr lang="en-US" sz="1700" i="1" dirty="0"/>
              <a:t>you </a:t>
            </a:r>
            <a:r>
              <a:rPr lang="en-US" sz="1700" i="1" dirty="0" smtClean="0"/>
              <a:t>will find interesting</a:t>
            </a:r>
            <a:r>
              <a:rPr lang="en-US" sz="1700" i="1" dirty="0"/>
              <a:t>.  I hope to hear from </a:t>
            </a:r>
            <a:r>
              <a:rPr lang="en-US" sz="1700" i="1" dirty="0" smtClean="0"/>
              <a:t>you </a:t>
            </a:r>
            <a:r>
              <a:rPr lang="en-US" sz="1700" i="1" dirty="0"/>
              <a:t>soon!  </a:t>
            </a:r>
            <a:endParaRPr lang="en-US" sz="1700" dirty="0"/>
          </a:p>
          <a:p>
            <a:pPr marL="0" indent="0" algn="ctr">
              <a:buNone/>
            </a:pPr>
            <a:r>
              <a:rPr lang="en-US" sz="1700" dirty="0" smtClean="0"/>
              <a:t>Be </a:t>
            </a:r>
            <a:r>
              <a:rPr lang="en-US" sz="1700" dirty="0"/>
              <a:t>sure your name, address, telephone, and e-mail address are listed</a:t>
            </a:r>
            <a:r>
              <a:rPr lang="en-US" sz="1700" dirty="0" smtClean="0"/>
              <a:t>.</a:t>
            </a:r>
          </a:p>
          <a:p>
            <a:pPr marL="0" indent="0" algn="ctr">
              <a:buNone/>
            </a:pPr>
            <a:r>
              <a:rPr lang="en-US" sz="1800" i="1" dirty="0"/>
              <a:t>The Interviewer will think you are creative and noticeable, but not feel pestered</a:t>
            </a:r>
            <a:r>
              <a:rPr lang="en-US" sz="1800" i="1" dirty="0" smtClean="0"/>
              <a:t>.</a:t>
            </a:r>
          </a:p>
          <a:p>
            <a:r>
              <a:rPr lang="en-US" sz="1700" b="1" u="sng" dirty="0" smtClean="0"/>
              <a:t>Salary </a:t>
            </a:r>
            <a:r>
              <a:rPr lang="en-US" sz="1700" b="1" u="sng" dirty="0"/>
              <a:t>Question</a:t>
            </a:r>
            <a:endParaRPr lang="en-US" sz="1700" dirty="0"/>
          </a:p>
          <a:p>
            <a:pPr marL="0" indent="0" algn="just">
              <a:buNone/>
            </a:pPr>
            <a:r>
              <a:rPr lang="en-US" sz="1700" b="1" u="sng" dirty="0" smtClean="0"/>
              <a:t>Bid </a:t>
            </a:r>
            <a:r>
              <a:rPr lang="en-US" sz="1700" b="1" u="sng" dirty="0"/>
              <a:t>on a Job</a:t>
            </a:r>
            <a:r>
              <a:rPr lang="en-US" sz="1700" dirty="0"/>
              <a:t> - When an Interviewer asks </a:t>
            </a:r>
            <a:r>
              <a:rPr lang="en-US" sz="1700" i="1" dirty="0"/>
              <a:t>what salary </a:t>
            </a:r>
            <a:r>
              <a:rPr lang="en-US" sz="1700" i="1" dirty="0" smtClean="0"/>
              <a:t>are you </a:t>
            </a:r>
            <a:r>
              <a:rPr lang="en-US" sz="1700" i="1" dirty="0"/>
              <a:t>looking for</a:t>
            </a:r>
            <a:r>
              <a:rPr lang="en-US" sz="1700" dirty="0"/>
              <a:t>, first </a:t>
            </a:r>
            <a:r>
              <a:rPr lang="en-US" sz="1700" dirty="0" smtClean="0"/>
              <a:t>respond saying,                  </a:t>
            </a:r>
          </a:p>
          <a:p>
            <a:pPr marL="0" indent="0" algn="just">
              <a:buNone/>
            </a:pPr>
            <a:endParaRPr lang="en-US" sz="400" i="1" dirty="0" smtClean="0"/>
          </a:p>
          <a:p>
            <a:pPr marL="0" indent="0" algn="just">
              <a:buNone/>
            </a:pPr>
            <a:r>
              <a:rPr lang="en-US" sz="1700" i="1" dirty="0" smtClean="0"/>
              <a:t>“</a:t>
            </a:r>
            <a:r>
              <a:rPr lang="en-US" sz="1700" i="1" dirty="0"/>
              <a:t>It is difficult to bid on a job without all the details.”</a:t>
            </a:r>
            <a:r>
              <a:rPr lang="en-US" sz="1700" dirty="0"/>
              <a:t>  The Interviewer may </a:t>
            </a:r>
            <a:r>
              <a:rPr lang="en-US" sz="1700" dirty="0" smtClean="0"/>
              <a:t>reply by questioning,                   </a:t>
            </a:r>
          </a:p>
          <a:p>
            <a:pPr marL="0" indent="0" algn="just">
              <a:buNone/>
            </a:pPr>
            <a:endParaRPr lang="en-US" sz="400" i="1" dirty="0" smtClean="0"/>
          </a:p>
          <a:p>
            <a:pPr marL="0" indent="0" algn="just">
              <a:buNone/>
            </a:pPr>
            <a:r>
              <a:rPr lang="en-US" sz="1700" i="1" dirty="0" smtClean="0"/>
              <a:t>“</a:t>
            </a:r>
            <a:r>
              <a:rPr lang="en-US" sz="1700" i="1" dirty="0"/>
              <a:t>Since you have the job description, what salary you are looking for?”</a:t>
            </a:r>
            <a:r>
              <a:rPr lang="en-US" sz="1700" dirty="0"/>
              <a:t> Then </a:t>
            </a:r>
            <a:r>
              <a:rPr lang="en-US" sz="1700" dirty="0" smtClean="0"/>
              <a:t>merely ask</a:t>
            </a:r>
            <a:r>
              <a:rPr lang="en-US" sz="1700" dirty="0"/>
              <a:t>,                           </a:t>
            </a:r>
            <a:endParaRPr lang="en-US" sz="1700" dirty="0" smtClean="0"/>
          </a:p>
          <a:p>
            <a:pPr marL="0" indent="0" algn="just">
              <a:buNone/>
            </a:pPr>
            <a:endParaRPr lang="en-US" sz="400" i="1" dirty="0" smtClean="0"/>
          </a:p>
          <a:p>
            <a:pPr marL="0" indent="0" algn="just">
              <a:buNone/>
            </a:pPr>
            <a:r>
              <a:rPr lang="en-US" sz="1700" i="1" dirty="0" smtClean="0"/>
              <a:t>“</a:t>
            </a:r>
            <a:r>
              <a:rPr lang="en-US" sz="1700" i="1" dirty="0"/>
              <a:t>What is the range for the position?”</a:t>
            </a:r>
            <a:r>
              <a:rPr lang="en-US" sz="1700" dirty="0"/>
              <a:t>  The </a:t>
            </a:r>
            <a:r>
              <a:rPr lang="en-US" sz="1700" dirty="0" smtClean="0"/>
              <a:t>Interviewer may ask, </a:t>
            </a:r>
            <a:r>
              <a:rPr lang="en-US" sz="1700" i="1" dirty="0" smtClean="0"/>
              <a:t>“What </a:t>
            </a:r>
            <a:r>
              <a:rPr lang="en-US" sz="1700" i="1" dirty="0"/>
              <a:t>is your range?”</a:t>
            </a:r>
            <a:r>
              <a:rPr lang="en-US" sz="1700" dirty="0"/>
              <a:t>  </a:t>
            </a:r>
            <a:r>
              <a:rPr lang="en-US" sz="1700" dirty="0" smtClean="0"/>
              <a:t>Simply say,</a:t>
            </a:r>
          </a:p>
          <a:p>
            <a:pPr marL="0" indent="0" algn="just">
              <a:buNone/>
            </a:pPr>
            <a:endParaRPr lang="en-US" sz="400" dirty="0" smtClean="0"/>
          </a:p>
          <a:p>
            <a:pPr marL="0" indent="0" algn="ctr">
              <a:buNone/>
            </a:pPr>
            <a:r>
              <a:rPr lang="en-US" sz="1650" i="1" dirty="0" smtClean="0"/>
              <a:t>“</a:t>
            </a:r>
            <a:r>
              <a:rPr lang="en-US" sz="1650" i="1" dirty="0"/>
              <a:t>According to </a:t>
            </a:r>
            <a:r>
              <a:rPr lang="en-US" sz="1650" i="1" u="sng" dirty="0">
                <a:hlinkClick r:id="rId3"/>
              </a:rPr>
              <a:t>Salary.com</a:t>
            </a:r>
            <a:r>
              <a:rPr lang="en-US" sz="1650" i="1" dirty="0"/>
              <a:t>, </a:t>
            </a:r>
            <a:r>
              <a:rPr lang="en-US" sz="1650" i="1" u="sng" dirty="0">
                <a:hlinkClick r:id="rId4"/>
              </a:rPr>
              <a:t>O*Net</a:t>
            </a:r>
            <a:r>
              <a:rPr lang="en-US" sz="1650" i="1" dirty="0"/>
              <a:t> or another salary website, the range for this job in this city is _ to </a:t>
            </a:r>
            <a:r>
              <a:rPr lang="en-US" sz="1650" i="1" dirty="0" smtClean="0"/>
              <a:t>_.”</a:t>
            </a:r>
            <a:endParaRPr lang="en-US" sz="1650" dirty="0"/>
          </a:p>
        </p:txBody>
      </p:sp>
      <p:sp>
        <p:nvSpPr>
          <p:cNvPr id="4" name="Slide Number Placeholder 3"/>
          <p:cNvSpPr>
            <a:spLocks noGrp="1"/>
          </p:cNvSpPr>
          <p:nvPr>
            <p:ph type="sldNum" sz="quarter" idx="12"/>
          </p:nvPr>
        </p:nvSpPr>
        <p:spPr/>
        <p:txBody>
          <a:bodyPr/>
          <a:lstStyle/>
          <a:p>
            <a:r>
              <a:rPr lang="en-US" u="sng" dirty="0" smtClean="0"/>
              <a:t>JohnGoldhamer.com</a:t>
            </a:r>
            <a:r>
              <a:rPr lang="en-US" dirty="0" smtClean="0"/>
              <a:t>  </a:t>
            </a:r>
            <a:fld id="{861B0595-42FB-4C50-9BB1-2A04FBFC51C6}" type="slidenum">
              <a:rPr lang="en-US" smtClean="0"/>
              <a:t>16</a:t>
            </a:fld>
            <a:r>
              <a:rPr lang="en-US" dirty="0" smtClean="0"/>
              <a:t> </a:t>
            </a:r>
            <a:endParaRPr lang="en-US" dirty="0"/>
          </a:p>
        </p:txBody>
      </p:sp>
    </p:spTree>
    <p:extLst>
      <p:ext uri="{BB962C8B-B14F-4D97-AF65-F5344CB8AC3E}">
        <p14:creationId xmlns:p14="http://schemas.microsoft.com/office/powerpoint/2010/main" val="26764661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152400" y="838200"/>
            <a:ext cx="8915400" cy="5867400"/>
          </a:xfrm>
        </p:spPr>
        <p:txBody>
          <a:bodyPr>
            <a:normAutofit/>
          </a:bodyPr>
          <a:lstStyle/>
          <a:p>
            <a:pPr marL="0" indent="0" algn="ctr">
              <a:buNone/>
            </a:pPr>
            <a:r>
              <a:rPr lang="en-US" sz="2500" b="1" u="sng" dirty="0"/>
              <a:t>Tips For Those in Transition</a:t>
            </a:r>
          </a:p>
          <a:p>
            <a:pPr marL="0" indent="0">
              <a:buNone/>
            </a:pPr>
            <a:endParaRPr lang="en-US" sz="1000" dirty="0" smtClean="0"/>
          </a:p>
          <a:p>
            <a:pPr marL="0" indent="0" algn="just">
              <a:buNone/>
            </a:pPr>
            <a:r>
              <a:rPr lang="en-US" sz="2500" dirty="0" smtClean="0"/>
              <a:t>Job </a:t>
            </a:r>
            <a:r>
              <a:rPr lang="en-US" sz="2500" dirty="0"/>
              <a:t>Seeking Documents are similar to the Charles Dickens story of Mr. Scrooge’s three visitors:</a:t>
            </a:r>
          </a:p>
          <a:p>
            <a:pPr marL="0" indent="0" algn="just">
              <a:buNone/>
            </a:pPr>
            <a:r>
              <a:rPr lang="en-US" sz="2500" dirty="0"/>
              <a:t> </a:t>
            </a:r>
            <a:endParaRPr lang="en-US" sz="2500" dirty="0" smtClean="0"/>
          </a:p>
          <a:p>
            <a:pPr marL="0" indent="0" algn="just">
              <a:buNone/>
            </a:pPr>
            <a:r>
              <a:rPr lang="en-US" sz="2500" dirty="0"/>
              <a:t>	</a:t>
            </a:r>
            <a:r>
              <a:rPr lang="en-US" sz="2500" dirty="0" smtClean="0"/>
              <a:t>Your </a:t>
            </a:r>
            <a:r>
              <a:rPr lang="en-US" sz="2500" i="1" dirty="0"/>
              <a:t>Résumé</a:t>
            </a:r>
            <a:r>
              <a:rPr lang="en-US" sz="2500" dirty="0"/>
              <a:t> is the </a:t>
            </a:r>
            <a:r>
              <a:rPr lang="en-US" sz="2500" i="1" dirty="0"/>
              <a:t>“</a:t>
            </a:r>
            <a:r>
              <a:rPr lang="en-US" sz="2500" i="1" u="sng" dirty="0"/>
              <a:t>Spirit of Job Seeker’s Past</a:t>
            </a:r>
            <a:r>
              <a:rPr lang="en-US" sz="2500" i="1" dirty="0"/>
              <a:t>,”</a:t>
            </a:r>
            <a:endParaRPr lang="en-US" sz="2500" dirty="0"/>
          </a:p>
          <a:p>
            <a:pPr marL="400050" lvl="1" indent="0" algn="just">
              <a:buNone/>
            </a:pPr>
            <a:r>
              <a:rPr lang="en-US" sz="2500" dirty="0"/>
              <a:t> </a:t>
            </a:r>
          </a:p>
          <a:p>
            <a:pPr marL="400050" lvl="1" indent="0" algn="just">
              <a:buNone/>
            </a:pPr>
            <a:r>
              <a:rPr lang="en-US" sz="2500" dirty="0" smtClean="0"/>
              <a:t>	Your </a:t>
            </a:r>
            <a:r>
              <a:rPr lang="en-US" sz="2500" i="1" dirty="0"/>
              <a:t>Cover Letter</a:t>
            </a:r>
            <a:r>
              <a:rPr lang="en-US" sz="2500" dirty="0"/>
              <a:t> is the </a:t>
            </a:r>
            <a:r>
              <a:rPr lang="en-US" sz="2500" i="1" dirty="0"/>
              <a:t>“</a:t>
            </a:r>
            <a:r>
              <a:rPr lang="en-US" sz="2500" i="1" u="sng" dirty="0"/>
              <a:t>Spirit of Job Seeker’s Present</a:t>
            </a:r>
            <a:r>
              <a:rPr lang="en-US" sz="2500" i="1" dirty="0"/>
              <a:t>,”</a:t>
            </a:r>
            <a:endParaRPr lang="en-US" sz="2500" dirty="0"/>
          </a:p>
          <a:p>
            <a:pPr marL="400050" lvl="1" indent="0" algn="just">
              <a:buNone/>
            </a:pPr>
            <a:r>
              <a:rPr lang="en-US" sz="2500" dirty="0"/>
              <a:t> </a:t>
            </a:r>
          </a:p>
          <a:p>
            <a:pPr marL="400050" lvl="1" indent="0" algn="just">
              <a:buNone/>
            </a:pPr>
            <a:r>
              <a:rPr lang="en-US" sz="2500" dirty="0" smtClean="0"/>
              <a:t>	Your </a:t>
            </a:r>
            <a:r>
              <a:rPr lang="en-US" sz="2500" i="1" dirty="0"/>
              <a:t>Marketing Plan</a:t>
            </a:r>
            <a:r>
              <a:rPr lang="en-US" sz="2500" dirty="0"/>
              <a:t> is the </a:t>
            </a:r>
            <a:r>
              <a:rPr lang="en-US" sz="2500" i="1" dirty="0"/>
              <a:t>“</a:t>
            </a:r>
            <a:r>
              <a:rPr lang="en-US" sz="2500" i="1" u="sng" dirty="0"/>
              <a:t>Spirit of Job Seeker’s Future</a:t>
            </a:r>
            <a:r>
              <a:rPr lang="en-US" sz="2500" i="1" dirty="0"/>
              <a:t>.”</a:t>
            </a:r>
            <a:endParaRPr lang="en-US" sz="2500" dirty="0"/>
          </a:p>
          <a:p>
            <a:pPr marL="0" indent="0" algn="just">
              <a:buNone/>
            </a:pPr>
            <a:r>
              <a:rPr lang="en-US" sz="2500" dirty="0"/>
              <a:t> </a:t>
            </a:r>
            <a:endParaRPr lang="en-US" sz="2500" dirty="0" smtClean="0"/>
          </a:p>
          <a:p>
            <a:pPr marL="0" indent="0" algn="just">
              <a:buNone/>
            </a:pPr>
            <a:r>
              <a:rPr lang="en-US" sz="2500" dirty="0" smtClean="0"/>
              <a:t>With </a:t>
            </a:r>
            <a:r>
              <a:rPr lang="en-US" sz="2500" dirty="0"/>
              <a:t>these three </a:t>
            </a:r>
            <a:r>
              <a:rPr lang="en-US" sz="2500" i="1" dirty="0"/>
              <a:t>“Spirits”</a:t>
            </a:r>
            <a:r>
              <a:rPr lang="en-US" sz="2500" dirty="0"/>
              <a:t> or </a:t>
            </a:r>
            <a:r>
              <a:rPr lang="en-US" sz="2500" i="1" dirty="0"/>
              <a:t>“Representations,”</a:t>
            </a:r>
            <a:r>
              <a:rPr lang="en-US" sz="2500" dirty="0"/>
              <a:t> you will succeed</a:t>
            </a:r>
            <a:r>
              <a:rPr lang="en-US" sz="2500" dirty="0" smtClean="0"/>
              <a:t>!</a:t>
            </a:r>
            <a:endParaRPr lang="en-US" sz="2500" dirty="0"/>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t>17</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11539753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838200"/>
            <a:ext cx="8229600" cy="5940668"/>
          </a:xfrm>
        </p:spPr>
        <p:txBody>
          <a:bodyPr/>
          <a:lstStyle/>
          <a:p>
            <a:pPr marL="0" indent="0" algn="ctr">
              <a:buNone/>
            </a:pPr>
            <a:r>
              <a:rPr lang="en-US" sz="2500" b="1" u="sng" dirty="0"/>
              <a:t>Repertoire of Business Sentences That Get Good Results</a:t>
            </a:r>
            <a:r>
              <a:rPr lang="en-US" sz="2500" dirty="0"/>
              <a:t> </a:t>
            </a:r>
          </a:p>
          <a:p>
            <a:pPr marL="0" indent="0">
              <a:buNone/>
            </a:pPr>
            <a:endParaRPr lang="en-US" dirty="0"/>
          </a:p>
        </p:txBody>
      </p:sp>
      <p:sp>
        <p:nvSpPr>
          <p:cNvPr id="4" name="Slide Number Placeholder 3"/>
          <p:cNvSpPr>
            <a:spLocks noGrp="1"/>
          </p:cNvSpPr>
          <p:nvPr>
            <p:ph type="sldNum" sz="quarter" idx="12"/>
          </p:nvPr>
        </p:nvSpPr>
        <p:spPr>
          <a:xfrm>
            <a:off x="6553200" y="6273351"/>
            <a:ext cx="2133600" cy="365125"/>
          </a:xfrm>
        </p:spPr>
        <p:txBody>
          <a:bodyPr/>
          <a:lstStyle/>
          <a:p>
            <a:fld id="{861B0595-42FB-4C50-9BB1-2A04FBFC51C6}" type="slidenum">
              <a:rPr lang="en-US" smtClean="0">
                <a:solidFill>
                  <a:prstClr val="black">
                    <a:tint val="75000"/>
                  </a:prstClr>
                </a:solidFill>
              </a:rPr>
              <a:pPr/>
              <a:t>18</a:t>
            </a:fld>
            <a:endParaRPr lang="en-US" dirty="0" smtClean="0">
              <a:solidFill>
                <a:prstClr val="black">
                  <a:tint val="75000"/>
                </a:prstClr>
              </a:solidFill>
            </a:endParaRPr>
          </a:p>
          <a:p>
            <a:r>
              <a:rPr lang="en-US" u="sng" dirty="0" smtClean="0"/>
              <a:t>JohnGoldhamer.com</a:t>
            </a:r>
            <a:endParaRPr lang="en-US" dirty="0">
              <a:solidFill>
                <a:prstClr val="black">
                  <a:tint val="75000"/>
                </a:prstClr>
              </a:solidFill>
            </a:endParaRPr>
          </a:p>
        </p:txBody>
      </p:sp>
      <p:pic>
        <p:nvPicPr>
          <p:cNvPr id="51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4024" t="21195" r="64527" b="7790"/>
          <a:stretch/>
        </p:blipFill>
        <p:spPr bwMode="auto">
          <a:xfrm>
            <a:off x="2438400" y="1295400"/>
            <a:ext cx="4320348" cy="5484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80587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685800"/>
            <a:ext cx="8229600" cy="6172200"/>
          </a:xfrm>
        </p:spPr>
        <p:txBody>
          <a:bodyPr>
            <a:noAutofit/>
          </a:bodyPr>
          <a:lstStyle/>
          <a:p>
            <a:pPr marL="0" indent="0" algn="ctr">
              <a:buNone/>
            </a:pPr>
            <a:r>
              <a:rPr lang="en-US" sz="2400" b="1" u="sng" dirty="0" smtClean="0"/>
              <a:t>Repertoire of Business Sentences That Get Good Results</a:t>
            </a:r>
          </a:p>
          <a:p>
            <a:pPr marL="0" indent="0">
              <a:buNone/>
            </a:pPr>
            <a:r>
              <a:rPr lang="en-US" sz="1400" b="1" u="sng" dirty="0" smtClean="0"/>
              <a:t>Opening </a:t>
            </a:r>
            <a:r>
              <a:rPr lang="en-US" sz="1400" b="1" u="sng" dirty="0"/>
              <a:t>Sentences that </a:t>
            </a:r>
            <a:r>
              <a:rPr lang="en-US" sz="1400" b="1" i="1" u="sng" dirty="0"/>
              <a:t>Jump Off the Face of the </a:t>
            </a:r>
            <a:r>
              <a:rPr lang="en-US" sz="1400" b="1" i="1" u="sng" dirty="0" smtClean="0"/>
              <a:t>Page</a:t>
            </a:r>
          </a:p>
          <a:p>
            <a:pPr marL="0" indent="0">
              <a:buNone/>
            </a:pPr>
            <a:r>
              <a:rPr lang="en-US" sz="1400" dirty="0"/>
              <a:t>As we discussed, </a:t>
            </a:r>
          </a:p>
          <a:p>
            <a:pPr marL="0" indent="0">
              <a:buNone/>
            </a:pPr>
            <a:r>
              <a:rPr lang="en-US" sz="1400" dirty="0"/>
              <a:t>As you know, </a:t>
            </a:r>
          </a:p>
          <a:p>
            <a:pPr marL="0" indent="0">
              <a:buNone/>
            </a:pPr>
            <a:r>
              <a:rPr lang="en-US" sz="1400" dirty="0"/>
              <a:t>As mentioned previously, </a:t>
            </a:r>
          </a:p>
          <a:p>
            <a:pPr marL="0" indent="0">
              <a:buNone/>
            </a:pPr>
            <a:r>
              <a:rPr lang="en-US" sz="1400" dirty="0"/>
              <a:t>As a _____, with a _____ degree, I am proficient in ____ (</a:t>
            </a:r>
            <a:r>
              <a:rPr lang="en-US" sz="1400" i="1" u="sng" dirty="0"/>
              <a:t>As a Phrase Summary Formula</a:t>
            </a:r>
            <a:r>
              <a:rPr lang="en-US" sz="1400" i="1" dirty="0"/>
              <a:t>) </a:t>
            </a:r>
            <a:endParaRPr lang="en-US" sz="1400" dirty="0"/>
          </a:p>
          <a:p>
            <a:pPr marL="0" indent="0">
              <a:buNone/>
            </a:pPr>
            <a:r>
              <a:rPr lang="en-US" sz="1400" dirty="0"/>
              <a:t>As our customer, we want to make sure that you are aware of __________</a:t>
            </a:r>
          </a:p>
          <a:p>
            <a:pPr marL="0" indent="0">
              <a:buNone/>
            </a:pPr>
            <a:r>
              <a:rPr lang="en-US" sz="1400" dirty="0"/>
              <a:t>Recently, I received a __________</a:t>
            </a:r>
          </a:p>
          <a:p>
            <a:pPr marL="0" indent="0">
              <a:buNone/>
            </a:pPr>
            <a:r>
              <a:rPr lang="en-US" sz="1400" dirty="0"/>
              <a:t>Thank you for your question regarding __________</a:t>
            </a:r>
          </a:p>
          <a:p>
            <a:pPr marL="0" indent="0">
              <a:buNone/>
            </a:pPr>
            <a:r>
              <a:rPr lang="en-US" sz="1400" dirty="0"/>
              <a:t>__________ suggested that I contact you regarding __________</a:t>
            </a:r>
          </a:p>
          <a:p>
            <a:pPr marL="0" indent="0">
              <a:buNone/>
            </a:pPr>
            <a:r>
              <a:rPr lang="en-US" sz="1400" b="1" u="sng" dirty="0" smtClean="0"/>
              <a:t>Declarations </a:t>
            </a:r>
            <a:r>
              <a:rPr lang="en-US" sz="1400" b="1" u="sng" dirty="0"/>
              <a:t>(</a:t>
            </a:r>
            <a:r>
              <a:rPr lang="en-US" sz="1400" b="1" i="1" u="sng" dirty="0"/>
              <a:t>Things Come in Threes</a:t>
            </a:r>
            <a:r>
              <a:rPr lang="en-US" sz="1400" b="1" dirty="0" smtClean="0"/>
              <a:t>)</a:t>
            </a:r>
          </a:p>
          <a:p>
            <a:pPr marL="0" indent="0">
              <a:buNone/>
            </a:pPr>
            <a:r>
              <a:rPr lang="en-US" sz="1400" dirty="0" smtClean="0"/>
              <a:t> Attached </a:t>
            </a:r>
            <a:r>
              <a:rPr lang="en-US" sz="1400" dirty="0"/>
              <a:t>is my résumé listing my </a:t>
            </a:r>
            <a:r>
              <a:rPr lang="en-US" sz="1400" i="1" dirty="0"/>
              <a:t>Achievements, Education, and Experience.</a:t>
            </a:r>
            <a:endParaRPr lang="en-US" sz="1400" dirty="0"/>
          </a:p>
          <a:p>
            <a:pPr marL="0" indent="0">
              <a:buNone/>
            </a:pPr>
            <a:r>
              <a:rPr lang="en-US" sz="1400" dirty="0"/>
              <a:t> </a:t>
            </a:r>
            <a:r>
              <a:rPr lang="en-US" sz="1400" dirty="0" smtClean="0"/>
              <a:t>My </a:t>
            </a:r>
            <a:r>
              <a:rPr lang="en-US" sz="1400" i="1" dirty="0"/>
              <a:t>Education, Experience, and Expertise</a:t>
            </a:r>
            <a:r>
              <a:rPr lang="en-US" sz="1400" dirty="0"/>
              <a:t> establish the type of exceptional work I would perform.</a:t>
            </a:r>
          </a:p>
          <a:p>
            <a:pPr marL="0" indent="0">
              <a:buNone/>
            </a:pPr>
            <a:r>
              <a:rPr lang="en-US" sz="1400" dirty="0"/>
              <a:t> </a:t>
            </a:r>
            <a:r>
              <a:rPr lang="en-US" sz="1400" dirty="0" smtClean="0"/>
              <a:t>Attached </a:t>
            </a:r>
            <a:r>
              <a:rPr lang="en-US" sz="1400" dirty="0"/>
              <a:t>are my </a:t>
            </a:r>
            <a:r>
              <a:rPr lang="en-US" sz="1400" i="1" dirty="0"/>
              <a:t>Conclusions, Data, and Documentations.</a:t>
            </a:r>
            <a:endParaRPr lang="en-US" sz="1400" dirty="0"/>
          </a:p>
          <a:p>
            <a:pPr marL="0" indent="0">
              <a:buNone/>
            </a:pPr>
            <a:r>
              <a:rPr lang="en-US" sz="1400" dirty="0"/>
              <a:t> </a:t>
            </a:r>
            <a:r>
              <a:rPr lang="en-US" sz="1400" dirty="0" smtClean="0"/>
              <a:t>I </a:t>
            </a:r>
            <a:r>
              <a:rPr lang="en-US" sz="1400" i="1" dirty="0"/>
              <a:t>Accumulated, Assembled, and Authored</a:t>
            </a:r>
            <a:r>
              <a:rPr lang="en-US" sz="1400" dirty="0"/>
              <a:t> __________</a:t>
            </a:r>
          </a:p>
          <a:p>
            <a:pPr marL="0" indent="0">
              <a:buNone/>
            </a:pPr>
            <a:r>
              <a:rPr lang="en-US" sz="1400" dirty="0"/>
              <a:t> </a:t>
            </a:r>
            <a:r>
              <a:rPr lang="en-US" sz="1400" dirty="0" smtClean="0"/>
              <a:t>I </a:t>
            </a:r>
            <a:r>
              <a:rPr lang="en-US" sz="1400" i="1" dirty="0"/>
              <a:t>Conceived, Created, and Composed</a:t>
            </a:r>
            <a:r>
              <a:rPr lang="en-US" sz="1400" dirty="0"/>
              <a:t> __________</a:t>
            </a:r>
          </a:p>
          <a:p>
            <a:pPr marL="0" indent="0">
              <a:buNone/>
            </a:pPr>
            <a:r>
              <a:rPr lang="en-US" sz="1400" dirty="0"/>
              <a:t> </a:t>
            </a:r>
            <a:r>
              <a:rPr lang="en-US" sz="1400" dirty="0" smtClean="0"/>
              <a:t>I </a:t>
            </a:r>
            <a:r>
              <a:rPr lang="en-US" sz="1400" i="1" dirty="0"/>
              <a:t>Explored, Researched, and Composed</a:t>
            </a:r>
            <a:r>
              <a:rPr lang="en-US" sz="1400" dirty="0"/>
              <a:t> a document on ___________</a:t>
            </a:r>
          </a:p>
          <a:p>
            <a:pPr marL="0" indent="0">
              <a:buNone/>
            </a:pPr>
            <a:r>
              <a:rPr lang="en-US" sz="1400" dirty="0"/>
              <a:t> </a:t>
            </a:r>
            <a:r>
              <a:rPr lang="en-US" sz="1400" dirty="0" smtClean="0"/>
              <a:t>I </a:t>
            </a:r>
            <a:r>
              <a:rPr lang="en-US" sz="1400" i="1" dirty="0"/>
              <a:t>Created, Presented, and Implemented</a:t>
            </a:r>
            <a:r>
              <a:rPr lang="en-US" sz="1400" dirty="0"/>
              <a:t> a ____________ </a:t>
            </a:r>
          </a:p>
          <a:p>
            <a:pPr marL="0" indent="0">
              <a:buNone/>
            </a:pPr>
            <a:r>
              <a:rPr lang="en-US" sz="1400" dirty="0"/>
              <a:t> </a:t>
            </a:r>
            <a:r>
              <a:rPr lang="en-US" sz="1400" dirty="0" smtClean="0"/>
              <a:t>Making </a:t>
            </a:r>
            <a:r>
              <a:rPr lang="en-US" sz="1400" dirty="0"/>
              <a:t>an </a:t>
            </a:r>
            <a:r>
              <a:rPr lang="en-US" sz="1400" i="1" dirty="0"/>
              <a:t>Experiential Educational Estimate</a:t>
            </a:r>
            <a:r>
              <a:rPr lang="en-US" sz="1400" dirty="0"/>
              <a:t> I conclude that __________</a:t>
            </a:r>
          </a:p>
          <a:p>
            <a:pPr marL="0" indent="0">
              <a:buNone/>
            </a:pPr>
            <a:r>
              <a:rPr lang="en-US" sz="1400" dirty="0"/>
              <a:t> </a:t>
            </a:r>
            <a:r>
              <a:rPr lang="en-US" sz="1400" dirty="0" smtClean="0"/>
              <a:t>Demonstrating </a:t>
            </a:r>
            <a:r>
              <a:rPr lang="en-US" sz="1400" dirty="0"/>
              <a:t>my </a:t>
            </a:r>
            <a:r>
              <a:rPr lang="en-US" sz="1400" i="1" dirty="0"/>
              <a:t>Ingenuity, Initiative, and Inventiveness,</a:t>
            </a:r>
            <a:r>
              <a:rPr lang="en-US" sz="1400" dirty="0"/>
              <a:t> I created ___________</a:t>
            </a:r>
          </a:p>
          <a:p>
            <a:pPr marL="0" indent="0">
              <a:buNone/>
            </a:pPr>
            <a:r>
              <a:rPr lang="en-US" sz="1400" dirty="0"/>
              <a:t> </a:t>
            </a:r>
            <a:r>
              <a:rPr lang="en-US" sz="1400" dirty="0" smtClean="0"/>
              <a:t>Through </a:t>
            </a:r>
            <a:r>
              <a:rPr lang="en-US" sz="1400" dirty="0"/>
              <a:t>the Art of </a:t>
            </a:r>
            <a:r>
              <a:rPr lang="en-US" sz="1400" i="1" dirty="0"/>
              <a:t>Legal Reasoning, Law, and Evidence</a:t>
            </a:r>
            <a:r>
              <a:rPr lang="en-US" sz="1400" dirty="0"/>
              <a:t> I was able to __________</a:t>
            </a:r>
          </a:p>
          <a:p>
            <a:pPr marL="0" indent="0">
              <a:buNone/>
            </a:pPr>
            <a:r>
              <a:rPr lang="en-US" sz="1400" dirty="0"/>
              <a:t> </a:t>
            </a:r>
            <a:r>
              <a:rPr lang="en-US" sz="1400" dirty="0" smtClean="0"/>
              <a:t>May </a:t>
            </a:r>
            <a:r>
              <a:rPr lang="en-US" sz="1400" dirty="0"/>
              <a:t>you and your family have a </a:t>
            </a:r>
            <a:r>
              <a:rPr lang="en-US" sz="1400" i="1" dirty="0"/>
              <a:t>Plentiful, Productive, and Prosperous</a:t>
            </a:r>
            <a:r>
              <a:rPr lang="en-US" sz="1400" dirty="0"/>
              <a:t> New Year!</a:t>
            </a:r>
          </a:p>
          <a:p>
            <a:pPr marL="0" indent="0">
              <a:buNone/>
            </a:pPr>
            <a:r>
              <a:rPr lang="en-US" sz="1400" dirty="0"/>
              <a:t> </a:t>
            </a:r>
            <a:r>
              <a:rPr lang="en-US" sz="1400" dirty="0" smtClean="0"/>
              <a:t>I </a:t>
            </a:r>
            <a:r>
              <a:rPr lang="en-US" sz="1400" dirty="0"/>
              <a:t>provide the advice as well as the </a:t>
            </a:r>
            <a:r>
              <a:rPr lang="en-US" sz="1400" i="1" dirty="0"/>
              <a:t>Direction, Details, and Documentation </a:t>
            </a:r>
            <a:r>
              <a:rPr lang="en-US" sz="1400" dirty="0"/>
              <a:t>for success.</a:t>
            </a:r>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solidFill>
                  <a:prstClr val="black">
                    <a:tint val="75000"/>
                  </a:prstClr>
                </a:solidFill>
              </a:rPr>
              <a:pPr/>
              <a:t>19</a:t>
            </a:fld>
            <a:endParaRPr lang="en-US" dirty="0" smtClean="0">
              <a:solidFill>
                <a:prstClr val="black">
                  <a:tint val="75000"/>
                </a:prstClr>
              </a:solidFill>
            </a:endParaRPr>
          </a:p>
          <a:p>
            <a:r>
              <a:rPr lang="en-US" u="sng" dirty="0" smtClean="0"/>
              <a:t>JohnGoldhamer.com</a:t>
            </a:r>
            <a:endParaRPr lang="en-US" dirty="0">
              <a:solidFill>
                <a:prstClr val="black">
                  <a:tint val="75000"/>
                </a:prstClr>
              </a:solidFill>
            </a:endParaRPr>
          </a:p>
        </p:txBody>
      </p:sp>
    </p:spTree>
    <p:extLst>
      <p:ext uri="{BB962C8B-B14F-4D97-AF65-F5344CB8AC3E}">
        <p14:creationId xmlns:p14="http://schemas.microsoft.com/office/powerpoint/2010/main" val="346117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838200"/>
            <a:ext cx="8229600" cy="6019800"/>
          </a:xfrm>
        </p:spPr>
        <p:txBody>
          <a:bodyPr>
            <a:normAutofit fontScale="25000" lnSpcReduction="20000"/>
          </a:bodyPr>
          <a:lstStyle/>
          <a:p>
            <a:pPr marL="0" indent="0" algn="just">
              <a:buNone/>
            </a:pPr>
            <a:endParaRPr lang="en-US" sz="3500" dirty="0"/>
          </a:p>
          <a:p>
            <a:pPr marL="0" indent="0" algn="just">
              <a:buNone/>
            </a:pPr>
            <a:endParaRPr lang="en-US" sz="3500" dirty="0"/>
          </a:p>
          <a:p>
            <a:pPr marL="0" indent="0" algn="just">
              <a:buNone/>
            </a:pPr>
            <a:endParaRPr lang="en-US" sz="3500" dirty="0"/>
          </a:p>
          <a:p>
            <a:pPr marL="0" indent="0" algn="just">
              <a:buNone/>
            </a:pPr>
            <a:endParaRPr lang="en-US" sz="3500" dirty="0"/>
          </a:p>
          <a:p>
            <a:pPr marL="0" indent="0" algn="just">
              <a:buNone/>
            </a:pPr>
            <a:endParaRPr lang="en-US" sz="3500" dirty="0" smtClean="0"/>
          </a:p>
          <a:p>
            <a:pPr marL="0" indent="0" algn="just">
              <a:buNone/>
            </a:pPr>
            <a:endParaRPr lang="en-US" sz="3500" dirty="0" smtClean="0"/>
          </a:p>
          <a:p>
            <a:pPr marL="0" indent="0" algn="just">
              <a:buNone/>
            </a:pPr>
            <a:endParaRPr lang="en-US" sz="3500" dirty="0" smtClean="0"/>
          </a:p>
          <a:p>
            <a:pPr marL="0" indent="0" algn="just">
              <a:buNone/>
            </a:pPr>
            <a:endParaRPr lang="en-US" sz="3500" dirty="0"/>
          </a:p>
          <a:p>
            <a:pPr marL="0" indent="0" algn="just">
              <a:buNone/>
            </a:pPr>
            <a:endParaRPr lang="en-US" sz="3500" dirty="0" smtClean="0"/>
          </a:p>
          <a:p>
            <a:pPr marL="0" indent="0" algn="ctr">
              <a:buNone/>
            </a:pPr>
            <a:r>
              <a:rPr lang="en-US" sz="5500" b="1" i="1" u="sng" dirty="0" smtClean="0"/>
              <a:t>Why should you listen to John B. Goldhamer</a:t>
            </a:r>
            <a:r>
              <a:rPr lang="en-US" sz="5500" b="1" i="1" dirty="0" smtClean="0"/>
              <a:t>?</a:t>
            </a:r>
          </a:p>
          <a:p>
            <a:pPr marL="0" indent="0" algn="ctr">
              <a:buNone/>
            </a:pPr>
            <a:endParaRPr lang="en-US" sz="1100" i="1" dirty="0" smtClean="0"/>
          </a:p>
          <a:p>
            <a:pPr marL="0" indent="0" algn="just">
              <a:buNone/>
            </a:pPr>
            <a:endParaRPr lang="en-US" sz="10400" dirty="0" smtClean="0"/>
          </a:p>
          <a:p>
            <a:pPr marL="0" indent="0" algn="just">
              <a:buNone/>
            </a:pPr>
            <a:r>
              <a:rPr lang="en-US" sz="8800" dirty="0" smtClean="0"/>
              <a:t>John </a:t>
            </a:r>
            <a:r>
              <a:rPr lang="en-US" sz="8800" dirty="0"/>
              <a:t>B. Goldhamer is an Authored Tax </a:t>
            </a:r>
            <a:r>
              <a:rPr lang="en-US" sz="8800" dirty="0" smtClean="0"/>
              <a:t>Law Expert with            </a:t>
            </a:r>
            <a:r>
              <a:rPr lang="en-US" sz="8800" i="1" u="sng" dirty="0" smtClean="0"/>
              <a:t>Education </a:t>
            </a:r>
            <a:r>
              <a:rPr lang="en-US" sz="8800" i="1" u="sng" dirty="0"/>
              <a:t>and Experience</a:t>
            </a:r>
            <a:r>
              <a:rPr lang="en-US" sz="8800" i="1" dirty="0"/>
              <a:t> </a:t>
            </a:r>
            <a:r>
              <a:rPr lang="en-US" sz="8800" i="1" u="sng" dirty="0"/>
              <a:t>in all Business </a:t>
            </a:r>
            <a:r>
              <a:rPr lang="en-US" sz="8800" u="sng" dirty="0"/>
              <a:t>Disciplines</a:t>
            </a:r>
            <a:r>
              <a:rPr lang="en-US" sz="8800" dirty="0"/>
              <a:t>, </a:t>
            </a:r>
            <a:r>
              <a:rPr lang="en-US" sz="8800" dirty="0" smtClean="0"/>
              <a:t>including:</a:t>
            </a:r>
          </a:p>
          <a:p>
            <a:pPr marL="0" indent="0" algn="ctr">
              <a:buNone/>
            </a:pPr>
            <a:r>
              <a:rPr lang="en-US" sz="8800" b="1" i="1" dirty="0" smtClean="0"/>
              <a:t>J.D</a:t>
            </a:r>
            <a:r>
              <a:rPr lang="en-US" sz="8800" b="1" i="1" dirty="0"/>
              <a:t>. Equivalent Legal Education, Finance, Marketing, </a:t>
            </a:r>
            <a:r>
              <a:rPr lang="en-US" sz="8800" b="1" i="1" dirty="0" smtClean="0"/>
              <a:t>MBA, Accounting</a:t>
            </a:r>
            <a:r>
              <a:rPr lang="en-US" sz="8800" b="1" i="1" dirty="0"/>
              <a:t>, and </a:t>
            </a:r>
            <a:r>
              <a:rPr lang="en-US" sz="8800" b="1" i="1" dirty="0" smtClean="0"/>
              <a:t>Information </a:t>
            </a:r>
            <a:r>
              <a:rPr lang="en-US" sz="8800" b="1" i="1" dirty="0"/>
              <a:t>Technology with </a:t>
            </a:r>
            <a:r>
              <a:rPr lang="en-US" sz="8800" b="1" i="1" dirty="0" smtClean="0"/>
              <a:t>extensive </a:t>
            </a:r>
            <a:r>
              <a:rPr lang="en-US" sz="8800" b="1" i="1" dirty="0"/>
              <a:t>Management Experience</a:t>
            </a:r>
            <a:r>
              <a:rPr lang="en-US" sz="8800" b="1" i="1" dirty="0" smtClean="0"/>
              <a:t>.</a:t>
            </a:r>
            <a:endParaRPr lang="en-US" sz="8800" b="1" i="1" dirty="0"/>
          </a:p>
          <a:p>
            <a:pPr marL="0" indent="0" algn="just">
              <a:buNone/>
            </a:pPr>
            <a:r>
              <a:rPr lang="en-US" sz="8800" dirty="0" smtClean="0"/>
              <a:t>He has been essentially a </a:t>
            </a:r>
            <a:r>
              <a:rPr lang="en-US" sz="8800" i="1" dirty="0" smtClean="0"/>
              <a:t>Tax Lawyer </a:t>
            </a:r>
            <a:r>
              <a:rPr lang="en-US" sz="8800" dirty="0" smtClean="0"/>
              <a:t>for organizations for many years; identifying issues, researching, composing and presenting numerous </a:t>
            </a:r>
            <a:r>
              <a:rPr lang="en-US" sz="8800" i="1" dirty="0" smtClean="0"/>
              <a:t>Impact Statements, Position Papers, and Tax Appeals </a:t>
            </a:r>
            <a:r>
              <a:rPr lang="en-US" sz="8800" dirty="0" smtClean="0"/>
              <a:t>to Jurisdictions and Management</a:t>
            </a:r>
            <a:r>
              <a:rPr lang="en-US" sz="8800" i="1" dirty="0"/>
              <a:t> as well as </a:t>
            </a:r>
            <a:r>
              <a:rPr lang="en-US" sz="8800" i="1" dirty="0" smtClean="0"/>
              <a:t>composing ten </a:t>
            </a:r>
            <a:r>
              <a:rPr lang="en-US" sz="8800" i="1" dirty="0"/>
              <a:t>legal briefs; including a Writ of Certiorari legal brief submitted to </a:t>
            </a:r>
            <a:r>
              <a:rPr lang="en-US" sz="8800" i="1" dirty="0" smtClean="0"/>
              <a:t>the </a:t>
            </a:r>
            <a:r>
              <a:rPr lang="en-US" sz="8800" i="1" u="sng" dirty="0" smtClean="0"/>
              <a:t>Supreme </a:t>
            </a:r>
            <a:r>
              <a:rPr lang="en-US" sz="8800" i="1" u="sng" dirty="0"/>
              <a:t>Court of the United States</a:t>
            </a:r>
            <a:r>
              <a:rPr lang="en-US" sz="8800" i="1" dirty="0"/>
              <a:t>. </a:t>
            </a:r>
          </a:p>
          <a:p>
            <a:pPr marL="0" indent="0" algn="just">
              <a:buNone/>
            </a:pPr>
            <a:r>
              <a:rPr lang="en-US" sz="8800" dirty="0" smtClean="0"/>
              <a:t>On his website, he compiled </a:t>
            </a:r>
            <a:r>
              <a:rPr lang="en-US" sz="8800" i="1" dirty="0" smtClean="0"/>
              <a:t>“Thirty Tax Tools” </a:t>
            </a:r>
            <a:r>
              <a:rPr lang="en-US" sz="8800" dirty="0" smtClean="0"/>
              <a:t>to assist with </a:t>
            </a:r>
            <a:r>
              <a:rPr lang="en-US" sz="8800" i="1" dirty="0" smtClean="0"/>
              <a:t>Business, Legal, and Tax Research and he also </a:t>
            </a:r>
            <a:r>
              <a:rPr lang="en-US" sz="8800" i="1" dirty="0"/>
              <a:t>wrote </a:t>
            </a:r>
            <a:r>
              <a:rPr lang="en-US" sz="8800" i="1" dirty="0" smtClean="0"/>
              <a:t>many Position Papers on Individual Income Tax</a:t>
            </a:r>
            <a:r>
              <a:rPr lang="en-US" sz="8800" dirty="0" smtClean="0"/>
              <a:t> and </a:t>
            </a:r>
            <a:r>
              <a:rPr lang="en-US" sz="8800" i="1" dirty="0" smtClean="0"/>
              <a:t>Unemployment issues.</a:t>
            </a:r>
            <a:endParaRPr lang="en-US" sz="8800" dirty="0" smtClean="0"/>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t>2</a:t>
            </a:fld>
            <a:endParaRPr lang="en-US" dirty="0" smtClean="0"/>
          </a:p>
          <a:p>
            <a:r>
              <a:rPr lang="en-US" u="sng" dirty="0" smtClean="0"/>
              <a:t>JohnGoldhamer.com</a:t>
            </a:r>
            <a:endParaRPr lang="en-US" dirty="0"/>
          </a:p>
        </p:txBody>
      </p:sp>
      <p:pic>
        <p:nvPicPr>
          <p:cNvPr id="6" name="Picture 5" descr="C:\Users\John B. Goldhamer.JohnBGoldhamer\AppData\Local\Microsoft\Windows\Temporary Internet Files\Content.Word\IMG_2212.jpg"/>
          <p:cNvPicPr/>
          <p:nvPr/>
        </p:nvPicPr>
        <p:blipFill rotWithShape="1">
          <a:blip r:embed="rId2" cstate="print">
            <a:extLst>
              <a:ext uri="{28A0092B-C50C-407E-A947-70E740481C1C}">
                <a14:useLocalDpi xmlns:a14="http://schemas.microsoft.com/office/drawing/2010/main" val="0"/>
              </a:ext>
            </a:extLst>
          </a:blip>
          <a:srcRect l="10015" t="12117" r="3157" b="44891"/>
          <a:stretch/>
        </p:blipFill>
        <p:spPr bwMode="auto">
          <a:xfrm>
            <a:off x="990600" y="876300"/>
            <a:ext cx="7162800" cy="19097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69433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685800"/>
            <a:ext cx="8229600" cy="6172200"/>
          </a:xfrm>
        </p:spPr>
        <p:txBody>
          <a:bodyPr>
            <a:normAutofit/>
          </a:bodyPr>
          <a:lstStyle/>
          <a:p>
            <a:pPr marL="0" indent="0" algn="ctr">
              <a:buNone/>
            </a:pPr>
            <a:r>
              <a:rPr lang="en-US" sz="2500" b="1" u="sng" dirty="0"/>
              <a:t>Repertoire of Business Sentences That Get Good </a:t>
            </a:r>
            <a:r>
              <a:rPr lang="en-US" sz="2500" b="1" u="sng" dirty="0" smtClean="0"/>
              <a:t>Results</a:t>
            </a:r>
            <a:endParaRPr lang="en-US" sz="2500" b="1" u="sng" dirty="0"/>
          </a:p>
          <a:p>
            <a:pPr marL="0" indent="0" algn="ctr">
              <a:buNone/>
            </a:pPr>
            <a:r>
              <a:rPr lang="en-US" sz="1600" i="1" dirty="0"/>
              <a:t>145</a:t>
            </a:r>
            <a:r>
              <a:rPr lang="en-US" sz="1600" dirty="0"/>
              <a:t> examples of</a:t>
            </a:r>
            <a:r>
              <a:rPr lang="en-US" sz="1600" i="1" dirty="0"/>
              <a:t> Meaningful Words, Fulfilling Words, </a:t>
            </a:r>
            <a:r>
              <a:rPr lang="en-US" sz="1600" dirty="0"/>
              <a:t>and words which</a:t>
            </a:r>
            <a:r>
              <a:rPr lang="en-US" sz="1600" i="1" dirty="0"/>
              <a:t> Clearly Add Value                  </a:t>
            </a:r>
            <a:r>
              <a:rPr lang="en-US" sz="1600" dirty="0"/>
              <a:t>in describing a candidate’s experience that could be used in a résumé.</a:t>
            </a:r>
          </a:p>
          <a:p>
            <a:pPr marL="0" indent="0">
              <a:buNone/>
            </a:pPr>
            <a:endParaRPr lang="en-US" sz="1500" dirty="0" smtClean="0"/>
          </a:p>
          <a:p>
            <a:pPr marL="0" indent="0">
              <a:buNone/>
            </a:pPr>
            <a:endParaRPr lang="en-US" sz="1400" dirty="0"/>
          </a:p>
          <a:p>
            <a:pPr marL="0" indent="0">
              <a:buNone/>
            </a:pPr>
            <a:endParaRPr lang="en-US" sz="1300" b="1" dirty="0" smtClean="0"/>
          </a:p>
        </p:txBody>
      </p:sp>
      <p:sp>
        <p:nvSpPr>
          <p:cNvPr id="4" name="Slide Number Placeholder 3"/>
          <p:cNvSpPr>
            <a:spLocks noGrp="1"/>
          </p:cNvSpPr>
          <p:nvPr>
            <p:ph type="sldNum" sz="quarter" idx="12"/>
          </p:nvPr>
        </p:nvSpPr>
        <p:spPr>
          <a:xfrm>
            <a:off x="6553200" y="6247657"/>
            <a:ext cx="2133600" cy="365125"/>
          </a:xfrm>
        </p:spPr>
        <p:txBody>
          <a:bodyPr/>
          <a:lstStyle/>
          <a:p>
            <a:fld id="{861B0595-42FB-4C50-9BB1-2A04FBFC51C6}" type="slidenum">
              <a:rPr lang="en-US" smtClean="0">
                <a:solidFill>
                  <a:prstClr val="black">
                    <a:tint val="75000"/>
                  </a:prstClr>
                </a:solidFill>
              </a:rPr>
              <a:pPr/>
              <a:t>20</a:t>
            </a:fld>
            <a:endParaRPr lang="en-US" dirty="0" smtClean="0">
              <a:solidFill>
                <a:prstClr val="black">
                  <a:tint val="75000"/>
                </a:prstClr>
              </a:solidFill>
            </a:endParaRPr>
          </a:p>
          <a:p>
            <a:r>
              <a:rPr lang="en-US" u="sng" dirty="0" smtClean="0"/>
              <a:t>JohnGoldhamer.com</a:t>
            </a:r>
            <a:endParaRPr lang="en-US" dirty="0">
              <a:solidFill>
                <a:prstClr val="black">
                  <a:tint val="75000"/>
                </a:prstClr>
              </a:solidFill>
            </a:endParaRPr>
          </a:p>
        </p:txBody>
      </p:sp>
      <p:pic>
        <p:nvPicPr>
          <p:cNvPr id="614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4472" t="21358" r="34628" b="7937"/>
          <a:stretch/>
        </p:blipFill>
        <p:spPr bwMode="auto">
          <a:xfrm>
            <a:off x="2590800" y="1714500"/>
            <a:ext cx="3939034"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5550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685801"/>
            <a:ext cx="8229600" cy="6153148"/>
          </a:xfrm>
        </p:spPr>
        <p:txBody>
          <a:bodyPr>
            <a:normAutofit/>
          </a:bodyPr>
          <a:lstStyle/>
          <a:p>
            <a:pPr marL="0" indent="0" algn="ctr">
              <a:buNone/>
            </a:pPr>
            <a:r>
              <a:rPr lang="en-US" sz="2500" b="1" u="sng" dirty="0"/>
              <a:t>Repertoire of Business Sentences That Get Good Results</a:t>
            </a:r>
            <a:r>
              <a:rPr lang="en-US" sz="2500" dirty="0"/>
              <a:t> </a:t>
            </a:r>
            <a:endParaRPr lang="en-US" sz="2500" dirty="0" smtClean="0"/>
          </a:p>
          <a:p>
            <a:pPr marL="0" indent="0" algn="ctr">
              <a:buNone/>
            </a:pPr>
            <a:r>
              <a:rPr lang="en-US" sz="1600" i="1" dirty="0"/>
              <a:t>212 </a:t>
            </a:r>
            <a:r>
              <a:rPr lang="en-US" sz="1600" dirty="0"/>
              <a:t>examples of </a:t>
            </a:r>
            <a:r>
              <a:rPr lang="en-US" sz="1600" i="1" dirty="0"/>
              <a:t>Empty Words, Cliché Words,</a:t>
            </a:r>
            <a:r>
              <a:rPr lang="en-US" sz="1600" dirty="0"/>
              <a:t> and words that that have </a:t>
            </a:r>
            <a:r>
              <a:rPr lang="en-US" sz="1600" i="1" dirty="0"/>
              <a:t>Insignificant Value              </a:t>
            </a:r>
            <a:r>
              <a:rPr lang="en-US" sz="1600" dirty="0"/>
              <a:t> to describe a candidate’s experience that should </a:t>
            </a:r>
            <a:r>
              <a:rPr lang="en-US" sz="1600" i="1" dirty="0"/>
              <a:t>not</a:t>
            </a:r>
            <a:r>
              <a:rPr lang="en-US" sz="1600" dirty="0"/>
              <a:t> be used in a résumé.</a:t>
            </a:r>
            <a:endParaRPr lang="en-US" sz="1500" dirty="0"/>
          </a:p>
        </p:txBody>
      </p:sp>
      <p:sp>
        <p:nvSpPr>
          <p:cNvPr id="4" name="Slide Number Placeholder 3"/>
          <p:cNvSpPr>
            <a:spLocks noGrp="1"/>
          </p:cNvSpPr>
          <p:nvPr>
            <p:ph type="sldNum" sz="quarter" idx="12"/>
          </p:nvPr>
        </p:nvSpPr>
        <p:spPr>
          <a:xfrm>
            <a:off x="6553200" y="6277038"/>
            <a:ext cx="2133600" cy="365125"/>
          </a:xfrm>
        </p:spPr>
        <p:txBody>
          <a:bodyPr/>
          <a:lstStyle/>
          <a:p>
            <a:fld id="{861B0595-42FB-4C50-9BB1-2A04FBFC51C6}" type="slidenum">
              <a:rPr lang="en-US" smtClean="0">
                <a:solidFill>
                  <a:prstClr val="black">
                    <a:tint val="75000"/>
                  </a:prstClr>
                </a:solidFill>
              </a:rPr>
              <a:pPr/>
              <a:t>21</a:t>
            </a:fld>
            <a:endParaRPr lang="en-US" dirty="0" smtClean="0">
              <a:solidFill>
                <a:prstClr val="black">
                  <a:tint val="75000"/>
                </a:prstClr>
              </a:solidFill>
            </a:endParaRPr>
          </a:p>
          <a:p>
            <a:r>
              <a:rPr lang="en-US" u="sng" dirty="0" smtClean="0"/>
              <a:t>JohnGoldhamer.com</a:t>
            </a:r>
            <a:endParaRPr lang="en-US" dirty="0">
              <a:solidFill>
                <a:prstClr val="black">
                  <a:tint val="75000"/>
                </a:prstClr>
              </a:solidFill>
            </a:endParaRPr>
          </a:p>
        </p:txBody>
      </p:sp>
      <p:pic>
        <p:nvPicPr>
          <p:cNvPr id="717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0000" t="1472"/>
          <a:stretch/>
        </p:blipFill>
        <p:spPr bwMode="auto">
          <a:xfrm>
            <a:off x="2514600" y="1676399"/>
            <a:ext cx="3943350" cy="507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05651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685800"/>
            <a:ext cx="8229600" cy="6172200"/>
          </a:xfrm>
        </p:spPr>
        <p:txBody>
          <a:bodyPr/>
          <a:lstStyle/>
          <a:p>
            <a:pPr marL="0" indent="0" algn="ctr">
              <a:buNone/>
            </a:pPr>
            <a:r>
              <a:rPr lang="en-US" sz="2500" b="1" u="sng" dirty="0"/>
              <a:t>Repertoire of Business Sentences That Get Good </a:t>
            </a:r>
            <a:r>
              <a:rPr lang="en-US" sz="2500" b="1" u="sng" dirty="0" smtClean="0"/>
              <a:t>Results</a:t>
            </a:r>
          </a:p>
          <a:p>
            <a:pPr marL="0" indent="0" algn="ctr">
              <a:buNone/>
            </a:pPr>
            <a:r>
              <a:rPr lang="en-US" sz="2000" b="1" dirty="0"/>
              <a:t>68 Dynamic Action Verbs To Enhance Your Resume</a:t>
            </a:r>
            <a:endParaRPr lang="en-US" sz="2000" dirty="0"/>
          </a:p>
          <a:p>
            <a:pPr marL="0" indent="0" algn="ctr">
              <a:buNone/>
            </a:pPr>
            <a:r>
              <a:rPr lang="en-US" sz="1500" u="sng" dirty="0">
                <a:hlinkClick r:id="rId2"/>
              </a:rPr>
              <a:t>http://theinterviewguys.com/action-verbs-to-enhance-your-resume</a:t>
            </a:r>
            <a:endParaRPr lang="en-US" sz="1500" dirty="0"/>
          </a:p>
          <a:p>
            <a:pPr marL="0" indent="0" algn="ctr">
              <a:buNone/>
            </a:pPr>
            <a:r>
              <a:rPr lang="en-US" sz="1900" dirty="0"/>
              <a:t> </a:t>
            </a:r>
            <a:r>
              <a:rPr lang="en-US" sz="1800" i="1" dirty="0" smtClean="0"/>
              <a:t>Verbs </a:t>
            </a:r>
            <a:r>
              <a:rPr lang="en-US" sz="1800" i="1" dirty="0"/>
              <a:t>are words that help to describe an action, such as ran, threw, and jumped.</a:t>
            </a:r>
            <a:endParaRPr lang="en-US" sz="1800" dirty="0"/>
          </a:p>
          <a:p>
            <a:pPr marL="0" indent="0" algn="ctr">
              <a:buNone/>
            </a:pPr>
            <a:endParaRPr lang="en-US" sz="2000" b="1" u="sng" dirty="0"/>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solidFill>
                  <a:prstClr val="black">
                    <a:tint val="75000"/>
                  </a:prstClr>
                </a:solidFill>
              </a:rPr>
              <a:pPr/>
              <a:t>22</a:t>
            </a:fld>
            <a:endParaRPr lang="en-US" dirty="0" smtClean="0">
              <a:solidFill>
                <a:prstClr val="black">
                  <a:tint val="75000"/>
                </a:prstClr>
              </a:solidFill>
            </a:endParaRPr>
          </a:p>
          <a:p>
            <a:r>
              <a:rPr lang="en-US" u="sng" dirty="0" smtClean="0"/>
              <a:t>JohnGoldhamer.com</a:t>
            </a:r>
            <a:endParaRPr lang="en-US" dirty="0">
              <a:solidFill>
                <a:prstClr val="black">
                  <a:tint val="75000"/>
                </a:prstClr>
              </a:solidFill>
            </a:endParaRPr>
          </a:p>
        </p:txBody>
      </p:sp>
      <p:pic>
        <p:nvPicPr>
          <p:cNvPr id="819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4392" t="20778" r="64673" b="8574"/>
          <a:stretch/>
        </p:blipFill>
        <p:spPr bwMode="auto">
          <a:xfrm>
            <a:off x="2743200" y="2133600"/>
            <a:ext cx="3620128"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71187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685800"/>
            <a:ext cx="8229600" cy="6172200"/>
          </a:xfrm>
        </p:spPr>
        <p:txBody>
          <a:bodyPr>
            <a:normAutofit/>
          </a:bodyPr>
          <a:lstStyle/>
          <a:p>
            <a:pPr marL="0" indent="0" algn="ctr">
              <a:buNone/>
            </a:pPr>
            <a:r>
              <a:rPr lang="en-US" sz="2500" b="1" u="sng" dirty="0"/>
              <a:t>Repertoire of Business Sentences That Get Good Results</a:t>
            </a:r>
          </a:p>
          <a:p>
            <a:pPr marL="0" indent="0" algn="ctr">
              <a:buNone/>
            </a:pPr>
            <a:r>
              <a:rPr lang="en-US" sz="2200" b="1" i="1" u="sng" dirty="0"/>
              <a:t>As a Phrase </a:t>
            </a:r>
            <a:r>
              <a:rPr lang="en-US" sz="2200" b="1" i="1" u="sng" dirty="0" smtClean="0"/>
              <a:t>Summary Formula</a:t>
            </a:r>
            <a:endParaRPr lang="en-US" sz="2200" b="1" i="1" dirty="0"/>
          </a:p>
          <a:p>
            <a:pPr marL="0" indent="0" algn="ctr">
              <a:buNone/>
            </a:pPr>
            <a:endParaRPr lang="en-US" sz="2000" dirty="0"/>
          </a:p>
        </p:txBody>
      </p:sp>
      <p:sp>
        <p:nvSpPr>
          <p:cNvPr id="4" name="Slide Number Placeholder 3"/>
          <p:cNvSpPr>
            <a:spLocks noGrp="1"/>
          </p:cNvSpPr>
          <p:nvPr>
            <p:ph type="sldNum" sz="quarter" idx="12"/>
          </p:nvPr>
        </p:nvSpPr>
        <p:spPr>
          <a:xfrm>
            <a:off x="6521870" y="6264275"/>
            <a:ext cx="2133600" cy="365125"/>
          </a:xfrm>
        </p:spPr>
        <p:txBody>
          <a:bodyPr/>
          <a:lstStyle/>
          <a:p>
            <a:fld id="{861B0595-42FB-4C50-9BB1-2A04FBFC51C6}" type="slidenum">
              <a:rPr lang="en-US" smtClean="0"/>
              <a:t>23</a:t>
            </a:fld>
            <a:endParaRPr lang="en-US" dirty="0" smtClean="0"/>
          </a:p>
          <a:p>
            <a:r>
              <a:rPr lang="en-US" u="sng" dirty="0" smtClean="0"/>
              <a:t>JohnGoldhamer.com</a:t>
            </a:r>
            <a:endParaRPr lang="en-US" dirty="0"/>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4737" t="20980" r="34210" b="8061"/>
          <a:stretch/>
        </p:blipFill>
        <p:spPr bwMode="auto">
          <a:xfrm>
            <a:off x="2608216" y="1523999"/>
            <a:ext cx="4092483" cy="5257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36581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67341" y="685800"/>
            <a:ext cx="9000459" cy="6172200"/>
          </a:xfrm>
        </p:spPr>
        <p:txBody>
          <a:bodyPr/>
          <a:lstStyle/>
          <a:p>
            <a:pPr marL="0" indent="0" algn="ctr">
              <a:buNone/>
            </a:pPr>
            <a:r>
              <a:rPr lang="en-US" sz="2500" b="1" u="sng" dirty="0"/>
              <a:t>Repertoire of Business Sentences That Get Good Results</a:t>
            </a:r>
          </a:p>
          <a:p>
            <a:pPr marL="0" indent="0" algn="ctr">
              <a:buNone/>
            </a:pPr>
            <a:r>
              <a:rPr lang="en-US" sz="2300" b="1" u="sng" dirty="0" smtClean="0"/>
              <a:t>76 </a:t>
            </a:r>
            <a:r>
              <a:rPr lang="en-US" sz="2300" b="1" u="sng" dirty="0"/>
              <a:t>Successful Examples listed by 17 Occupations</a:t>
            </a:r>
            <a:r>
              <a:rPr lang="en-US" sz="2300" b="1" dirty="0"/>
              <a:t> using </a:t>
            </a:r>
            <a:r>
              <a:rPr lang="en-US" sz="2300" b="1" dirty="0" smtClean="0"/>
              <a:t>my</a:t>
            </a:r>
          </a:p>
          <a:p>
            <a:pPr marL="0" indent="0" algn="ctr">
              <a:buNone/>
            </a:pPr>
            <a:r>
              <a:rPr lang="en-US" sz="2300" b="1" dirty="0" smtClean="0"/>
              <a:t>“</a:t>
            </a:r>
            <a:r>
              <a:rPr lang="en-US" sz="2300" b="1" i="1" u="sng" dirty="0"/>
              <a:t>As a Phrase Summary Formula</a:t>
            </a:r>
            <a:r>
              <a:rPr lang="en-US" sz="2300" b="1" dirty="0"/>
              <a:t>” </a:t>
            </a:r>
            <a:r>
              <a:rPr lang="en-US" sz="2300" b="1" i="1" dirty="0" smtClean="0"/>
              <a:t>that </a:t>
            </a:r>
            <a:r>
              <a:rPr lang="en-US" sz="2300" b="1" i="1" dirty="0"/>
              <a:t>Jumps off the </a:t>
            </a:r>
            <a:r>
              <a:rPr lang="en-US" sz="2300" b="1" i="1" dirty="0" smtClean="0"/>
              <a:t>Page to the Reader!</a:t>
            </a:r>
            <a:endParaRPr lang="en-US" sz="2300" b="1" i="1" dirty="0"/>
          </a:p>
          <a:p>
            <a:pPr marL="0" indent="0" algn="ctr">
              <a:buNone/>
            </a:pPr>
            <a:endParaRPr lang="en-US" sz="2200" b="1" i="1" dirty="0"/>
          </a:p>
          <a:p>
            <a:pPr marL="0" indent="0">
              <a:buNone/>
            </a:pPr>
            <a:endParaRPr lang="en-US" dirty="0"/>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pPr/>
              <a:t>24</a:t>
            </a:fld>
            <a:endParaRPr lang="en-US" dirty="0" smtClean="0"/>
          </a:p>
          <a:p>
            <a:r>
              <a:rPr lang="en-US" u="sng" dirty="0" smtClean="0"/>
              <a:t>JohnGoldhamer.com</a:t>
            </a:r>
            <a:endParaRPr lang="en-US" dirty="0"/>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819" t="22287" r="4458" b="7211"/>
          <a:stretch/>
        </p:blipFill>
        <p:spPr bwMode="auto">
          <a:xfrm>
            <a:off x="67341" y="2133600"/>
            <a:ext cx="8959958" cy="391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21789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76200" y="838200"/>
            <a:ext cx="8915400" cy="5943600"/>
          </a:xfrm>
        </p:spPr>
        <p:txBody>
          <a:bodyPr>
            <a:normAutofit fontScale="62500" lnSpcReduction="20000"/>
          </a:bodyPr>
          <a:lstStyle/>
          <a:p>
            <a:pPr marL="0" indent="0" algn="ctr">
              <a:buNone/>
            </a:pPr>
            <a:r>
              <a:rPr lang="en-US" sz="4000" b="1" u="sng" dirty="0"/>
              <a:t>Repertoire of Business Sentences That Get Good </a:t>
            </a:r>
            <a:r>
              <a:rPr lang="en-US" sz="4000" b="1" u="sng" dirty="0" smtClean="0"/>
              <a:t>Results</a:t>
            </a:r>
            <a:endParaRPr lang="en-US" b="1" u="sng" dirty="0"/>
          </a:p>
          <a:p>
            <a:pPr marL="0" indent="0" algn="ctr">
              <a:buNone/>
            </a:pPr>
            <a:r>
              <a:rPr lang="en-US" sz="3500" b="1" i="1" u="sng" dirty="0" smtClean="0"/>
              <a:t>As </a:t>
            </a:r>
            <a:r>
              <a:rPr lang="en-US" sz="3500" b="1" i="1" u="sng" dirty="0"/>
              <a:t>a </a:t>
            </a:r>
            <a:r>
              <a:rPr lang="en-US" sz="3500" b="1" i="1" u="sng" dirty="0" smtClean="0"/>
              <a:t>Phrase Summary Formula</a:t>
            </a:r>
            <a:endParaRPr lang="en-US" sz="3500" b="1" i="1" dirty="0" smtClean="0"/>
          </a:p>
          <a:p>
            <a:pPr marL="0" indent="0" algn="ctr">
              <a:buNone/>
            </a:pPr>
            <a:endParaRPr lang="en-US" sz="1000" dirty="0"/>
          </a:p>
          <a:p>
            <a:pPr marL="0" indent="0" algn="ctr">
              <a:buNone/>
            </a:pPr>
            <a:r>
              <a:rPr lang="en-US" sz="2900" i="1" dirty="0" smtClean="0"/>
              <a:t>As </a:t>
            </a:r>
            <a:r>
              <a:rPr lang="en-US" sz="2900" i="1" dirty="0"/>
              <a:t>a ____, with a ___ degree, I am </a:t>
            </a:r>
            <a:r>
              <a:rPr lang="en-US" sz="2900" i="1" dirty="0" smtClean="0"/>
              <a:t>proficient in </a:t>
            </a:r>
            <a:r>
              <a:rPr lang="en-US" sz="2900" i="1" dirty="0"/>
              <a:t>___.  </a:t>
            </a:r>
            <a:r>
              <a:rPr lang="en-US" sz="2900" dirty="0"/>
              <a:t>(Action words)</a:t>
            </a:r>
          </a:p>
          <a:p>
            <a:pPr marL="0" indent="0" algn="ctr">
              <a:buNone/>
            </a:pPr>
            <a:r>
              <a:rPr lang="en-US" sz="2900" i="1" dirty="0"/>
              <a:t>OR </a:t>
            </a:r>
            <a:r>
              <a:rPr lang="en-US" sz="2900" i="1" dirty="0" smtClean="0"/>
              <a:t>I</a:t>
            </a:r>
            <a:endParaRPr lang="en-US" sz="2900" dirty="0"/>
          </a:p>
          <a:p>
            <a:pPr marL="0" indent="0" algn="ctr">
              <a:buNone/>
            </a:pPr>
            <a:r>
              <a:rPr lang="en-US" sz="2900" i="1" dirty="0" smtClean="0"/>
              <a:t>Perform __, </a:t>
            </a:r>
            <a:r>
              <a:rPr lang="en-US" sz="2900" i="1" dirty="0"/>
              <a:t>develop and execute </a:t>
            </a:r>
            <a:r>
              <a:rPr lang="en-US" sz="2900" i="1" dirty="0" smtClean="0"/>
              <a:t>__, </a:t>
            </a:r>
            <a:r>
              <a:rPr lang="en-US" sz="2900" i="1" dirty="0"/>
              <a:t>support __, or prepared to </a:t>
            </a:r>
            <a:r>
              <a:rPr lang="en-US" sz="2900" i="1" dirty="0" smtClean="0"/>
              <a:t>__. I </a:t>
            </a:r>
            <a:r>
              <a:rPr lang="en-US" sz="2900" i="1" dirty="0"/>
              <a:t>am Passionate about </a:t>
            </a:r>
            <a:r>
              <a:rPr lang="en-US" sz="2900" i="1" dirty="0" smtClean="0"/>
              <a:t>__</a:t>
            </a:r>
            <a:endParaRPr lang="en-US" sz="2900" dirty="0"/>
          </a:p>
          <a:p>
            <a:pPr marL="0" indent="0" algn="just">
              <a:buNone/>
            </a:pPr>
            <a:endParaRPr lang="en-US" sz="3400" dirty="0" smtClean="0"/>
          </a:p>
          <a:p>
            <a:pPr marL="0" indent="0" algn="just">
              <a:buNone/>
            </a:pPr>
            <a:r>
              <a:rPr lang="en-US" sz="3400" dirty="0"/>
              <a:t>Applying the concepts of “Legal Brief Opening Statements” and “Successful Manuscript Writing,” an Opening Sentence, Statement, or Summary should be:</a:t>
            </a:r>
          </a:p>
          <a:p>
            <a:pPr marL="0" indent="0" algn="ctr">
              <a:buNone/>
            </a:pPr>
            <a:endParaRPr lang="en-US" sz="2200" dirty="0" smtClean="0"/>
          </a:p>
          <a:p>
            <a:pPr marL="0" indent="0" algn="ctr">
              <a:buNone/>
            </a:pPr>
            <a:r>
              <a:rPr lang="en-US" sz="3400" u="sng" dirty="0" smtClean="0"/>
              <a:t>Penetratin</a:t>
            </a:r>
            <a:r>
              <a:rPr lang="en-US" sz="3400" dirty="0" smtClean="0"/>
              <a:t>g</a:t>
            </a:r>
            <a:r>
              <a:rPr lang="en-US" sz="3400" dirty="0"/>
              <a:t>, </a:t>
            </a:r>
            <a:r>
              <a:rPr lang="en-US" sz="3400" u="sng" dirty="0"/>
              <a:t>show what you intend to prove</a:t>
            </a:r>
            <a:r>
              <a:rPr lang="en-US" sz="3400" dirty="0"/>
              <a:t>, and be a “</a:t>
            </a:r>
            <a:r>
              <a:rPr lang="en-US" sz="3400" u="sng" dirty="0"/>
              <a:t>Page-turner</a:t>
            </a:r>
            <a:r>
              <a:rPr lang="en-US" sz="3400" dirty="0"/>
              <a:t>.”</a:t>
            </a:r>
          </a:p>
          <a:p>
            <a:pPr marL="0" indent="0" algn="just">
              <a:buNone/>
            </a:pPr>
            <a:endParaRPr lang="en-US" sz="1900" dirty="0" smtClean="0"/>
          </a:p>
          <a:p>
            <a:pPr marL="0" indent="0" algn="just">
              <a:buNone/>
            </a:pPr>
            <a:r>
              <a:rPr lang="en-US" sz="3400" dirty="0" smtClean="0"/>
              <a:t>For </a:t>
            </a:r>
            <a:r>
              <a:rPr lang="en-US" sz="3400" dirty="0"/>
              <a:t>a Job Seeker, using my “As a Phrase </a:t>
            </a:r>
            <a:r>
              <a:rPr lang="en-US" sz="3400" dirty="0" smtClean="0"/>
              <a:t>Summary Formula</a:t>
            </a:r>
            <a:r>
              <a:rPr lang="en-US" sz="3400" dirty="0"/>
              <a:t>” provides a powerful sentence that sums up everything anyone would want to know about an applicant and it will stand out to an HR Recruiter. </a:t>
            </a:r>
          </a:p>
          <a:p>
            <a:pPr marL="0" indent="0" algn="just">
              <a:buNone/>
            </a:pPr>
            <a:endParaRPr lang="en-US" sz="3400" dirty="0" smtClean="0"/>
          </a:p>
          <a:p>
            <a:pPr marL="0" indent="0" algn="just">
              <a:buNone/>
            </a:pPr>
            <a:r>
              <a:rPr lang="en-US" sz="3400" dirty="0" smtClean="0"/>
              <a:t>This </a:t>
            </a:r>
            <a:r>
              <a:rPr lang="en-US" sz="3400" dirty="0"/>
              <a:t>“Magical” sentence Jumps off the page to the reader and should be the first writing in a </a:t>
            </a:r>
            <a:r>
              <a:rPr lang="en-US" sz="3400" u="sng" dirty="0" smtClean="0"/>
              <a:t>Cover </a:t>
            </a:r>
            <a:r>
              <a:rPr lang="en-US" sz="3400" u="sng" dirty="0"/>
              <a:t>Letter</a:t>
            </a:r>
            <a:r>
              <a:rPr lang="en-US" sz="3400" dirty="0"/>
              <a:t>, </a:t>
            </a:r>
            <a:r>
              <a:rPr lang="en-US" sz="3400" u="sng" dirty="0"/>
              <a:t>Résumé</a:t>
            </a:r>
            <a:r>
              <a:rPr lang="en-US" sz="3400" dirty="0"/>
              <a:t>, </a:t>
            </a:r>
            <a:r>
              <a:rPr lang="en-US" sz="3400" u="sng" dirty="0"/>
              <a:t>Marketing Plan</a:t>
            </a:r>
            <a:r>
              <a:rPr lang="en-US" sz="3400" dirty="0"/>
              <a:t>, and </a:t>
            </a:r>
            <a:r>
              <a:rPr lang="en-US" sz="3400" u="sng" dirty="0"/>
              <a:t>LinkedIn Summary</a:t>
            </a:r>
            <a:r>
              <a:rPr lang="en-US" sz="3400" dirty="0"/>
              <a:t>. </a:t>
            </a:r>
            <a:endParaRPr lang="en-US" sz="3400" dirty="0" smtClean="0"/>
          </a:p>
          <a:p>
            <a:pPr marL="0" indent="0" algn="just">
              <a:buNone/>
            </a:pPr>
            <a:endParaRPr lang="en-US" sz="3400" dirty="0"/>
          </a:p>
          <a:p>
            <a:pPr marL="0" indent="0" algn="just">
              <a:buNone/>
            </a:pPr>
            <a:r>
              <a:rPr lang="en-US" sz="3400" b="1" i="1" dirty="0" smtClean="0"/>
              <a:t>Change </a:t>
            </a:r>
            <a:r>
              <a:rPr lang="en-US" sz="3400" b="1" i="1" u="sng" dirty="0"/>
              <a:t>As </a:t>
            </a:r>
            <a:r>
              <a:rPr lang="en-US" sz="3400" b="1" i="1" u="sng" dirty="0" smtClean="0"/>
              <a:t>a</a:t>
            </a:r>
            <a:r>
              <a:rPr lang="en-US" sz="3400" b="1" i="1" dirty="0" smtClean="0"/>
              <a:t> </a:t>
            </a:r>
            <a:r>
              <a:rPr lang="en-US" sz="3400" b="1" i="1" dirty="0"/>
              <a:t>to </a:t>
            </a:r>
            <a:r>
              <a:rPr lang="en-US" sz="3400" b="1" i="1" u="sng" dirty="0"/>
              <a:t>I </a:t>
            </a:r>
            <a:r>
              <a:rPr lang="en-US" sz="3400" b="1" i="1" u="sng" dirty="0" smtClean="0"/>
              <a:t>am</a:t>
            </a:r>
            <a:r>
              <a:rPr lang="en-US" sz="3400" b="1" i="1" dirty="0" smtClean="0"/>
              <a:t> and it’s a </a:t>
            </a:r>
            <a:r>
              <a:rPr lang="en-US" sz="3400" b="1" i="1" dirty="0"/>
              <a:t>30-Second </a:t>
            </a:r>
            <a:r>
              <a:rPr lang="en-US" sz="3400" b="1" i="1" dirty="0" smtClean="0"/>
              <a:t>or Elevator Speech all about You!</a:t>
            </a:r>
            <a:endParaRPr lang="en-US" sz="3400" b="1" i="1" dirty="0"/>
          </a:p>
          <a:p>
            <a:pPr marL="0" indent="0">
              <a:buNone/>
            </a:pPr>
            <a:endParaRPr lang="en-US" dirty="0"/>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solidFill>
                  <a:prstClr val="black">
                    <a:tint val="75000"/>
                  </a:prstClr>
                </a:solidFill>
              </a:rPr>
              <a:pPr/>
              <a:t>25</a:t>
            </a:fld>
            <a:endParaRPr lang="en-US" dirty="0" smtClean="0">
              <a:solidFill>
                <a:prstClr val="black">
                  <a:tint val="75000"/>
                </a:prstClr>
              </a:solidFill>
            </a:endParaRPr>
          </a:p>
          <a:p>
            <a:r>
              <a:rPr lang="en-US" u="sng" dirty="0" smtClean="0"/>
              <a:t>JohnGoldhamer.com</a:t>
            </a:r>
            <a:endParaRPr lang="en-US" dirty="0">
              <a:solidFill>
                <a:prstClr val="black">
                  <a:tint val="75000"/>
                </a:prstClr>
              </a:solidFill>
            </a:endParaRPr>
          </a:p>
        </p:txBody>
      </p:sp>
    </p:spTree>
    <p:extLst>
      <p:ext uri="{BB962C8B-B14F-4D97-AF65-F5344CB8AC3E}">
        <p14:creationId xmlns:p14="http://schemas.microsoft.com/office/powerpoint/2010/main" val="38823743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76200" y="838200"/>
            <a:ext cx="8915400" cy="5943600"/>
          </a:xfrm>
        </p:spPr>
        <p:txBody>
          <a:bodyPr>
            <a:normAutofit fontScale="40000" lnSpcReduction="20000"/>
          </a:bodyPr>
          <a:lstStyle/>
          <a:p>
            <a:pPr marL="0" indent="0" algn="ctr">
              <a:buNone/>
            </a:pPr>
            <a:r>
              <a:rPr lang="en-US" sz="6300" b="1" u="sng" dirty="0"/>
              <a:t>Repertoire of Business Sentences That Get Good Results</a:t>
            </a:r>
          </a:p>
          <a:p>
            <a:pPr marL="0" indent="0" algn="ctr">
              <a:buNone/>
            </a:pPr>
            <a:r>
              <a:rPr lang="en-US" sz="5500" b="1" i="1" u="sng" dirty="0" smtClean="0"/>
              <a:t>As </a:t>
            </a:r>
            <a:r>
              <a:rPr lang="en-US" sz="5500" b="1" i="1" u="sng" dirty="0"/>
              <a:t>a Phrase </a:t>
            </a:r>
            <a:r>
              <a:rPr lang="en-US" sz="5500" b="1" i="1" u="sng" dirty="0" smtClean="0"/>
              <a:t>Summary Formula</a:t>
            </a:r>
          </a:p>
          <a:p>
            <a:pPr marL="0" indent="0" algn="ctr">
              <a:buNone/>
            </a:pPr>
            <a:endParaRPr lang="en-US" sz="1500" b="1" i="1" u="sng" dirty="0"/>
          </a:p>
          <a:p>
            <a:pPr marL="0" indent="0" algn="ctr">
              <a:buNone/>
            </a:pPr>
            <a:r>
              <a:rPr lang="en-US" sz="4500" i="1" dirty="0" smtClean="0"/>
              <a:t>As </a:t>
            </a:r>
            <a:r>
              <a:rPr lang="en-US" sz="4500" i="1" dirty="0"/>
              <a:t>a _____, with a _____ degree, I am proficient in _____ ...  (Action words)</a:t>
            </a:r>
          </a:p>
          <a:p>
            <a:pPr marL="0" indent="0" algn="ctr">
              <a:buNone/>
            </a:pPr>
            <a:r>
              <a:rPr lang="en-US" sz="4500" i="1" dirty="0"/>
              <a:t>OR, I</a:t>
            </a:r>
          </a:p>
          <a:p>
            <a:pPr marL="0" indent="0" algn="ctr">
              <a:buNone/>
            </a:pPr>
            <a:r>
              <a:rPr lang="en-US" sz="4500" i="1" dirty="0"/>
              <a:t>Perform ___, develop and execute __, support __, or prepared to __. I am Passionate about </a:t>
            </a:r>
            <a:r>
              <a:rPr lang="en-US" sz="4500" i="1" dirty="0" smtClean="0"/>
              <a:t>__</a:t>
            </a:r>
          </a:p>
          <a:p>
            <a:pPr marL="0" indent="0">
              <a:buNone/>
            </a:pPr>
            <a:endParaRPr lang="en-US" sz="2500" u="sng" dirty="0" smtClean="0"/>
          </a:p>
          <a:p>
            <a:pPr marL="0" indent="0" algn="ctr">
              <a:buNone/>
            </a:pPr>
            <a:r>
              <a:rPr lang="en-US" sz="4500" b="1" u="sng" dirty="0" smtClean="0"/>
              <a:t>76 Successful Examples listed by</a:t>
            </a:r>
            <a:r>
              <a:rPr lang="en-US" sz="4500" b="1" dirty="0" smtClean="0"/>
              <a:t> </a:t>
            </a:r>
            <a:r>
              <a:rPr lang="en-US" sz="4500" b="1" u="sng" dirty="0" smtClean="0"/>
              <a:t>17</a:t>
            </a:r>
            <a:r>
              <a:rPr lang="en-US" sz="4500" b="1" dirty="0" smtClean="0"/>
              <a:t> </a:t>
            </a:r>
            <a:r>
              <a:rPr lang="en-US" sz="4500" b="1" u="sng" dirty="0" smtClean="0"/>
              <a:t>Occupations using my </a:t>
            </a:r>
            <a:r>
              <a:rPr lang="en-US" sz="4500" b="1" dirty="0" smtClean="0"/>
              <a:t>“</a:t>
            </a:r>
            <a:r>
              <a:rPr lang="en-US" sz="4500" b="1" i="1" u="sng" dirty="0" smtClean="0"/>
              <a:t>As a Phrase Summary Formula</a:t>
            </a:r>
            <a:r>
              <a:rPr lang="en-US" sz="4500" b="1" dirty="0" smtClean="0"/>
              <a:t>” </a:t>
            </a:r>
          </a:p>
          <a:p>
            <a:pPr marL="0" indent="0" algn="ctr">
              <a:buNone/>
            </a:pPr>
            <a:r>
              <a:rPr lang="en-US" sz="4500" b="1" i="1" u="sng" dirty="0" smtClean="0"/>
              <a:t>that Jumps off the page</a:t>
            </a:r>
            <a:r>
              <a:rPr lang="en-US" sz="4000" b="1" i="1" dirty="0" smtClean="0"/>
              <a:t>!</a:t>
            </a:r>
            <a:endParaRPr lang="en-US" sz="4000" b="1" i="1" u="sng" dirty="0" smtClean="0"/>
          </a:p>
          <a:p>
            <a:pPr marL="0" indent="0" algn="just">
              <a:buNone/>
            </a:pPr>
            <a:endParaRPr lang="en-US" sz="1500" dirty="0" smtClean="0"/>
          </a:p>
          <a:p>
            <a:pPr marL="0" indent="0" algn="just">
              <a:buNone/>
            </a:pPr>
            <a:r>
              <a:rPr lang="en-US" sz="5000" dirty="0" smtClean="0"/>
              <a:t>As </a:t>
            </a:r>
            <a:r>
              <a:rPr lang="en-US" sz="5000" dirty="0"/>
              <a:t>an </a:t>
            </a:r>
            <a:r>
              <a:rPr lang="en-US" sz="5000" u="sng" dirty="0"/>
              <a:t>Authored Tax Law Expert</a:t>
            </a:r>
            <a:r>
              <a:rPr lang="en-US" sz="5000" dirty="0"/>
              <a:t>, I am prepared to use my Education and Experience in </a:t>
            </a:r>
            <a:r>
              <a:rPr lang="en-US" sz="5000" i="1" dirty="0"/>
              <a:t>all Business Disciplines, </a:t>
            </a:r>
            <a:r>
              <a:rPr lang="en-US" sz="5000" dirty="0"/>
              <a:t>including my J.D. Equivalent Legal Education, MBA, Finance and Marketing degrees, Accounting, Information </a:t>
            </a:r>
            <a:r>
              <a:rPr lang="en-US" sz="5000" dirty="0" smtClean="0"/>
              <a:t>Technology, </a:t>
            </a:r>
            <a:r>
              <a:rPr lang="en-US" sz="5000" dirty="0"/>
              <a:t>and extensive Management Experience as well as Technology Proficiency to assist a company with accounting, business and tax </a:t>
            </a:r>
            <a:r>
              <a:rPr lang="en-US" sz="5000" dirty="0" smtClean="0"/>
              <a:t>issues</a:t>
            </a:r>
            <a:r>
              <a:rPr lang="en-US" sz="5000" dirty="0"/>
              <a:t>.  </a:t>
            </a:r>
            <a:r>
              <a:rPr lang="en-US" sz="5000" u="sng" dirty="0" smtClean="0"/>
              <a:t>John </a:t>
            </a:r>
            <a:r>
              <a:rPr lang="en-US" sz="5000" u="sng" dirty="0"/>
              <a:t>B. Goldhamer</a:t>
            </a:r>
            <a:endParaRPr lang="en-US" sz="5000" dirty="0"/>
          </a:p>
          <a:p>
            <a:pPr marL="0" indent="0" algn="just">
              <a:buNone/>
            </a:pPr>
            <a:endParaRPr lang="en-US" sz="1800" dirty="0" smtClean="0"/>
          </a:p>
          <a:p>
            <a:pPr marL="0" indent="0" algn="just">
              <a:buNone/>
            </a:pPr>
            <a:r>
              <a:rPr lang="en-US" sz="5000" dirty="0" smtClean="0"/>
              <a:t>As a </a:t>
            </a:r>
            <a:r>
              <a:rPr lang="en-US" sz="5000" u="sng" dirty="0" smtClean="0"/>
              <a:t>Seasoned Certified </a:t>
            </a:r>
            <a:r>
              <a:rPr lang="en-US" sz="5000" u="sng" dirty="0"/>
              <a:t>Global Logistics Professional</a:t>
            </a:r>
            <a:r>
              <a:rPr lang="en-US" sz="5000" dirty="0"/>
              <a:t>, (CGLP) with an MBA and a B.S. in Business Administration / Marketing, I </a:t>
            </a:r>
            <a:r>
              <a:rPr lang="en-US" sz="5000" dirty="0" smtClean="0"/>
              <a:t>am proficient in manufacturing </a:t>
            </a:r>
            <a:r>
              <a:rPr lang="en-US" sz="5000" dirty="0"/>
              <a:t>and </a:t>
            </a:r>
            <a:r>
              <a:rPr lang="en-US" sz="5000" dirty="0" smtClean="0"/>
              <a:t>making </a:t>
            </a:r>
            <a:r>
              <a:rPr lang="en-US" sz="5000" dirty="0"/>
              <a:t>deliveries across 24 time zones, bringing results and satisfaction to every client.  </a:t>
            </a:r>
            <a:r>
              <a:rPr lang="en-US" sz="5000" u="sng" dirty="0"/>
              <a:t>Santa Claus</a:t>
            </a:r>
            <a:endParaRPr lang="en-US" sz="5000" dirty="0"/>
          </a:p>
          <a:p>
            <a:pPr marL="0" indent="0">
              <a:buNone/>
            </a:pPr>
            <a:endParaRPr lang="en-US" sz="1500" dirty="0" smtClean="0"/>
          </a:p>
          <a:p>
            <a:pPr marL="0" indent="0">
              <a:buNone/>
            </a:pPr>
            <a:r>
              <a:rPr lang="en-US" sz="5000" dirty="0" smtClean="0"/>
              <a:t>As </a:t>
            </a:r>
            <a:r>
              <a:rPr lang="en-US" sz="5000" dirty="0"/>
              <a:t>a </a:t>
            </a:r>
            <a:r>
              <a:rPr lang="en-US" sz="5000" u="sng" dirty="0"/>
              <a:t>Senior Internet Scammer</a:t>
            </a:r>
            <a:r>
              <a:rPr lang="en-US" sz="5000" dirty="0"/>
              <a:t> with a GED, I successfully convince people to provide access to information by </a:t>
            </a:r>
            <a:r>
              <a:rPr lang="en-US" sz="5000" i="1" dirty="0"/>
              <a:t>managing computers, telephones, and mail </a:t>
            </a:r>
            <a:r>
              <a:rPr lang="en-US" sz="5000" dirty="0"/>
              <a:t>using </a:t>
            </a:r>
            <a:r>
              <a:rPr lang="en-US" sz="5000" i="1" dirty="0"/>
              <a:t>language, </a:t>
            </a:r>
            <a:r>
              <a:rPr lang="en-US" sz="5000" i="1" dirty="0" smtClean="0"/>
              <a:t>logic, </a:t>
            </a:r>
            <a:r>
              <a:rPr lang="en-US" sz="5000" i="1" dirty="0"/>
              <a:t>and low key pressure</a:t>
            </a:r>
            <a:r>
              <a:rPr lang="en-US" sz="5000" dirty="0" smtClean="0"/>
              <a:t>.  </a:t>
            </a:r>
            <a:r>
              <a:rPr lang="en-US" sz="5000" u="sng" dirty="0" smtClean="0"/>
              <a:t>The Grinch</a:t>
            </a:r>
            <a:endParaRPr lang="en-US" sz="5000" u="sng" dirty="0"/>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solidFill>
                  <a:prstClr val="black">
                    <a:tint val="75000"/>
                  </a:prstClr>
                </a:solidFill>
              </a:rPr>
              <a:pPr/>
              <a:t>26</a:t>
            </a:fld>
            <a:endParaRPr lang="en-US" dirty="0" smtClean="0">
              <a:solidFill>
                <a:prstClr val="black">
                  <a:tint val="75000"/>
                </a:prstClr>
              </a:solidFill>
            </a:endParaRPr>
          </a:p>
          <a:p>
            <a:r>
              <a:rPr lang="en-US" u="sng" dirty="0" smtClean="0"/>
              <a:t>JohnGoldhamer.com</a:t>
            </a:r>
            <a:endParaRPr lang="en-US" dirty="0">
              <a:solidFill>
                <a:prstClr val="black">
                  <a:tint val="75000"/>
                </a:prstClr>
              </a:solidFill>
            </a:endParaRPr>
          </a:p>
        </p:txBody>
      </p:sp>
    </p:spTree>
    <p:extLst>
      <p:ext uri="{BB962C8B-B14F-4D97-AF65-F5344CB8AC3E}">
        <p14:creationId xmlns:p14="http://schemas.microsoft.com/office/powerpoint/2010/main" val="29571298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t>27</a:t>
            </a:fld>
            <a:endParaRPr lang="en-US" dirty="0" smtClean="0"/>
          </a:p>
          <a:p>
            <a:r>
              <a:rPr lang="en-US" u="sng" dirty="0" smtClean="0"/>
              <a:t>JohnGoldhamer.com</a:t>
            </a:r>
            <a:endParaRPr lang="en-US" dirty="0"/>
          </a:p>
        </p:txBody>
      </p:sp>
      <p:sp>
        <p:nvSpPr>
          <p:cNvPr id="5" name="Content Placeholder 4"/>
          <p:cNvSpPr>
            <a:spLocks noGrp="1"/>
          </p:cNvSpPr>
          <p:nvPr>
            <p:ph idx="1"/>
          </p:nvPr>
        </p:nvSpPr>
        <p:spPr>
          <a:xfrm>
            <a:off x="121601" y="838200"/>
            <a:ext cx="8946199" cy="5878848"/>
          </a:xfrm>
        </p:spPr>
        <p:txBody>
          <a:bodyPr/>
          <a:lstStyle/>
          <a:p>
            <a:pPr marL="0" indent="0" algn="ctr">
              <a:buNone/>
            </a:pPr>
            <a:r>
              <a:rPr lang="en-US" sz="2500" b="1" i="1" dirty="0" smtClean="0"/>
              <a:t>Santa Claus’s</a:t>
            </a:r>
            <a:endParaRPr lang="en-US" sz="2500" b="1" i="1" u="sng" dirty="0"/>
          </a:p>
          <a:p>
            <a:pPr marL="0" indent="0" algn="ctr">
              <a:buNone/>
            </a:pPr>
            <a:r>
              <a:rPr lang="en-US" sz="2500" b="1" u="sng" dirty="0" smtClean="0"/>
              <a:t>Cover Letter, Résumé, and Marketing Plan – Examples</a:t>
            </a:r>
          </a:p>
          <a:p>
            <a:pPr marL="0" indent="0">
              <a:buNone/>
            </a:pPr>
            <a:endParaRPr lang="en-US" sz="2500" dirty="0"/>
          </a:p>
        </p:txBody>
      </p:sp>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277" t="21385" r="3699" b="7675"/>
          <a:stretch/>
        </p:blipFill>
        <p:spPr bwMode="auto">
          <a:xfrm>
            <a:off x="85725" y="2057400"/>
            <a:ext cx="8935610" cy="3872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20129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152400" y="838200"/>
            <a:ext cx="8915400" cy="5943600"/>
          </a:xfrm>
        </p:spPr>
        <p:txBody>
          <a:bodyPr>
            <a:normAutofit/>
          </a:bodyPr>
          <a:lstStyle/>
          <a:p>
            <a:pPr marL="0" indent="0" algn="ctr">
              <a:buNone/>
            </a:pPr>
            <a:r>
              <a:rPr lang="en-US" sz="2500" b="1" i="1" dirty="0"/>
              <a:t>Santa </a:t>
            </a:r>
            <a:r>
              <a:rPr lang="en-US" sz="2500" b="1" i="1" dirty="0" smtClean="0"/>
              <a:t>Claus’s</a:t>
            </a:r>
            <a:endParaRPr lang="en-US" sz="2500" b="1" i="1" u="sng" dirty="0"/>
          </a:p>
          <a:p>
            <a:pPr marL="0" indent="0" algn="ctr">
              <a:buNone/>
            </a:pPr>
            <a:r>
              <a:rPr lang="en-US" sz="2500" b="1" u="sng" dirty="0" smtClean="0"/>
              <a:t>Thank You Letter and Give a Gift – Examples</a:t>
            </a:r>
            <a:endParaRPr lang="en-US" sz="2500" b="1" u="sng" dirty="0"/>
          </a:p>
        </p:txBody>
      </p:sp>
      <p:sp>
        <p:nvSpPr>
          <p:cNvPr id="4" name="Slide Number Placeholder 3"/>
          <p:cNvSpPr>
            <a:spLocks noGrp="1"/>
          </p:cNvSpPr>
          <p:nvPr>
            <p:ph type="sldNum" sz="quarter" idx="12"/>
          </p:nvPr>
        </p:nvSpPr>
        <p:spPr>
          <a:xfrm>
            <a:off x="6553200" y="6342145"/>
            <a:ext cx="2133600" cy="365125"/>
          </a:xfrm>
        </p:spPr>
        <p:txBody>
          <a:bodyPr/>
          <a:lstStyle/>
          <a:p>
            <a:fld id="{861B0595-42FB-4C50-9BB1-2A04FBFC51C6}" type="slidenum">
              <a:rPr lang="en-US" smtClean="0"/>
              <a:t>28</a:t>
            </a:fld>
            <a:endParaRPr lang="en-US" dirty="0" smtClean="0"/>
          </a:p>
          <a:p>
            <a:r>
              <a:rPr lang="en-US" u="sng" dirty="0" smtClean="0"/>
              <a:t>JohnGoldhamer.com</a:t>
            </a:r>
            <a:endParaRPr lang="en-US" dirty="0"/>
          </a:p>
        </p:txBody>
      </p:sp>
      <p:pic>
        <p:nvPicPr>
          <p:cNvPr id="409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071" t="20980" r="34238" b="7912"/>
          <a:stretch/>
        </p:blipFill>
        <p:spPr bwMode="auto">
          <a:xfrm>
            <a:off x="914400" y="1752599"/>
            <a:ext cx="7353300" cy="4765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17533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a:t>
            </a:r>
            <a:r>
              <a:rPr lang="en-US" sz="2900" u="sng" dirty="0" smtClean="0"/>
              <a:t>NAVIGATING</a:t>
            </a:r>
            <a:endParaRPr lang="en-US" sz="2900" dirty="0"/>
          </a:p>
        </p:txBody>
      </p:sp>
      <p:sp>
        <p:nvSpPr>
          <p:cNvPr id="3" name="Content Placeholder 2"/>
          <p:cNvSpPr>
            <a:spLocks noGrp="1"/>
          </p:cNvSpPr>
          <p:nvPr>
            <p:ph idx="1"/>
          </p:nvPr>
        </p:nvSpPr>
        <p:spPr>
          <a:xfrm>
            <a:off x="457200" y="838200"/>
            <a:ext cx="8229600" cy="6019800"/>
          </a:xfrm>
        </p:spPr>
        <p:txBody>
          <a:bodyPr/>
          <a:lstStyle/>
          <a:p>
            <a:pPr marL="0" lvl="0" indent="0" algn="ctr">
              <a:buNone/>
            </a:pPr>
            <a:r>
              <a:rPr lang="en-US" sz="2200" dirty="0" smtClean="0"/>
              <a:t>The Grinch Provides the Worst Résumé</a:t>
            </a:r>
          </a:p>
          <a:p>
            <a:pPr marL="0" lvl="0" indent="0" algn="ctr">
              <a:buNone/>
            </a:pPr>
            <a:endParaRPr lang="en-US" sz="2900"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861B0595-42FB-4C50-9BB1-2A04FBFC51C6}" type="slidenum">
              <a:rPr lang="en-US" smtClean="0"/>
              <a:t>29</a:t>
            </a:fld>
            <a:endParaRPr lang="en-US" dirty="0" smtClean="0"/>
          </a:p>
          <a:p>
            <a:r>
              <a:rPr lang="en-US" dirty="0" smtClean="0"/>
              <a:t>JohnGoldhamer.com</a:t>
            </a:r>
            <a:endParaRPr lang="en-US" dirty="0"/>
          </a:p>
        </p:txBody>
      </p:sp>
      <p:pic>
        <p:nvPicPr>
          <p:cNvPr id="1331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987" t="20941" r="64586" b="7963"/>
          <a:stretch/>
        </p:blipFill>
        <p:spPr bwMode="auto">
          <a:xfrm>
            <a:off x="2438400" y="1209674"/>
            <a:ext cx="4380934" cy="557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1107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838200"/>
            <a:ext cx="8229600" cy="6019800"/>
          </a:xfrm>
        </p:spPr>
        <p:txBody>
          <a:bodyPr>
            <a:normAutofit fontScale="25000" lnSpcReduction="20000"/>
          </a:bodyPr>
          <a:lstStyle/>
          <a:p>
            <a:pPr marL="0" indent="0" algn="ctr">
              <a:buNone/>
            </a:pPr>
            <a:endParaRPr lang="en-US" sz="5800" u="sng" dirty="0" smtClean="0"/>
          </a:p>
          <a:p>
            <a:pPr marL="0" indent="0" algn="ctr">
              <a:buNone/>
            </a:pPr>
            <a:endParaRPr lang="en-US" sz="5800" u="sng" dirty="0" smtClean="0"/>
          </a:p>
          <a:p>
            <a:pPr marL="0" indent="0" algn="ctr">
              <a:buNone/>
            </a:pPr>
            <a:endParaRPr lang="en-US" sz="5800" u="sng" dirty="0"/>
          </a:p>
          <a:p>
            <a:pPr marL="0" indent="0" algn="ctr">
              <a:buNone/>
            </a:pPr>
            <a:endParaRPr lang="en-US" sz="5800" u="sng" dirty="0" smtClean="0"/>
          </a:p>
          <a:p>
            <a:pPr marL="0" indent="0" algn="ctr">
              <a:buNone/>
            </a:pPr>
            <a:endParaRPr lang="en-US" u="sng" dirty="0" smtClean="0"/>
          </a:p>
          <a:p>
            <a:pPr marL="0" indent="0" algn="ctr">
              <a:buNone/>
            </a:pPr>
            <a:endParaRPr lang="en-US" u="sng" dirty="0"/>
          </a:p>
          <a:p>
            <a:pPr marL="0" indent="0" algn="ctr">
              <a:buNone/>
            </a:pPr>
            <a:endParaRPr lang="en-US" sz="2400" dirty="0" smtClean="0"/>
          </a:p>
          <a:p>
            <a:pPr marL="0" indent="0" algn="ctr">
              <a:buNone/>
            </a:pPr>
            <a:r>
              <a:rPr lang="en-US" sz="6800" dirty="0" smtClean="0"/>
              <a:t>John B. Goldhamer</a:t>
            </a:r>
          </a:p>
          <a:p>
            <a:pPr marL="0" indent="0" algn="ctr">
              <a:buNone/>
            </a:pPr>
            <a:r>
              <a:rPr lang="en-US" sz="4400" dirty="0" smtClean="0">
                <a:hlinkClick r:id="rId2"/>
              </a:rPr>
              <a:t>www.LinkedIn.com/in/JohnGoldhamer</a:t>
            </a:r>
            <a:endParaRPr lang="en-US" sz="4400" dirty="0" smtClean="0"/>
          </a:p>
          <a:p>
            <a:pPr marL="0" indent="0" algn="ctr">
              <a:buNone/>
            </a:pPr>
            <a:r>
              <a:rPr lang="en-US" sz="4800" u="sng" dirty="0" smtClean="0">
                <a:hlinkClick r:id="rId3"/>
              </a:rPr>
              <a:t>www.JohnGoldhamer.com</a:t>
            </a:r>
            <a:endParaRPr lang="en-US" sz="4800" dirty="0"/>
          </a:p>
          <a:p>
            <a:pPr marL="0" indent="0" algn="ctr">
              <a:buNone/>
            </a:pPr>
            <a:r>
              <a:rPr lang="en-US" sz="8400" u="sng" dirty="0" smtClean="0"/>
              <a:t>Career Counselor</a:t>
            </a:r>
          </a:p>
          <a:p>
            <a:pPr marL="0" indent="0" algn="just">
              <a:buNone/>
            </a:pPr>
            <a:r>
              <a:rPr lang="en-US" sz="8400" dirty="0" smtClean="0"/>
              <a:t>As a </a:t>
            </a:r>
            <a:r>
              <a:rPr lang="en-US" sz="8400" i="1" dirty="0" smtClean="0"/>
              <a:t>“</a:t>
            </a:r>
            <a:r>
              <a:rPr lang="en-US" sz="8400" i="1" u="sng" dirty="0" smtClean="0"/>
              <a:t>Trained Observer</a:t>
            </a:r>
            <a:r>
              <a:rPr lang="en-US" sz="8400" i="1" dirty="0" smtClean="0"/>
              <a:t>” </a:t>
            </a:r>
            <a:r>
              <a:rPr lang="en-US" sz="8400" dirty="0" smtClean="0"/>
              <a:t>combined with a </a:t>
            </a:r>
            <a:r>
              <a:rPr lang="en-US" sz="8400" i="1" dirty="0" smtClean="0"/>
              <a:t>“</a:t>
            </a:r>
            <a:r>
              <a:rPr lang="en-US" sz="8400" i="1" u="sng" dirty="0" smtClean="0"/>
              <a:t>Legal Logic Approach</a:t>
            </a:r>
            <a:r>
              <a:rPr lang="en-US" sz="8400" i="1" dirty="0" smtClean="0"/>
              <a:t>,”</a:t>
            </a:r>
            <a:r>
              <a:rPr lang="en-US" sz="8400" dirty="0" smtClean="0"/>
              <a:t> John has been conducting </a:t>
            </a:r>
            <a:r>
              <a:rPr lang="en-US" sz="8400" i="1" dirty="0" smtClean="0"/>
              <a:t>One-on-One Career </a:t>
            </a:r>
            <a:r>
              <a:rPr lang="en-US" sz="8400" i="1" dirty="0"/>
              <a:t>Counseling</a:t>
            </a:r>
            <a:r>
              <a:rPr lang="en-US" sz="8400" dirty="0" smtClean="0"/>
              <a:t> </a:t>
            </a:r>
            <a:r>
              <a:rPr lang="en-US" sz="8400" i="1" dirty="0" smtClean="0"/>
              <a:t>for many years.</a:t>
            </a:r>
          </a:p>
          <a:p>
            <a:pPr marL="0" indent="0" algn="just">
              <a:buNone/>
            </a:pPr>
            <a:r>
              <a:rPr lang="en-US" sz="8400" i="1" dirty="0" smtClean="0"/>
              <a:t>John also has </a:t>
            </a:r>
            <a:r>
              <a:rPr lang="en-US" sz="8400" i="1" dirty="0"/>
              <a:t>the unusual ability to see connections to things that others do not recognize. </a:t>
            </a:r>
            <a:endParaRPr lang="en-US" sz="8400" i="1" dirty="0" smtClean="0"/>
          </a:p>
          <a:p>
            <a:pPr marL="0" indent="0" algn="just">
              <a:buNone/>
            </a:pPr>
            <a:r>
              <a:rPr lang="en-US" sz="8400" dirty="0" smtClean="0"/>
              <a:t>With these skills and abilities, John has </a:t>
            </a:r>
            <a:r>
              <a:rPr lang="en-US" sz="8400" i="1" u="sng" dirty="0" smtClean="0"/>
              <a:t>helped hundreds of people</a:t>
            </a:r>
            <a:r>
              <a:rPr lang="en-US" sz="8400" dirty="0" smtClean="0"/>
              <a:t> with: </a:t>
            </a:r>
          </a:p>
          <a:p>
            <a:pPr algn="just"/>
            <a:r>
              <a:rPr lang="en-US" sz="8400" dirty="0" smtClean="0"/>
              <a:t>Career </a:t>
            </a:r>
            <a:r>
              <a:rPr lang="en-US" sz="8400" dirty="0"/>
              <a:t>Counseling,</a:t>
            </a:r>
            <a:endParaRPr lang="en-US" sz="8400" dirty="0" smtClean="0"/>
          </a:p>
          <a:p>
            <a:pPr algn="just"/>
            <a:r>
              <a:rPr lang="en-US" sz="8400" dirty="0" smtClean="0"/>
              <a:t>Legal and Finance Issues,</a:t>
            </a:r>
          </a:p>
          <a:p>
            <a:pPr algn="just"/>
            <a:r>
              <a:rPr lang="en-US" sz="8400" dirty="0" smtClean="0"/>
              <a:t>Marketing and Technology Problems,</a:t>
            </a:r>
          </a:p>
          <a:p>
            <a:pPr algn="just"/>
            <a:r>
              <a:rPr lang="en-US" sz="8400" dirty="0" smtClean="0"/>
              <a:t>Accounting, Business, and Tax Issues,</a:t>
            </a:r>
          </a:p>
          <a:p>
            <a:pPr algn="just"/>
            <a:r>
              <a:rPr lang="en-US" sz="8400" dirty="0" smtClean="0"/>
              <a:t>Automotive and Construction Questions and much more.</a:t>
            </a:r>
          </a:p>
          <a:p>
            <a:pPr marL="0" indent="0">
              <a:buNone/>
            </a:pPr>
            <a:r>
              <a:rPr lang="en-US" sz="8400" dirty="0" smtClean="0"/>
              <a:t>John </a:t>
            </a:r>
            <a:r>
              <a:rPr lang="en-US" sz="8400" dirty="0"/>
              <a:t>admits he is </a:t>
            </a:r>
            <a:r>
              <a:rPr lang="en-US" sz="8400" dirty="0" smtClean="0"/>
              <a:t>a: </a:t>
            </a:r>
          </a:p>
          <a:p>
            <a:pPr marL="0" indent="0" algn="ctr">
              <a:buNone/>
            </a:pPr>
            <a:r>
              <a:rPr lang="en-US" sz="8400" i="1" dirty="0" smtClean="0"/>
              <a:t>“</a:t>
            </a:r>
            <a:r>
              <a:rPr lang="en-US" sz="8000" u="sng" dirty="0"/>
              <a:t>JACK-OF-ALL TRADES, MASTER OF A FEW, WITH OPINIONS ON EVERYTHING</a:t>
            </a:r>
            <a:r>
              <a:rPr lang="en-US" sz="8000" dirty="0"/>
              <a:t>!” </a:t>
            </a:r>
          </a:p>
        </p:txBody>
      </p:sp>
      <p:sp>
        <p:nvSpPr>
          <p:cNvPr id="4" name="Slide Number Placeholder 3"/>
          <p:cNvSpPr>
            <a:spLocks noGrp="1"/>
          </p:cNvSpPr>
          <p:nvPr>
            <p:ph type="sldNum" sz="quarter" idx="12"/>
          </p:nvPr>
        </p:nvSpPr>
        <p:spPr>
          <a:xfrm>
            <a:off x="6553200" y="6248400"/>
            <a:ext cx="2133600" cy="365125"/>
          </a:xfrm>
        </p:spPr>
        <p:txBody>
          <a:bodyPr/>
          <a:lstStyle/>
          <a:p>
            <a:r>
              <a:rPr lang="en-US" u="sng" dirty="0" smtClean="0"/>
              <a:t>JohnGoldhamer.com</a:t>
            </a:r>
            <a:r>
              <a:rPr lang="en-US" dirty="0" smtClean="0"/>
              <a:t>  </a:t>
            </a:r>
            <a:fld id="{861B0595-42FB-4C50-9BB1-2A04FBFC51C6}" type="slidenum">
              <a:rPr lang="en-US" smtClean="0"/>
              <a:t>3</a:t>
            </a:fld>
            <a:endParaRPr lang="en-US" dirty="0" smtClean="0"/>
          </a:p>
          <a:p>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838200"/>
            <a:ext cx="1714500" cy="12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62457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838200"/>
            <a:ext cx="8229600" cy="5943600"/>
          </a:xfrm>
        </p:spPr>
        <p:txBody>
          <a:bodyPr/>
          <a:lstStyle/>
          <a:p>
            <a:pPr marL="0" lvl="0" indent="0" algn="ctr">
              <a:buNone/>
            </a:pPr>
            <a:r>
              <a:rPr lang="en-US" sz="2200" dirty="0"/>
              <a:t>The </a:t>
            </a:r>
            <a:r>
              <a:rPr lang="en-US" sz="2200" dirty="0" smtClean="0"/>
              <a:t>Grinch’s Worst Résumé - Listed Corrections and Final</a:t>
            </a:r>
            <a:endParaRPr lang="en-US" dirty="0"/>
          </a:p>
        </p:txBody>
      </p:sp>
      <p:sp>
        <p:nvSpPr>
          <p:cNvPr id="4" name="Slide Number Placeholder 3"/>
          <p:cNvSpPr>
            <a:spLocks noGrp="1"/>
          </p:cNvSpPr>
          <p:nvPr>
            <p:ph type="sldNum" sz="quarter" idx="12"/>
          </p:nvPr>
        </p:nvSpPr>
        <p:spPr/>
        <p:txBody>
          <a:bodyPr/>
          <a:lstStyle/>
          <a:p>
            <a:fld id="{861B0595-42FB-4C50-9BB1-2A04FBFC51C6}" type="slidenum">
              <a:rPr lang="en-US" smtClean="0"/>
              <a:t>30</a:t>
            </a:fld>
            <a:endParaRPr lang="en-US" dirty="0" smtClean="0"/>
          </a:p>
          <a:p>
            <a:r>
              <a:rPr lang="en-US" u="sng" dirty="0" smtClean="0"/>
              <a:t>JohnGoldhamer.com</a:t>
            </a:r>
            <a:endParaRPr lang="en-US" dirty="0"/>
          </a:p>
        </p:txBody>
      </p:sp>
      <p:pic>
        <p:nvPicPr>
          <p:cNvPr id="102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3134"/>
          <a:stretch/>
        </p:blipFill>
        <p:spPr bwMode="auto">
          <a:xfrm>
            <a:off x="381000" y="1219200"/>
            <a:ext cx="8001000" cy="5172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50107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Autofit/>
          </a:bodyPr>
          <a:lstStyle/>
          <a:p>
            <a:r>
              <a:rPr lang="en-US" sz="2900" u="sng" dirty="0"/>
              <a:t>JOB SEEKER TIPS, TOPICS, AND TOOLS – NAVIGATING</a:t>
            </a:r>
          </a:p>
        </p:txBody>
      </p:sp>
      <p:sp>
        <p:nvSpPr>
          <p:cNvPr id="3" name="Content Placeholder 2"/>
          <p:cNvSpPr>
            <a:spLocks noGrp="1"/>
          </p:cNvSpPr>
          <p:nvPr>
            <p:ph idx="1"/>
          </p:nvPr>
        </p:nvSpPr>
        <p:spPr>
          <a:xfrm>
            <a:off x="495299" y="685800"/>
            <a:ext cx="8229600" cy="5516563"/>
          </a:xfrm>
        </p:spPr>
        <p:txBody>
          <a:bodyPr>
            <a:normAutofit/>
          </a:bodyPr>
          <a:lstStyle/>
          <a:p>
            <a:pPr marL="0" indent="0" algn="ctr">
              <a:buNone/>
            </a:pPr>
            <a:r>
              <a:rPr lang="en-US" sz="2500" b="1" u="sng" dirty="0"/>
              <a:t>Metro Richmond's Largest Corporate </a:t>
            </a:r>
            <a:r>
              <a:rPr lang="en-US" sz="2500" b="1" u="sng" dirty="0" smtClean="0"/>
              <a:t>Employers</a:t>
            </a:r>
          </a:p>
          <a:p>
            <a:pPr marL="0" indent="0" algn="ctr">
              <a:buNone/>
            </a:pPr>
            <a:r>
              <a:rPr lang="en-US" sz="1600" dirty="0" smtClean="0"/>
              <a:t>Database of the Top 120 Richmond Metropolitan Largest Private Employers with </a:t>
            </a:r>
            <a:r>
              <a:rPr lang="en-US" sz="1600" b="1" u="sng" dirty="0" smtClean="0">
                <a:solidFill>
                  <a:srgbClr val="FF0000"/>
                </a:solidFill>
              </a:rPr>
              <a:t>Keyword Search</a:t>
            </a:r>
            <a:endParaRPr lang="en-US" sz="2000" b="1" u="sng" dirty="0" smtClean="0"/>
          </a:p>
        </p:txBody>
      </p:sp>
      <p:sp>
        <p:nvSpPr>
          <p:cNvPr id="4" name="Slide Number Placeholder 3"/>
          <p:cNvSpPr>
            <a:spLocks noGrp="1"/>
          </p:cNvSpPr>
          <p:nvPr>
            <p:ph type="sldNum" sz="quarter" idx="12"/>
          </p:nvPr>
        </p:nvSpPr>
        <p:spPr/>
        <p:txBody>
          <a:bodyPr/>
          <a:lstStyle/>
          <a:p>
            <a:fld id="{861B0595-42FB-4C50-9BB1-2A04FBFC51C6}" type="slidenum">
              <a:rPr lang="en-US" smtClean="0"/>
              <a:t>31</a:t>
            </a:fld>
            <a:endParaRPr lang="en-US" dirty="0"/>
          </a:p>
        </p:txBody>
      </p:sp>
      <p:sp>
        <p:nvSpPr>
          <p:cNvPr id="8" name="Title 1"/>
          <p:cNvSpPr txBox="1">
            <a:spLocks/>
          </p:cNvSpPr>
          <p:nvPr/>
        </p:nvSpPr>
        <p:spPr>
          <a:xfrm>
            <a:off x="483178" y="228600"/>
            <a:ext cx="82296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dirty="0"/>
          </a:p>
        </p:txBody>
      </p:sp>
      <p:pic>
        <p:nvPicPr>
          <p:cNvPr id="12" name="Picture 11" descr="C:\Users\John B. Goldhamer.JohnBGoldhamer\Documents\Letters\1 Job Seeker Tools\2015 Greater Richmond Largest Corporate Employers\2015 Metro Richmond's Largest Corporate Employers.jpg"/>
          <p:cNvPicPr/>
          <p:nvPr/>
        </p:nvPicPr>
        <p:blipFill rotWithShape="1">
          <a:blip r:embed="rId2">
            <a:extLst>
              <a:ext uri="{28A0092B-C50C-407E-A947-70E740481C1C}">
                <a14:useLocalDpi xmlns:a14="http://schemas.microsoft.com/office/drawing/2010/main" val="0"/>
              </a:ext>
            </a:extLst>
          </a:blip>
          <a:srcRect l="10294" t="2579" r="12010" b="56466"/>
          <a:stretch/>
        </p:blipFill>
        <p:spPr bwMode="auto">
          <a:xfrm>
            <a:off x="267567" y="1376363"/>
            <a:ext cx="8445211" cy="4348162"/>
          </a:xfrm>
          <a:prstGeom prst="rect">
            <a:avLst/>
          </a:prstGeom>
          <a:noFill/>
          <a:ln>
            <a:noFill/>
          </a:ln>
          <a:extLst>
            <a:ext uri="{53640926-AAD7-44D8-BBD7-CCE9431645EC}">
              <a14:shadowObscured xmlns:a14="http://schemas.microsoft.com/office/drawing/2010/main"/>
            </a:ext>
          </a:extLst>
        </p:spPr>
      </p:pic>
      <p:pic>
        <p:nvPicPr>
          <p:cNvPr id="13" name="Picture 12" descr="C:\Users\John B. Goldhamer.JohnBGoldhamer\Documents\Letters\1 Job Seeker Tools\2015 Greater Richmond Largest Corporate Employers\2015 Metro Richmond's Largest Corporate Employers.jpg"/>
          <p:cNvPicPr/>
          <p:nvPr/>
        </p:nvPicPr>
        <p:blipFill rotWithShape="1">
          <a:blip r:embed="rId2">
            <a:extLst>
              <a:ext uri="{28A0092B-C50C-407E-A947-70E740481C1C}">
                <a14:useLocalDpi xmlns:a14="http://schemas.microsoft.com/office/drawing/2010/main" val="0"/>
              </a:ext>
            </a:extLst>
          </a:blip>
          <a:srcRect l="10294" t="43226" r="12010" b="49060"/>
          <a:stretch/>
        </p:blipFill>
        <p:spPr bwMode="auto">
          <a:xfrm>
            <a:off x="267567" y="5686425"/>
            <a:ext cx="8445212" cy="942975"/>
          </a:xfrm>
          <a:prstGeom prst="rect">
            <a:avLst/>
          </a:prstGeom>
          <a:noFill/>
          <a:ln>
            <a:noFill/>
          </a:ln>
          <a:extLst>
            <a:ext uri="{53640926-AAD7-44D8-BBD7-CCE9431645EC}">
              <a14:shadowObscured xmlns:a14="http://schemas.microsoft.com/office/drawing/2010/main"/>
            </a:ext>
          </a:extLst>
        </p:spPr>
      </p:pic>
      <p:sp>
        <p:nvSpPr>
          <p:cNvPr id="7" name="Oval 6"/>
          <p:cNvSpPr/>
          <p:nvPr/>
        </p:nvSpPr>
        <p:spPr>
          <a:xfrm>
            <a:off x="5924550" y="1524000"/>
            <a:ext cx="1143000" cy="3048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33374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838200"/>
            <a:ext cx="8229600" cy="5287963"/>
          </a:xfrm>
        </p:spPr>
        <p:txBody>
          <a:bodyPr/>
          <a:lstStyle/>
          <a:p>
            <a:pPr marL="0" indent="0" algn="ctr">
              <a:buNone/>
            </a:pPr>
            <a:r>
              <a:rPr lang="en-US" sz="2500" b="1" u="sng" dirty="0" smtClean="0"/>
              <a:t>2015 Metro </a:t>
            </a:r>
            <a:r>
              <a:rPr lang="en-US" sz="2500" b="1" u="sng" dirty="0"/>
              <a:t>Richmond's Largest Corporate </a:t>
            </a:r>
            <a:r>
              <a:rPr lang="en-US" sz="2500" b="1" u="sng" dirty="0" smtClean="0"/>
              <a:t>Employers</a:t>
            </a:r>
            <a:r>
              <a:rPr lang="en-US" sz="2500" dirty="0" smtClean="0"/>
              <a:t> </a:t>
            </a:r>
          </a:p>
          <a:p>
            <a:pPr marL="0" lvl="0" indent="0" algn="just">
              <a:buNone/>
            </a:pPr>
            <a:endParaRPr lang="en-US" sz="1800" dirty="0" smtClean="0"/>
          </a:p>
          <a:p>
            <a:pPr marL="0" lvl="0" indent="0" algn="just">
              <a:buNone/>
            </a:pPr>
            <a:r>
              <a:rPr lang="en-US" sz="2200" dirty="0" smtClean="0"/>
              <a:t>Database </a:t>
            </a:r>
            <a:r>
              <a:rPr lang="en-US" sz="2200" dirty="0"/>
              <a:t>of the Top 50 Richmond Metropolitan Largest Private Employers and </a:t>
            </a:r>
            <a:r>
              <a:rPr lang="en-US" sz="2200" dirty="0" smtClean="0"/>
              <a:t>70 </a:t>
            </a:r>
            <a:r>
              <a:rPr lang="en-US" sz="2200" dirty="0"/>
              <a:t>other Companies with Richmond </a:t>
            </a:r>
            <a:r>
              <a:rPr lang="en-US" sz="2200" dirty="0" smtClean="0"/>
              <a:t>Headquarters or Operations.</a:t>
            </a:r>
          </a:p>
          <a:p>
            <a:pPr marL="0" lvl="0" indent="0" algn="just">
              <a:buNone/>
            </a:pPr>
            <a:endParaRPr lang="en-US" sz="1800" dirty="0"/>
          </a:p>
          <a:p>
            <a:pPr marL="0" lvl="0" indent="0" algn="just">
              <a:buNone/>
            </a:pPr>
            <a:r>
              <a:rPr lang="en-US" sz="2200" dirty="0" smtClean="0"/>
              <a:t>It includes </a:t>
            </a:r>
            <a:r>
              <a:rPr lang="en-US" sz="2200" dirty="0"/>
              <a:t>links to company’s </a:t>
            </a:r>
            <a:r>
              <a:rPr lang="en-US" sz="2200" i="1" u="sng" dirty="0"/>
              <a:t>Fortune 1000 Ranking</a:t>
            </a:r>
            <a:r>
              <a:rPr lang="en-US" sz="2200" dirty="0"/>
              <a:t>, </a:t>
            </a:r>
            <a:r>
              <a:rPr lang="en-US" sz="2200" i="1" u="sng" dirty="0"/>
              <a:t>Stock Symbol</a:t>
            </a:r>
            <a:r>
              <a:rPr lang="en-US" sz="2200" dirty="0"/>
              <a:t>, </a:t>
            </a:r>
            <a:r>
              <a:rPr lang="en-US" sz="2200" i="1" u="sng" dirty="0"/>
              <a:t>Company Website</a:t>
            </a:r>
            <a:r>
              <a:rPr lang="en-US" sz="2200" dirty="0"/>
              <a:t>, </a:t>
            </a:r>
            <a:r>
              <a:rPr lang="en-US" sz="2200" dirty="0" smtClean="0"/>
              <a:t>and </a:t>
            </a:r>
            <a:r>
              <a:rPr lang="en-US" sz="2200" dirty="0"/>
              <a:t>links </a:t>
            </a:r>
            <a:r>
              <a:rPr lang="en-US" sz="2200" dirty="0" smtClean="0"/>
              <a:t>to:</a:t>
            </a:r>
          </a:p>
          <a:p>
            <a:pPr marL="0" lvl="0" indent="0" algn="just">
              <a:buNone/>
            </a:pPr>
            <a:endParaRPr lang="en-US" sz="1800" dirty="0" smtClean="0"/>
          </a:p>
          <a:p>
            <a:pPr marL="0" lvl="0" indent="0" algn="ctr">
              <a:buNone/>
            </a:pPr>
            <a:r>
              <a:rPr lang="en-US" sz="2200" u="sng" dirty="0" smtClean="0"/>
              <a:t>Company</a:t>
            </a:r>
            <a:r>
              <a:rPr lang="en-US" sz="2200" dirty="0" smtClean="0"/>
              <a:t> </a:t>
            </a:r>
            <a:r>
              <a:rPr lang="en-US" sz="2200" i="1" u="sng" dirty="0" smtClean="0"/>
              <a:t>Keyword Search of Open Positions</a:t>
            </a:r>
            <a:r>
              <a:rPr lang="en-US" sz="2200" i="1" dirty="0" smtClean="0"/>
              <a:t>.</a:t>
            </a:r>
            <a:endParaRPr lang="en-US" sz="2200" dirty="0"/>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t>32</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42440270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838200"/>
            <a:ext cx="8229600" cy="5867400"/>
          </a:xfrm>
        </p:spPr>
        <p:txBody>
          <a:bodyPr>
            <a:normAutofit/>
          </a:bodyPr>
          <a:lstStyle/>
          <a:p>
            <a:pPr marL="0" indent="0" algn="ctr">
              <a:buNone/>
            </a:pPr>
            <a:r>
              <a:rPr lang="en-US" sz="1800" u="sng" dirty="0"/>
              <a:t>2016, 2017, &amp; 2018 Richmond Top 65 </a:t>
            </a:r>
            <a:r>
              <a:rPr lang="en-US" sz="1800" u="sng" dirty="0" smtClean="0"/>
              <a:t>Workplaces- Mega, Large, &amp; Midsize Companies</a:t>
            </a:r>
          </a:p>
          <a:p>
            <a:pPr marL="0" indent="0" algn="ctr">
              <a:buNone/>
            </a:pPr>
            <a:endParaRPr lang="en-US" sz="1800" dirty="0"/>
          </a:p>
        </p:txBody>
      </p:sp>
      <p:sp>
        <p:nvSpPr>
          <p:cNvPr id="4" name="Slide Number Placeholder 3"/>
          <p:cNvSpPr>
            <a:spLocks noGrp="1"/>
          </p:cNvSpPr>
          <p:nvPr>
            <p:ph type="sldNum" sz="quarter" idx="12"/>
          </p:nvPr>
        </p:nvSpPr>
        <p:spPr/>
        <p:txBody>
          <a:bodyPr/>
          <a:lstStyle/>
          <a:p>
            <a:fld id="{861B0595-42FB-4C50-9BB1-2A04FBFC51C6}" type="slidenum">
              <a:rPr lang="en-US" smtClean="0"/>
              <a:t>33</a:t>
            </a:fld>
            <a:endParaRPr lang="en-US" dirty="0" smtClean="0"/>
          </a:p>
          <a:p>
            <a:r>
              <a:rPr lang="en-US" u="sng" dirty="0" smtClean="0"/>
              <a:t>JohnGoldhamer.com</a:t>
            </a:r>
            <a:endParaRPr lang="en-US" dirty="0"/>
          </a:p>
        </p:txBody>
      </p:sp>
      <p:pic>
        <p:nvPicPr>
          <p:cNvPr id="3074" name="Picture 2" descr="C:\Users\John B. Goldhamer.JohnBGoldhamer\Documents\1 Job Seeker Tools\Metro Richmond's Largest Corporate Employers\Metro Richmond's Largest Corporate Employers_Page_2.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6246" r="3837" b="16337"/>
          <a:stretch/>
        </p:blipFill>
        <p:spPr bwMode="auto">
          <a:xfrm>
            <a:off x="457200" y="1181100"/>
            <a:ext cx="826810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266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4" name="Slide Number Placeholder 3"/>
          <p:cNvSpPr>
            <a:spLocks noGrp="1"/>
          </p:cNvSpPr>
          <p:nvPr>
            <p:ph type="sldNum" sz="quarter" idx="12"/>
          </p:nvPr>
        </p:nvSpPr>
        <p:spPr/>
        <p:txBody>
          <a:bodyPr/>
          <a:lstStyle/>
          <a:p>
            <a:fld id="{861B0595-42FB-4C50-9BB1-2A04FBFC51C6}" type="slidenum">
              <a:rPr lang="en-US" smtClean="0"/>
              <a:t>34</a:t>
            </a:fld>
            <a:endParaRPr lang="en-US" dirty="0" smtClean="0"/>
          </a:p>
          <a:p>
            <a:r>
              <a:rPr lang="en-US" u="sng" dirty="0" smtClean="0"/>
              <a:t>JohnGoldhamer.com</a:t>
            </a:r>
            <a:endParaRPr lang="en-US" dirty="0"/>
          </a:p>
        </p:txBody>
      </p:sp>
      <p:sp>
        <p:nvSpPr>
          <p:cNvPr id="6" name="Content Placeholder 5"/>
          <p:cNvSpPr>
            <a:spLocks noGrp="1"/>
          </p:cNvSpPr>
          <p:nvPr>
            <p:ph idx="1"/>
          </p:nvPr>
        </p:nvSpPr>
        <p:spPr>
          <a:xfrm>
            <a:off x="457200" y="838200"/>
            <a:ext cx="8229600" cy="5287963"/>
          </a:xfrm>
        </p:spPr>
        <p:txBody>
          <a:bodyPr/>
          <a:lstStyle/>
          <a:p>
            <a:pPr marL="0" indent="0" algn="ctr">
              <a:buNone/>
            </a:pPr>
            <a:r>
              <a:rPr lang="en-US" sz="1700" u="sng" dirty="0"/>
              <a:t>2016, 2017, &amp; 2018 Richmond Top 65 Workplaces- </a:t>
            </a:r>
            <a:r>
              <a:rPr lang="en-US" sz="1700" u="sng" dirty="0" smtClean="0"/>
              <a:t>Small Companies- 124 or less Employees</a:t>
            </a:r>
            <a:endParaRPr lang="en-US" sz="1700" u="sng" dirty="0"/>
          </a:p>
          <a:p>
            <a:pPr marL="0" indent="0">
              <a:buNone/>
            </a:pPr>
            <a:endParaRPr lang="en-US" dirty="0"/>
          </a:p>
        </p:txBody>
      </p:sp>
      <p:pic>
        <p:nvPicPr>
          <p:cNvPr id="4099" name="Picture 3" descr="C:\Users\John B. Goldhamer.JohnBGoldhamer\Documents\1 Job Seeker Tools\Metro Richmond's Largest Corporate Employers\Metro Richmond's Largest Corporate Employers_Page_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6727" r="3458" b="28395"/>
          <a:stretch/>
        </p:blipFill>
        <p:spPr bwMode="auto">
          <a:xfrm>
            <a:off x="381000" y="1295400"/>
            <a:ext cx="8510954"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6188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p>
        </p:txBody>
      </p:sp>
      <p:sp>
        <p:nvSpPr>
          <p:cNvPr id="4" name="Slide Number Placeholder 3"/>
          <p:cNvSpPr>
            <a:spLocks noGrp="1"/>
          </p:cNvSpPr>
          <p:nvPr>
            <p:ph type="sldNum" sz="quarter" idx="12"/>
          </p:nvPr>
        </p:nvSpPr>
        <p:spPr>
          <a:xfrm>
            <a:off x="6553200" y="6232092"/>
            <a:ext cx="2133600" cy="365125"/>
          </a:xfrm>
        </p:spPr>
        <p:txBody>
          <a:bodyPr/>
          <a:lstStyle/>
          <a:p>
            <a:fld id="{861B0595-42FB-4C50-9BB1-2A04FBFC51C6}" type="slidenum">
              <a:rPr lang="en-US" smtClean="0"/>
              <a:t>35</a:t>
            </a:fld>
            <a:endParaRPr lang="en-US" dirty="0" smtClean="0"/>
          </a:p>
          <a:p>
            <a:r>
              <a:rPr lang="en-US" u="sng" dirty="0" smtClean="0"/>
              <a:t>JohnGoldhamer.com</a:t>
            </a:r>
            <a:endParaRPr lang="en-US" dirty="0"/>
          </a:p>
        </p:txBody>
      </p:sp>
      <p:sp>
        <p:nvSpPr>
          <p:cNvPr id="7" name="Content Placeholder 6"/>
          <p:cNvSpPr>
            <a:spLocks noGrp="1"/>
          </p:cNvSpPr>
          <p:nvPr>
            <p:ph idx="1"/>
          </p:nvPr>
        </p:nvSpPr>
        <p:spPr>
          <a:xfrm>
            <a:off x="457200" y="762000"/>
            <a:ext cx="8229600" cy="6096000"/>
          </a:xfrm>
        </p:spPr>
        <p:txBody>
          <a:bodyPr/>
          <a:lstStyle/>
          <a:p>
            <a:pPr marL="0" indent="0">
              <a:buNone/>
            </a:pPr>
            <a:r>
              <a:rPr lang="en-US" sz="2200" b="1" u="sng" dirty="0"/>
              <a:t>One Stop Websites for Researching Business, People, Facts, &amp; </a:t>
            </a:r>
            <a:r>
              <a:rPr lang="en-US" sz="2200" b="1" u="sng" dirty="0" smtClean="0"/>
              <a:t>Beyond</a:t>
            </a:r>
          </a:p>
          <a:p>
            <a:pPr marL="0" indent="0">
              <a:buNone/>
            </a:pPr>
            <a:r>
              <a:rPr lang="en-US" sz="1800" dirty="0"/>
              <a:t>A Free convenient, functional, and practical directory listing “</a:t>
            </a:r>
            <a:r>
              <a:rPr lang="en-US" sz="1800" i="1" dirty="0"/>
              <a:t>Over 300 Websites separated into 35 Subjects with Internal Links to each Subject Listing”</a:t>
            </a:r>
            <a:r>
              <a:rPr lang="en-US" sz="1800" dirty="0"/>
              <a:t> inserted into the "Table of Contents" and "Alphabetical Index" and includes brief descriptions for every Website. It also includes a Green "Return to Table of Contents" Link next to each subject heading. </a:t>
            </a:r>
            <a:r>
              <a:rPr lang="en-US" sz="1800" i="1" dirty="0"/>
              <a:t>Many people save it to their desktop and use it daily to find answers.</a:t>
            </a:r>
            <a:endParaRPr lang="en-US" sz="1800" dirty="0"/>
          </a:p>
          <a:p>
            <a:pPr marL="0" lvl="0" indent="0" algn="just">
              <a:buNone/>
            </a:pPr>
            <a:endParaRPr lang="en-US" sz="2000" dirty="0"/>
          </a:p>
        </p:txBody>
      </p:sp>
      <p:pic>
        <p:nvPicPr>
          <p:cNvPr id="1026" name="Picture 2" descr="C:\Users\John B. Goldhamer.JohnBGoldhamer\Documents\1 Job Seeker Tools\Job Seeker Tools\Screen Shots\One Stop- Screen Shots_Page_1.jpg"/>
          <p:cNvPicPr>
            <a:picLocks noChangeAspect="1" noChangeArrowheads="1"/>
          </p:cNvPicPr>
          <p:nvPr/>
        </p:nvPicPr>
        <p:blipFill rotWithShape="1">
          <a:blip r:embed="rId2">
            <a:extLst>
              <a:ext uri="{28A0092B-C50C-407E-A947-70E740481C1C}">
                <a14:useLocalDpi xmlns:a14="http://schemas.microsoft.com/office/drawing/2010/main" val="0"/>
              </a:ext>
            </a:extLst>
          </a:blip>
          <a:srcRect l="6191" t="4615" r="37483" b="39663"/>
          <a:stretch/>
        </p:blipFill>
        <p:spPr bwMode="auto">
          <a:xfrm>
            <a:off x="1371600" y="2590800"/>
            <a:ext cx="2985750" cy="382385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ohn B. Goldhamer.JohnBGoldhamer\Documents\1 Job Seeker Tools\Job Seeker Tools\Screen Shots\One Stop- Screen Shots_Page_2.jpg"/>
          <p:cNvPicPr>
            <a:picLocks noChangeAspect="1" noChangeArrowheads="1"/>
          </p:cNvPicPr>
          <p:nvPr/>
        </p:nvPicPr>
        <p:blipFill rotWithShape="1">
          <a:blip r:embed="rId3">
            <a:extLst>
              <a:ext uri="{28A0092B-C50C-407E-A947-70E740481C1C}">
                <a14:useLocalDpi xmlns:a14="http://schemas.microsoft.com/office/drawing/2010/main" val="0"/>
              </a:ext>
            </a:extLst>
          </a:blip>
          <a:srcRect l="5570" t="4443" r="36499" b="38279"/>
          <a:stretch/>
        </p:blipFill>
        <p:spPr bwMode="auto">
          <a:xfrm>
            <a:off x="4838700" y="2590801"/>
            <a:ext cx="2988539" cy="3823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1263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t>36</a:t>
            </a:fld>
            <a:endParaRPr lang="en-US" dirty="0" smtClean="0"/>
          </a:p>
          <a:p>
            <a:r>
              <a:rPr lang="en-US" u="sng" dirty="0" smtClean="0"/>
              <a:t>JohnGoldhamer.com</a:t>
            </a:r>
            <a:endParaRPr lang="en-US" dirty="0"/>
          </a:p>
        </p:txBody>
      </p:sp>
      <p:sp>
        <p:nvSpPr>
          <p:cNvPr id="3" name="Content Placeholder 2"/>
          <p:cNvSpPr>
            <a:spLocks noGrp="1"/>
          </p:cNvSpPr>
          <p:nvPr>
            <p:ph idx="1"/>
          </p:nvPr>
        </p:nvSpPr>
        <p:spPr>
          <a:xfrm>
            <a:off x="76200" y="838200"/>
            <a:ext cx="9067800" cy="5943600"/>
          </a:xfrm>
        </p:spPr>
        <p:txBody>
          <a:bodyPr/>
          <a:lstStyle/>
          <a:p>
            <a:pPr marL="0" indent="0" algn="ctr">
              <a:buNone/>
            </a:pPr>
            <a:r>
              <a:rPr lang="en-US" sz="2200" b="1" u="sng" dirty="0"/>
              <a:t>One Stop Websites for Researching Business, People, Facts, &amp; </a:t>
            </a:r>
            <a:r>
              <a:rPr lang="en-US" sz="2200" b="1" u="sng" dirty="0" smtClean="0"/>
              <a:t>Beyond</a:t>
            </a:r>
          </a:p>
          <a:p>
            <a:pPr marL="0" lvl="0" indent="0" algn="ctr">
              <a:buNone/>
            </a:pPr>
            <a:r>
              <a:rPr lang="en-US" sz="2400" dirty="0" smtClean="0"/>
              <a:t> </a:t>
            </a:r>
            <a:r>
              <a:rPr lang="en-US" sz="1800" dirty="0" smtClean="0"/>
              <a:t>A Practical </a:t>
            </a:r>
            <a:r>
              <a:rPr lang="en-US" sz="1800" dirty="0"/>
              <a:t>Directory </a:t>
            </a:r>
            <a:r>
              <a:rPr lang="en-US" sz="1800" dirty="0" smtClean="0"/>
              <a:t>of 35 Subjects over 300 Websites including brief </a:t>
            </a:r>
            <a:r>
              <a:rPr lang="en-US" sz="1800" dirty="0"/>
              <a:t>descriptions for each </a:t>
            </a:r>
            <a:r>
              <a:rPr lang="en-US" sz="1800" dirty="0" smtClean="0"/>
              <a:t>Website and Link to “</a:t>
            </a:r>
            <a:r>
              <a:rPr lang="en-US" sz="1800" b="1" dirty="0" smtClean="0">
                <a:solidFill>
                  <a:srgbClr val="00B050"/>
                </a:solidFill>
              </a:rPr>
              <a:t>Return to Table of Contents</a:t>
            </a:r>
            <a:r>
              <a:rPr lang="en-US" sz="1800" dirty="0" smtClean="0"/>
              <a:t>”</a:t>
            </a:r>
            <a:endParaRPr lang="en-US" sz="1800" b="1" u="sng" dirty="0"/>
          </a:p>
          <a:p>
            <a:pPr marL="0" indent="0" algn="ctr">
              <a:buNone/>
            </a:pPr>
            <a:endParaRPr lang="en-US" sz="2200" b="1" u="sng" dirty="0" smtClean="0"/>
          </a:p>
          <a:p>
            <a:pPr marL="0" indent="0" algn="ctr">
              <a:buNone/>
            </a:pPr>
            <a:endParaRPr lang="en-US" sz="2200" dirty="0"/>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4940" t="21644" r="4458" b="8496"/>
          <a:stretch/>
        </p:blipFill>
        <p:spPr bwMode="auto">
          <a:xfrm>
            <a:off x="38100" y="2088810"/>
            <a:ext cx="9067800" cy="393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200400" y="3048000"/>
            <a:ext cx="2743200" cy="152400"/>
          </a:xfrm>
          <a:prstGeom prst="rect">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52127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76200" y="838200"/>
            <a:ext cx="9067800" cy="5943600"/>
          </a:xfrm>
        </p:spPr>
        <p:txBody>
          <a:bodyPr>
            <a:normAutofit/>
          </a:bodyPr>
          <a:lstStyle/>
          <a:p>
            <a:pPr marL="0" lvl="0" indent="0" algn="ctr">
              <a:buNone/>
            </a:pPr>
            <a:r>
              <a:rPr lang="en-US" sz="2500" b="1" u="sng" dirty="0" smtClean="0"/>
              <a:t>Access ReferenceUSA</a:t>
            </a:r>
          </a:p>
          <a:p>
            <a:pPr marL="0" indent="0" algn="ctr">
              <a:buNone/>
            </a:pPr>
            <a:r>
              <a:rPr lang="en-US" sz="2050" dirty="0"/>
              <a:t>Procedures for </a:t>
            </a:r>
            <a:r>
              <a:rPr lang="en-US" sz="2050" i="1" dirty="0"/>
              <a:t>Free</a:t>
            </a:r>
            <a:r>
              <a:rPr lang="en-US" sz="2050" dirty="0"/>
              <a:t> access to this Great Database from your home computer to</a:t>
            </a:r>
            <a:r>
              <a:rPr lang="en-US" sz="2050" i="1" dirty="0"/>
              <a:t> </a:t>
            </a:r>
            <a:r>
              <a:rPr lang="en-US" sz="2050" dirty="0"/>
              <a:t>search over 24-million U.S. Businesses through the </a:t>
            </a:r>
            <a:r>
              <a:rPr lang="en-US" sz="2050" i="1" dirty="0"/>
              <a:t>Henrico County Library Website</a:t>
            </a:r>
            <a:r>
              <a:rPr lang="en-US" sz="2050" i="1" dirty="0" smtClean="0"/>
              <a:t>.</a:t>
            </a:r>
            <a:endParaRPr lang="en-US" sz="2050" i="1" dirty="0"/>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t>37</a:t>
            </a:fld>
            <a:endParaRPr lang="en-US" dirty="0" smtClean="0"/>
          </a:p>
          <a:p>
            <a:r>
              <a:rPr lang="en-US" u="sng" dirty="0" smtClean="0"/>
              <a:t>JohnGoldhamer.com</a:t>
            </a:r>
            <a:endParaRPr lang="en-US" dirty="0"/>
          </a:p>
        </p:txBody>
      </p:sp>
      <p:pic>
        <p:nvPicPr>
          <p:cNvPr id="18" name="Picture 17"/>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33333" t="15109" r="31571" b="5074"/>
          <a:stretch/>
        </p:blipFill>
        <p:spPr bwMode="auto">
          <a:xfrm>
            <a:off x="201930" y="2209800"/>
            <a:ext cx="2962275" cy="3751262"/>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32853" t="15109" r="31250" b="4265"/>
          <a:stretch/>
        </p:blipFill>
        <p:spPr bwMode="auto">
          <a:xfrm>
            <a:off x="3164204" y="2209800"/>
            <a:ext cx="2931795" cy="3751262"/>
          </a:xfrm>
          <a:prstGeom prst="rect">
            <a:avLst/>
          </a:prstGeom>
          <a:ln>
            <a:noFill/>
          </a:ln>
          <a:extLst>
            <a:ext uri="{53640926-AAD7-44D8-BBD7-CCE9431645EC}">
              <a14:shadowObscured xmlns:a14="http://schemas.microsoft.com/office/drawing/2010/main"/>
            </a:ext>
          </a:extLst>
        </p:spPr>
      </p:pic>
      <p:pic>
        <p:nvPicPr>
          <p:cNvPr id="20" name="Picture 19"/>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l="33173" t="14823" r="31410" b="4505"/>
          <a:stretch/>
        </p:blipFill>
        <p:spPr bwMode="auto">
          <a:xfrm>
            <a:off x="6038849" y="2189797"/>
            <a:ext cx="2948305" cy="37712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31694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533400" y="838200"/>
            <a:ext cx="8229600" cy="5287963"/>
          </a:xfrm>
        </p:spPr>
        <p:txBody>
          <a:bodyPr>
            <a:normAutofit/>
          </a:bodyPr>
          <a:lstStyle/>
          <a:p>
            <a:pPr marL="0" lvl="0" indent="0" algn="ctr">
              <a:buNone/>
            </a:pPr>
            <a:r>
              <a:rPr lang="en-US" sz="2500" b="1" u="sng" dirty="0"/>
              <a:t>Access Reference USA- Procedures</a:t>
            </a:r>
            <a:r>
              <a:rPr lang="en-US" sz="2500" b="1" dirty="0"/>
              <a:t> </a:t>
            </a:r>
            <a:endParaRPr lang="en-US" sz="2500" b="1" dirty="0" smtClean="0"/>
          </a:p>
          <a:p>
            <a:pPr marL="0" lvl="0" indent="0" algn="just">
              <a:buNone/>
            </a:pPr>
            <a:endParaRPr lang="en-US" sz="2000" dirty="0" smtClean="0"/>
          </a:p>
          <a:p>
            <a:pPr marL="0" lvl="0" indent="0" algn="just">
              <a:buNone/>
            </a:pPr>
            <a:r>
              <a:rPr lang="en-US" sz="2000" dirty="0" smtClean="0"/>
              <a:t>Procedures </a:t>
            </a:r>
            <a:r>
              <a:rPr lang="en-US" sz="2000" dirty="0"/>
              <a:t>for </a:t>
            </a:r>
            <a:r>
              <a:rPr lang="en-US" sz="2000" i="1" dirty="0"/>
              <a:t>Free</a:t>
            </a:r>
            <a:r>
              <a:rPr lang="en-US" sz="2000" dirty="0"/>
              <a:t> access to this Great Database from your home computer to</a:t>
            </a:r>
            <a:r>
              <a:rPr lang="en-US" sz="2000" i="1" dirty="0"/>
              <a:t> </a:t>
            </a:r>
            <a:r>
              <a:rPr lang="en-US" sz="2000" dirty="0"/>
              <a:t>search over 24-million U.S. Businesses </a:t>
            </a:r>
            <a:r>
              <a:rPr lang="en-US" sz="2000" dirty="0" smtClean="0"/>
              <a:t>through </a:t>
            </a:r>
            <a:r>
              <a:rPr lang="en-US" sz="2000" dirty="0"/>
              <a:t>the </a:t>
            </a:r>
            <a:r>
              <a:rPr lang="en-US" sz="2000" i="1" dirty="0"/>
              <a:t>Henrico County Library </a:t>
            </a:r>
            <a:r>
              <a:rPr lang="en-US" sz="2000" i="1" dirty="0" smtClean="0"/>
              <a:t>Website.</a:t>
            </a:r>
          </a:p>
          <a:p>
            <a:pPr marL="0" lvl="0" indent="0" algn="just">
              <a:buNone/>
            </a:pPr>
            <a:endParaRPr lang="en-US" sz="2000" i="1" dirty="0" smtClean="0"/>
          </a:p>
          <a:p>
            <a:pPr marL="0" lvl="0" indent="0" algn="just">
              <a:buNone/>
            </a:pPr>
            <a:r>
              <a:rPr lang="en-US" sz="2000" dirty="0" smtClean="0"/>
              <a:t>This </a:t>
            </a:r>
            <a:r>
              <a:rPr lang="en-US" sz="2000" dirty="0"/>
              <a:t>Database provides information on individuals, industries, business size, sales volumes, and credit scores</a:t>
            </a:r>
            <a:r>
              <a:rPr lang="en-US" sz="2000" dirty="0" smtClean="0"/>
              <a:t>.</a:t>
            </a:r>
          </a:p>
          <a:p>
            <a:pPr marL="0" lvl="0" indent="0" algn="just">
              <a:buNone/>
            </a:pPr>
            <a:endParaRPr lang="en-US" sz="2000" dirty="0" smtClean="0"/>
          </a:p>
          <a:p>
            <a:pPr marL="0" lvl="0" indent="0" algn="just">
              <a:buNone/>
            </a:pPr>
            <a:r>
              <a:rPr lang="en-US" sz="2000" dirty="0" smtClean="0"/>
              <a:t>It </a:t>
            </a:r>
            <a:r>
              <a:rPr lang="en-US" sz="2000" dirty="0"/>
              <a:t>searches millions of U.S. businesses, residences, or physicians by geographic location, size, and type.</a:t>
            </a:r>
          </a:p>
          <a:p>
            <a:pPr marL="0" indent="0">
              <a:buNone/>
            </a:pPr>
            <a:endParaRPr lang="en-US" dirty="0"/>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t>38</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23503178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914400"/>
            <a:ext cx="8229600" cy="5486400"/>
          </a:xfrm>
        </p:spPr>
        <p:txBody>
          <a:bodyPr>
            <a:normAutofit fontScale="92500" lnSpcReduction="20000"/>
          </a:bodyPr>
          <a:lstStyle/>
          <a:p>
            <a:pPr marL="0" lvl="0" indent="0" algn="ctr">
              <a:buNone/>
            </a:pPr>
            <a:r>
              <a:rPr lang="en-US" sz="2700" b="1" u="sng" dirty="0" smtClean="0"/>
              <a:t>Access ReferenceUSA</a:t>
            </a:r>
            <a:endParaRPr lang="en-US" sz="2700" dirty="0" smtClean="0"/>
          </a:p>
          <a:p>
            <a:pPr marL="0" indent="0" algn="just">
              <a:buNone/>
            </a:pPr>
            <a:endParaRPr lang="en-US" sz="1300" dirty="0" smtClean="0"/>
          </a:p>
          <a:p>
            <a:pPr marL="0" indent="0" algn="just">
              <a:buNone/>
            </a:pPr>
            <a:r>
              <a:rPr lang="en-US" sz="2600" dirty="0" smtClean="0"/>
              <a:t>ReferenceUSA </a:t>
            </a:r>
            <a:r>
              <a:rPr lang="en-US" sz="2600" dirty="0"/>
              <a:t>is the </a:t>
            </a:r>
            <a:r>
              <a:rPr lang="en-US" sz="2600" i="1" u="sng" dirty="0"/>
              <a:t>leading provider in business and consumer research</a:t>
            </a:r>
            <a:r>
              <a:rPr lang="en-US" sz="2600" i="1" dirty="0"/>
              <a:t>!  </a:t>
            </a:r>
            <a:r>
              <a:rPr lang="en-US" sz="2600" dirty="0"/>
              <a:t>Offering a full-service platform, ReferenceUSA helps users </a:t>
            </a:r>
            <a:r>
              <a:rPr lang="en-US" sz="2600" u="sng" dirty="0"/>
              <a:t>create marketing plans</a:t>
            </a:r>
            <a:r>
              <a:rPr lang="en-US" sz="2600" dirty="0"/>
              <a:t>, </a:t>
            </a:r>
            <a:r>
              <a:rPr lang="en-US" sz="2600" u="sng" dirty="0"/>
              <a:t>conduct competitive analysis</a:t>
            </a:r>
            <a:r>
              <a:rPr lang="en-US" sz="2600" dirty="0"/>
              <a:t>, </a:t>
            </a:r>
            <a:r>
              <a:rPr lang="en-US" sz="2600" u="sng" dirty="0"/>
              <a:t>raise funds</a:t>
            </a:r>
            <a:r>
              <a:rPr lang="en-US" sz="2600" dirty="0"/>
              <a:t>, and </a:t>
            </a:r>
            <a:r>
              <a:rPr lang="en-US" sz="2600" u="sng" dirty="0"/>
              <a:t>locate people</a:t>
            </a:r>
            <a:r>
              <a:rPr lang="en-US" sz="2600" dirty="0" smtClean="0"/>
              <a:t>.</a:t>
            </a:r>
          </a:p>
          <a:p>
            <a:pPr marL="0" indent="0" algn="just">
              <a:buNone/>
            </a:pPr>
            <a:endParaRPr lang="en-US" sz="2600" dirty="0" smtClean="0"/>
          </a:p>
          <a:p>
            <a:pPr marL="0" indent="0" algn="just">
              <a:buNone/>
            </a:pPr>
            <a:r>
              <a:rPr lang="en-US" sz="2600" dirty="0" smtClean="0"/>
              <a:t>Our </a:t>
            </a:r>
            <a:r>
              <a:rPr lang="en-US" sz="2600" dirty="0"/>
              <a:t>database selections and real-time access to more than </a:t>
            </a:r>
            <a:r>
              <a:rPr lang="en-US" sz="2600" dirty="0" smtClean="0"/>
              <a:t>       </a:t>
            </a:r>
            <a:r>
              <a:rPr lang="en-US" sz="2600" i="1" u="sng" dirty="0" smtClean="0"/>
              <a:t>24 </a:t>
            </a:r>
            <a:r>
              <a:rPr lang="en-US" sz="2600" i="1" u="sng" dirty="0"/>
              <a:t>Million Businesses</a:t>
            </a:r>
            <a:r>
              <a:rPr lang="en-US" sz="2600" i="1" dirty="0"/>
              <a:t>, </a:t>
            </a:r>
            <a:r>
              <a:rPr lang="en-US" sz="2600" i="1" u="sng" dirty="0"/>
              <a:t>262 Million Consumers</a:t>
            </a:r>
            <a:r>
              <a:rPr lang="en-US" sz="2600" dirty="0"/>
              <a:t>, U.S. New Businesses, U.S. New Homeowners and Movers, make research easy and fast!  </a:t>
            </a:r>
            <a:endParaRPr lang="en-US" sz="2600" dirty="0" smtClean="0"/>
          </a:p>
          <a:p>
            <a:pPr marL="0" indent="0" algn="just">
              <a:buNone/>
            </a:pPr>
            <a:endParaRPr lang="en-US" sz="2600" dirty="0" smtClean="0"/>
          </a:p>
          <a:p>
            <a:pPr marL="0" indent="0" algn="just">
              <a:buNone/>
            </a:pPr>
            <a:r>
              <a:rPr lang="en-US" sz="2600" dirty="0" smtClean="0"/>
              <a:t>ReferenceUSA’s </a:t>
            </a:r>
            <a:r>
              <a:rPr lang="en-US" sz="2600" dirty="0"/>
              <a:t>quality information helps </a:t>
            </a:r>
            <a:r>
              <a:rPr lang="en-US" sz="2600" i="1" u="sng" dirty="0"/>
              <a:t>researchers</a:t>
            </a:r>
            <a:r>
              <a:rPr lang="en-US" sz="2600" dirty="0"/>
              <a:t>, </a:t>
            </a:r>
            <a:r>
              <a:rPr lang="en-US" sz="2600" i="1" u="sng" dirty="0"/>
              <a:t>students</a:t>
            </a:r>
            <a:r>
              <a:rPr lang="en-US" sz="2600" dirty="0"/>
              <a:t> and </a:t>
            </a:r>
            <a:r>
              <a:rPr lang="en-US" sz="2600" i="1" u="sng" dirty="0"/>
              <a:t>Job Seekers</a:t>
            </a:r>
            <a:r>
              <a:rPr lang="en-US" sz="2600" dirty="0"/>
              <a:t> answer a wide variety of questions, and saves them valuable time and money.    </a:t>
            </a:r>
            <a:r>
              <a:rPr lang="en-US" sz="2600" u="sng" dirty="0">
                <a:hlinkClick r:id="rId2"/>
              </a:rPr>
              <a:t>http://</a:t>
            </a:r>
            <a:r>
              <a:rPr lang="en-US" sz="2600" u="sng" dirty="0" smtClean="0">
                <a:hlinkClick r:id="rId2"/>
              </a:rPr>
              <a:t>www.referenceusa.com/Static/AboutUs</a:t>
            </a:r>
            <a:endParaRPr lang="en-US" sz="2600" dirty="0"/>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t>39</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2300338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900" u="sng" dirty="0"/>
              <a:t>JOB SEEKER TIPS, TOPICS, AND TOOLS – NAVIGATING</a:t>
            </a:r>
          </a:p>
        </p:txBody>
      </p:sp>
      <p:sp>
        <p:nvSpPr>
          <p:cNvPr id="3" name="Content Placeholder 2"/>
          <p:cNvSpPr>
            <a:spLocks noGrp="1"/>
          </p:cNvSpPr>
          <p:nvPr>
            <p:ph idx="1"/>
          </p:nvPr>
        </p:nvSpPr>
        <p:spPr>
          <a:xfrm>
            <a:off x="457200" y="990600"/>
            <a:ext cx="8229600" cy="5791200"/>
          </a:xfrm>
        </p:spPr>
        <p:txBody>
          <a:bodyPr>
            <a:normAutofit fontScale="77500" lnSpcReduction="20000"/>
          </a:bodyPr>
          <a:lstStyle/>
          <a:p>
            <a:pPr marL="0" indent="0" algn="just">
              <a:buNone/>
            </a:pPr>
            <a:r>
              <a:rPr lang="en-US" dirty="0" smtClean="0"/>
              <a:t>During the </a:t>
            </a:r>
            <a:r>
              <a:rPr lang="en-US" i="1" dirty="0" smtClean="0"/>
              <a:t>“Great Recession,” </a:t>
            </a:r>
            <a:r>
              <a:rPr lang="en-US" dirty="0" smtClean="0"/>
              <a:t>when John was a Job Seeker, he carefully listened to what people said, but also had his own ideas and observations.  Eventually, he realized that he had the skills and abilities to put his ideas in writing that became his </a:t>
            </a:r>
            <a:r>
              <a:rPr lang="en-US" i="1" dirty="0" smtClean="0"/>
              <a:t>“Five Job Seeker Tools,” which is now the comprehensive</a:t>
            </a:r>
          </a:p>
          <a:p>
            <a:pPr marL="0" indent="0" algn="ctr">
              <a:buNone/>
            </a:pPr>
            <a:r>
              <a:rPr lang="en-US" i="1" dirty="0" smtClean="0"/>
              <a:t>“</a:t>
            </a:r>
            <a:r>
              <a:rPr lang="en-US" u="sng" dirty="0" smtClean="0"/>
              <a:t>Job Seeker Tips, Topics, and Tools</a:t>
            </a:r>
            <a:r>
              <a:rPr lang="en-US" dirty="0" smtClean="0"/>
              <a:t>.”</a:t>
            </a:r>
          </a:p>
          <a:p>
            <a:pPr marL="0" indent="0" algn="ctr">
              <a:buNone/>
            </a:pPr>
            <a:r>
              <a:rPr lang="en-US" i="1" dirty="0" smtClean="0"/>
              <a:t>It </a:t>
            </a:r>
            <a:r>
              <a:rPr lang="en-US" i="1" dirty="0"/>
              <a:t>has Everything a Job Seeker Needs to Get a Job from Beginning to End! </a:t>
            </a:r>
          </a:p>
          <a:p>
            <a:pPr marL="0" indent="0" algn="just">
              <a:buNone/>
            </a:pPr>
            <a:endParaRPr lang="en-US" sz="900" dirty="0" smtClean="0"/>
          </a:p>
          <a:p>
            <a:pPr marL="0" indent="0" algn="just">
              <a:buNone/>
            </a:pPr>
            <a:r>
              <a:rPr lang="en-US" dirty="0" smtClean="0"/>
              <a:t>Since 2010, including in 2015 when his website went live, his entertaining </a:t>
            </a:r>
            <a:r>
              <a:rPr lang="en-US" i="1" dirty="0" smtClean="0"/>
              <a:t>advice, guidance, and information </a:t>
            </a:r>
            <a:r>
              <a:rPr lang="en-US" dirty="0" smtClean="0"/>
              <a:t>has crisscrossed the United States helping thousands of Job Seekers. </a:t>
            </a:r>
          </a:p>
          <a:p>
            <a:pPr marL="0" indent="0" algn="just">
              <a:buNone/>
            </a:pPr>
            <a:endParaRPr lang="en-US" sz="900" dirty="0" smtClean="0"/>
          </a:p>
          <a:p>
            <a:pPr marL="0" indent="0" algn="just">
              <a:buNone/>
            </a:pPr>
            <a:r>
              <a:rPr lang="en-US" dirty="0" smtClean="0"/>
              <a:t>At one time, John taught classes on </a:t>
            </a:r>
            <a:r>
              <a:rPr lang="en-US" i="1" dirty="0" smtClean="0"/>
              <a:t>LinkedIn, Résumé Writing, and Researching the Internet</a:t>
            </a:r>
            <a:r>
              <a:rPr lang="en-US" dirty="0" smtClean="0"/>
              <a:t> at the Employment Transition Center and Network Groups.</a:t>
            </a:r>
          </a:p>
          <a:p>
            <a:pPr marL="0" indent="0" algn="just">
              <a:buNone/>
            </a:pPr>
            <a:endParaRPr lang="en-US" sz="1000" dirty="0" smtClean="0"/>
          </a:p>
          <a:p>
            <a:pPr marL="0" indent="0" algn="just">
              <a:buNone/>
            </a:pPr>
            <a:r>
              <a:rPr lang="en-US" dirty="0" smtClean="0"/>
              <a:t>He </a:t>
            </a:r>
            <a:r>
              <a:rPr lang="en-US" dirty="0"/>
              <a:t>is also on the speaker circuit to small groups.</a:t>
            </a:r>
            <a:endParaRPr lang="en-US" dirty="0" smtClean="0"/>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t>4</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3570440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838200"/>
            <a:ext cx="8229600" cy="5943600"/>
          </a:xfrm>
        </p:spPr>
        <p:txBody>
          <a:bodyPr>
            <a:noAutofit/>
          </a:bodyPr>
          <a:lstStyle/>
          <a:p>
            <a:pPr marL="0" indent="0" algn="ctr">
              <a:buNone/>
            </a:pPr>
            <a:r>
              <a:rPr lang="en-US" sz="2500" b="1" i="1" u="sng" dirty="0" smtClean="0"/>
              <a:t>Checklist </a:t>
            </a:r>
            <a:r>
              <a:rPr lang="en-US" sz="2500" b="1" i="1" u="sng" dirty="0"/>
              <a:t>of 35 </a:t>
            </a:r>
            <a:r>
              <a:rPr lang="en-US" sz="2500" b="1" i="1" u="sng" dirty="0" smtClean="0"/>
              <a:t>Things to Do Before </a:t>
            </a:r>
            <a:r>
              <a:rPr lang="en-US" sz="2500" b="1" i="1" u="sng" dirty="0"/>
              <a:t>an Interview, in </a:t>
            </a:r>
            <a:r>
              <a:rPr lang="en-US" sz="2500" b="1" i="1" u="sng" dirty="0" smtClean="0"/>
              <a:t>Rhyme</a:t>
            </a:r>
            <a:endParaRPr lang="en-US" sz="2500" b="1" dirty="0"/>
          </a:p>
          <a:p>
            <a:pPr marL="0" indent="0" algn="ctr">
              <a:buNone/>
            </a:pPr>
            <a:r>
              <a:rPr lang="en-US" sz="1700" i="1" dirty="0" smtClean="0"/>
              <a:t>“</a:t>
            </a:r>
            <a:r>
              <a:rPr lang="en-US" sz="1700" i="1" dirty="0"/>
              <a:t>Rhyming Story Poems Provide a Message through the Music of Words.” </a:t>
            </a:r>
            <a:endParaRPr lang="en-US" sz="1700" dirty="0"/>
          </a:p>
          <a:p>
            <a:pPr marL="0" indent="0" algn="ctr">
              <a:buNone/>
            </a:pPr>
            <a:r>
              <a:rPr lang="en-US" sz="1700" i="1" dirty="0" smtClean="0"/>
              <a:t>By </a:t>
            </a:r>
            <a:r>
              <a:rPr lang="en-US" sz="1700" i="1" dirty="0"/>
              <a:t>John B. Goldhamer</a:t>
            </a:r>
            <a:endParaRPr lang="en-US" sz="1700" dirty="0"/>
          </a:p>
          <a:p>
            <a:pPr>
              <a:buFont typeface="Wingdings" panose="05000000000000000000" pitchFamily="2" charset="2"/>
              <a:buChar char="q"/>
            </a:pPr>
            <a:r>
              <a:rPr lang="en-US" sz="1300" dirty="0" smtClean="0"/>
              <a:t>Our </a:t>
            </a:r>
            <a:r>
              <a:rPr lang="en-US" sz="1300" i="1" dirty="0"/>
              <a:t>Clocks</a:t>
            </a:r>
            <a:r>
              <a:rPr lang="en-US" sz="1300" dirty="0"/>
              <a:t> are set, </a:t>
            </a:r>
            <a:r>
              <a:rPr lang="en-US" sz="1300" i="1" dirty="0"/>
              <a:t>Shoes Shined</a:t>
            </a:r>
            <a:r>
              <a:rPr lang="en-US" sz="1300" dirty="0"/>
              <a:t>, and we are ready for </a:t>
            </a:r>
            <a:r>
              <a:rPr lang="en-US" sz="1300" i="1" dirty="0"/>
              <a:t>Interview</a:t>
            </a:r>
            <a:r>
              <a:rPr lang="en-US" sz="1300" dirty="0"/>
              <a:t> DAY,</a:t>
            </a:r>
          </a:p>
          <a:p>
            <a:pPr>
              <a:buFont typeface="Wingdings" panose="05000000000000000000" pitchFamily="2" charset="2"/>
              <a:buChar char="q"/>
            </a:pPr>
            <a:r>
              <a:rPr lang="en-US" sz="1300" dirty="0" smtClean="0"/>
              <a:t>With </a:t>
            </a:r>
            <a:r>
              <a:rPr lang="en-US" sz="1300" i="1" dirty="0"/>
              <a:t>Clothing Pressed</a:t>
            </a:r>
            <a:r>
              <a:rPr lang="en-US" sz="1300" dirty="0"/>
              <a:t>, </a:t>
            </a:r>
            <a:r>
              <a:rPr lang="en-US" sz="1300" i="1" dirty="0"/>
              <a:t>Hair Combed</a:t>
            </a:r>
            <a:r>
              <a:rPr lang="en-US" sz="1300" dirty="0"/>
              <a:t>, and </a:t>
            </a:r>
            <a:r>
              <a:rPr lang="en-US" sz="1300" i="1" dirty="0"/>
              <a:t>Car Keys Known</a:t>
            </a:r>
            <a:r>
              <a:rPr lang="en-US" sz="1300" dirty="0"/>
              <a:t> we are Set without </a:t>
            </a:r>
            <a:r>
              <a:rPr lang="en-US" sz="1300" dirty="0" smtClean="0"/>
              <a:t>DELAY</a:t>
            </a:r>
          </a:p>
          <a:p>
            <a:pPr>
              <a:buFont typeface="Wingdings" panose="05000000000000000000" pitchFamily="2" charset="2"/>
              <a:buChar char="q"/>
            </a:pPr>
            <a:r>
              <a:rPr lang="en-US" sz="1300" dirty="0" smtClean="0"/>
              <a:t>Our </a:t>
            </a:r>
            <a:r>
              <a:rPr lang="en-US" sz="1300" i="1" dirty="0" smtClean="0"/>
              <a:t>Cars are Fixed</a:t>
            </a:r>
            <a:r>
              <a:rPr lang="en-US" sz="1300" dirty="0" smtClean="0"/>
              <a:t>, </a:t>
            </a:r>
            <a:r>
              <a:rPr lang="en-US" sz="1300" i="1" dirty="0" smtClean="0"/>
              <a:t>Tires Good</a:t>
            </a:r>
            <a:r>
              <a:rPr lang="en-US" sz="1300" dirty="0" smtClean="0"/>
              <a:t>, </a:t>
            </a:r>
            <a:r>
              <a:rPr lang="en-US" sz="1300" i="1" dirty="0" smtClean="0"/>
              <a:t>Tank Full</a:t>
            </a:r>
            <a:r>
              <a:rPr lang="en-US" sz="1300" dirty="0" smtClean="0"/>
              <a:t>, and we are ready for Victory TODAY,</a:t>
            </a:r>
          </a:p>
          <a:p>
            <a:pPr>
              <a:buFont typeface="Wingdings" panose="05000000000000000000" pitchFamily="2" charset="2"/>
              <a:buChar char="q"/>
            </a:pPr>
            <a:r>
              <a:rPr lang="en-US" sz="1300" i="1" dirty="0" smtClean="0"/>
              <a:t>Address </a:t>
            </a:r>
            <a:r>
              <a:rPr lang="en-US" sz="1300" i="1" dirty="0"/>
              <a:t>Googled, Directions Firm</a:t>
            </a:r>
            <a:r>
              <a:rPr lang="en-US" sz="1300" dirty="0"/>
              <a:t>, </a:t>
            </a:r>
            <a:r>
              <a:rPr lang="en-US" sz="1300" i="1" dirty="0"/>
              <a:t>Map Printed</a:t>
            </a:r>
            <a:r>
              <a:rPr lang="en-US" sz="1300" dirty="0"/>
              <a:t> and Plan to be early so Success will not be GRAY.</a:t>
            </a:r>
          </a:p>
          <a:p>
            <a:pPr>
              <a:buFont typeface="Wingdings" panose="05000000000000000000" pitchFamily="2" charset="2"/>
              <a:buChar char="q"/>
            </a:pPr>
            <a:r>
              <a:rPr lang="en-US" sz="1300" i="1" dirty="0" smtClean="0"/>
              <a:t>Smiles </a:t>
            </a:r>
            <a:r>
              <a:rPr lang="en-US" sz="1300" i="1" dirty="0"/>
              <a:t>in the Mirror</a:t>
            </a:r>
            <a:r>
              <a:rPr lang="en-US" sz="1300" dirty="0"/>
              <a:t> show we have </a:t>
            </a:r>
            <a:r>
              <a:rPr lang="en-US" sz="1300" i="1" dirty="0"/>
              <a:t>Confidence </a:t>
            </a:r>
            <a:r>
              <a:rPr lang="en-US" sz="1300" dirty="0"/>
              <a:t>and we Shine like a SUNRAY</a:t>
            </a:r>
            <a:r>
              <a:rPr lang="en-US" sz="1300" dirty="0" smtClean="0"/>
              <a:t>,</a:t>
            </a:r>
            <a:r>
              <a:rPr lang="en-US" sz="1300" dirty="0"/>
              <a:t> </a:t>
            </a:r>
          </a:p>
          <a:p>
            <a:pPr>
              <a:buFont typeface="Wingdings" panose="05000000000000000000" pitchFamily="2" charset="2"/>
              <a:buChar char="q"/>
            </a:pPr>
            <a:r>
              <a:rPr lang="en-US" sz="1300" i="1" dirty="0" smtClean="0"/>
              <a:t>We </a:t>
            </a:r>
            <a:r>
              <a:rPr lang="en-US" sz="1300" i="1" dirty="0"/>
              <a:t>Look Good</a:t>
            </a:r>
            <a:r>
              <a:rPr lang="en-US" sz="1300" dirty="0"/>
              <a:t>, </a:t>
            </a:r>
            <a:r>
              <a:rPr lang="en-US" sz="1300" i="1" dirty="0"/>
              <a:t>Professional too</a:t>
            </a:r>
            <a:r>
              <a:rPr lang="en-US" sz="1300" dirty="0"/>
              <a:t>, and now we are ready to tell the Interviewer HEY. </a:t>
            </a:r>
            <a:endParaRPr lang="en-US" sz="1300" dirty="0" smtClean="0"/>
          </a:p>
          <a:p>
            <a:pPr>
              <a:buFont typeface="Wingdings" panose="05000000000000000000" pitchFamily="2" charset="2"/>
              <a:buChar char="q"/>
            </a:pPr>
            <a:r>
              <a:rPr lang="en-US" sz="1300" dirty="0" smtClean="0"/>
              <a:t>Ready </a:t>
            </a:r>
            <a:r>
              <a:rPr lang="en-US" sz="1300" dirty="0"/>
              <a:t>to </a:t>
            </a:r>
            <a:r>
              <a:rPr lang="en-US" sz="1300" i="1" dirty="0"/>
              <a:t>Turn Off Cell Phones</a:t>
            </a:r>
            <a:r>
              <a:rPr lang="en-US" sz="1300" dirty="0"/>
              <a:t> before the meeting so we do not get a call from any of THEY,</a:t>
            </a:r>
          </a:p>
          <a:p>
            <a:pPr>
              <a:buFont typeface="Wingdings" panose="05000000000000000000" pitchFamily="2" charset="2"/>
              <a:buChar char="q"/>
            </a:pPr>
            <a:r>
              <a:rPr lang="en-US" sz="1300" dirty="0" smtClean="0"/>
              <a:t>And </a:t>
            </a:r>
            <a:r>
              <a:rPr lang="en-US" sz="1300" dirty="0"/>
              <a:t>we have a </a:t>
            </a:r>
            <a:r>
              <a:rPr lang="en-US" sz="1300" i="1" dirty="0"/>
              <a:t>Stack of Business Cards</a:t>
            </a:r>
            <a:r>
              <a:rPr lang="en-US" sz="1300" dirty="0"/>
              <a:t>, which look great and are not made of CLAY</a:t>
            </a:r>
            <a:r>
              <a:rPr lang="en-US" sz="1300" dirty="0" smtClean="0"/>
              <a:t>.</a:t>
            </a:r>
          </a:p>
          <a:p>
            <a:pPr>
              <a:buFont typeface="Wingdings" panose="05000000000000000000" pitchFamily="2" charset="2"/>
              <a:buChar char="q"/>
            </a:pPr>
            <a:r>
              <a:rPr lang="en-US" sz="1300" dirty="0" smtClean="0"/>
              <a:t>We </a:t>
            </a:r>
            <a:r>
              <a:rPr lang="en-US" sz="1300" dirty="0"/>
              <a:t>have </a:t>
            </a:r>
            <a:r>
              <a:rPr lang="en-US" sz="1300" i="1" dirty="0"/>
              <a:t>Two Good Pens</a:t>
            </a:r>
            <a:r>
              <a:rPr lang="en-US" sz="1300" dirty="0"/>
              <a:t> </a:t>
            </a:r>
            <a:r>
              <a:rPr lang="en-US" sz="1300" i="1" dirty="0"/>
              <a:t>Without Advertising</a:t>
            </a:r>
            <a:r>
              <a:rPr lang="en-US" sz="1300" dirty="0"/>
              <a:t> that we had in our Pen and Pencil TRAY,</a:t>
            </a:r>
          </a:p>
          <a:p>
            <a:pPr>
              <a:buFont typeface="Wingdings" panose="05000000000000000000" pitchFamily="2" charset="2"/>
              <a:buChar char="q"/>
            </a:pPr>
            <a:r>
              <a:rPr lang="en-US" sz="1300" dirty="0" smtClean="0"/>
              <a:t>Our </a:t>
            </a:r>
            <a:r>
              <a:rPr lang="en-US" sz="1300" i="1" dirty="0"/>
              <a:t>Portfolio is Cleaned</a:t>
            </a:r>
            <a:r>
              <a:rPr lang="en-US" sz="1300" dirty="0"/>
              <a:t>, </a:t>
            </a:r>
            <a:r>
              <a:rPr lang="en-US" sz="1300" i="1" dirty="0"/>
              <a:t>Old Papers Removed</a:t>
            </a:r>
            <a:r>
              <a:rPr lang="en-US" sz="1300" dirty="0"/>
              <a:t>, and the </a:t>
            </a:r>
            <a:r>
              <a:rPr lang="en-US" sz="1300" i="1" dirty="0"/>
              <a:t>Pad of Paper</a:t>
            </a:r>
            <a:r>
              <a:rPr lang="en-US" sz="1300" dirty="0"/>
              <a:t> is not FRAY</a:t>
            </a:r>
            <a:r>
              <a:rPr lang="en-US" sz="1300" dirty="0" smtClean="0"/>
              <a:t>.</a:t>
            </a:r>
          </a:p>
          <a:p>
            <a:pPr>
              <a:buFont typeface="Wingdings" panose="05000000000000000000" pitchFamily="2" charset="2"/>
              <a:buChar char="q"/>
            </a:pPr>
            <a:r>
              <a:rPr lang="en-US" sz="1300" dirty="0" smtClean="0"/>
              <a:t>We </a:t>
            </a:r>
            <a:r>
              <a:rPr lang="en-US" sz="1300" i="1" dirty="0"/>
              <a:t>Printed the Interview’s E-mail Invitation</a:t>
            </a:r>
            <a:r>
              <a:rPr lang="en-US" sz="1300" dirty="0"/>
              <a:t> and </a:t>
            </a:r>
            <a:r>
              <a:rPr lang="en-US" sz="1300" i="1" dirty="0"/>
              <a:t>Replied our Excitement to Meet</a:t>
            </a:r>
            <a:r>
              <a:rPr lang="en-US" sz="1300" dirty="0"/>
              <a:t> in order to </a:t>
            </a:r>
            <a:r>
              <a:rPr lang="en-US" sz="1300" dirty="0" smtClean="0"/>
              <a:t>SWAY,</a:t>
            </a:r>
            <a:endParaRPr lang="en-US" sz="1300" dirty="0"/>
          </a:p>
          <a:p>
            <a:pPr>
              <a:buFont typeface="Wingdings" panose="05000000000000000000" pitchFamily="2" charset="2"/>
              <a:buChar char="q"/>
            </a:pPr>
            <a:r>
              <a:rPr lang="en-US" sz="1300" dirty="0" smtClean="0"/>
              <a:t>And </a:t>
            </a:r>
            <a:r>
              <a:rPr lang="en-US" sz="1300" i="1" dirty="0"/>
              <a:t>Prepared Thank you E-mails</a:t>
            </a:r>
            <a:r>
              <a:rPr lang="en-US" sz="1300" dirty="0"/>
              <a:t> to send </a:t>
            </a:r>
            <a:r>
              <a:rPr lang="en-US" sz="1300" i="1" dirty="0"/>
              <a:t>After the Interview</a:t>
            </a:r>
            <a:r>
              <a:rPr lang="en-US" sz="1300" dirty="0"/>
              <a:t> so our Competence would WEIGH.</a:t>
            </a:r>
          </a:p>
          <a:p>
            <a:pPr>
              <a:buFont typeface="Wingdings" panose="05000000000000000000" pitchFamily="2" charset="2"/>
              <a:buChar char="q"/>
            </a:pPr>
            <a:r>
              <a:rPr lang="en-US" sz="1300" dirty="0"/>
              <a:t>We </a:t>
            </a:r>
            <a:r>
              <a:rPr lang="en-US" sz="1300" i="1" dirty="0"/>
              <a:t>Reviewed, Underlined Verbs, and Printed the Job Posting</a:t>
            </a:r>
            <a:r>
              <a:rPr lang="en-US" sz="1300" dirty="0"/>
              <a:t> and think they will offer a Good PAY,</a:t>
            </a:r>
          </a:p>
          <a:p>
            <a:pPr>
              <a:buFont typeface="Wingdings" panose="05000000000000000000" pitchFamily="2" charset="2"/>
              <a:buChar char="q"/>
            </a:pPr>
            <a:r>
              <a:rPr lang="en-US" sz="1300" i="1" dirty="0" smtClean="0"/>
              <a:t>Created </a:t>
            </a:r>
            <a:r>
              <a:rPr lang="en-US" sz="1300" i="1" dirty="0"/>
              <a:t>Six Questions </a:t>
            </a:r>
            <a:r>
              <a:rPr lang="en-US" sz="1300" dirty="0"/>
              <a:t>from the </a:t>
            </a:r>
            <a:r>
              <a:rPr lang="en-US" sz="1300" i="1" dirty="0"/>
              <a:t>List of Questions to Ask an </a:t>
            </a:r>
            <a:r>
              <a:rPr lang="en-US" sz="1300" i="1" dirty="0" smtClean="0"/>
              <a:t>Interviewer, </a:t>
            </a:r>
            <a:r>
              <a:rPr lang="en-US" sz="1300" dirty="0"/>
              <a:t>hoping some will get a YEA,</a:t>
            </a:r>
          </a:p>
          <a:p>
            <a:pPr>
              <a:buFont typeface="Wingdings" panose="05000000000000000000" pitchFamily="2" charset="2"/>
              <a:buChar char="q"/>
            </a:pPr>
            <a:r>
              <a:rPr lang="en-US" sz="1300" dirty="0" smtClean="0"/>
              <a:t>We </a:t>
            </a:r>
            <a:r>
              <a:rPr lang="en-US" sz="1300" dirty="0"/>
              <a:t>Looked at each </a:t>
            </a:r>
            <a:r>
              <a:rPr lang="en-US" sz="1300" i="1" dirty="0"/>
              <a:t>Interviewer’s LinkedIn Profile</a:t>
            </a:r>
            <a:r>
              <a:rPr lang="en-US" sz="1300" dirty="0"/>
              <a:t> to Show us the WAY,</a:t>
            </a:r>
          </a:p>
          <a:p>
            <a:pPr>
              <a:buFont typeface="Wingdings" panose="05000000000000000000" pitchFamily="2" charset="2"/>
              <a:buChar char="q"/>
            </a:pPr>
            <a:r>
              <a:rPr lang="en-US" sz="1300" dirty="0" smtClean="0"/>
              <a:t>And </a:t>
            </a:r>
            <a:r>
              <a:rPr lang="en-US" sz="1300" i="1" dirty="0"/>
              <a:t>Researched the Company</a:t>
            </a:r>
            <a:r>
              <a:rPr lang="en-US" sz="1300" dirty="0"/>
              <a:t> to show we are </a:t>
            </a:r>
            <a:r>
              <a:rPr lang="en-US" sz="1300" i="1" dirty="0"/>
              <a:t>Prepared</a:t>
            </a:r>
            <a:r>
              <a:rPr lang="en-US" sz="1300" dirty="0"/>
              <a:t> and it will not be just, Come What MAY.</a:t>
            </a:r>
          </a:p>
          <a:p>
            <a:pPr>
              <a:buFont typeface="Wingdings" panose="05000000000000000000" pitchFamily="2" charset="2"/>
              <a:buChar char="q"/>
            </a:pPr>
            <a:r>
              <a:rPr lang="en-US" sz="1300" dirty="0" smtClean="0"/>
              <a:t>With </a:t>
            </a:r>
            <a:r>
              <a:rPr lang="en-US" sz="1300" i="1" dirty="0"/>
              <a:t>Printed</a:t>
            </a:r>
            <a:r>
              <a:rPr lang="en-US" sz="1300" dirty="0"/>
              <a:t> </a:t>
            </a:r>
            <a:r>
              <a:rPr lang="en-US" sz="1300" i="1" dirty="0"/>
              <a:t>Cover Letters and Resumes</a:t>
            </a:r>
            <a:r>
              <a:rPr lang="en-US" sz="1300" dirty="0"/>
              <a:t> In Hand with a Lot to SAY,</a:t>
            </a:r>
          </a:p>
          <a:p>
            <a:pPr>
              <a:buFont typeface="Wingdings" panose="05000000000000000000" pitchFamily="2" charset="2"/>
              <a:buChar char="q"/>
            </a:pPr>
            <a:r>
              <a:rPr lang="en-US" sz="1300" dirty="0" smtClean="0"/>
              <a:t>We </a:t>
            </a:r>
            <a:r>
              <a:rPr lang="en-US" sz="1300" dirty="0"/>
              <a:t>Know that our </a:t>
            </a:r>
            <a:r>
              <a:rPr lang="en-US" sz="1300" i="1" dirty="0"/>
              <a:t>SOAR Stories</a:t>
            </a:r>
            <a:r>
              <a:rPr lang="en-US" sz="1300" dirty="0"/>
              <a:t> would make a Good PLAY.</a:t>
            </a:r>
          </a:p>
          <a:p>
            <a:pPr>
              <a:buFont typeface="Wingdings" panose="05000000000000000000" pitchFamily="2" charset="2"/>
              <a:buChar char="q"/>
            </a:pPr>
            <a:r>
              <a:rPr lang="en-US" sz="1300" dirty="0" smtClean="0"/>
              <a:t>We </a:t>
            </a:r>
            <a:r>
              <a:rPr lang="en-US" sz="1300" dirty="0"/>
              <a:t>even Read John Goldhamer’s </a:t>
            </a:r>
            <a:r>
              <a:rPr lang="en-US" sz="1300" i="1" dirty="0" smtClean="0"/>
              <a:t>“</a:t>
            </a:r>
            <a:r>
              <a:rPr lang="en-US" sz="1400" i="1" dirty="0"/>
              <a:t>Job Seeker Tips, Topics, and </a:t>
            </a:r>
            <a:r>
              <a:rPr lang="en-US" sz="1400" i="1" dirty="0" smtClean="0"/>
              <a:t>Tools</a:t>
            </a:r>
            <a:r>
              <a:rPr lang="en-US" sz="1300" i="1" dirty="0" smtClean="0"/>
              <a:t>”</a:t>
            </a:r>
            <a:r>
              <a:rPr lang="en-US" sz="1300" dirty="0" smtClean="0"/>
              <a:t> </a:t>
            </a:r>
            <a:r>
              <a:rPr lang="en-US" sz="1300" dirty="0"/>
              <a:t>and did not STRAY,</a:t>
            </a:r>
          </a:p>
          <a:p>
            <a:pPr>
              <a:buFont typeface="Wingdings" panose="05000000000000000000" pitchFamily="2" charset="2"/>
              <a:buChar char="q"/>
            </a:pPr>
            <a:r>
              <a:rPr lang="en-US" sz="1300" dirty="0" smtClean="0"/>
              <a:t>So </a:t>
            </a:r>
            <a:r>
              <a:rPr lang="en-US" sz="1300" dirty="0"/>
              <a:t>now we are </a:t>
            </a:r>
            <a:r>
              <a:rPr lang="en-US" sz="1300" i="1" dirty="0"/>
              <a:t>EQUIPPED, PREPARED, AND READY</a:t>
            </a:r>
            <a:r>
              <a:rPr lang="en-US" sz="1300" dirty="0"/>
              <a:t> for </a:t>
            </a:r>
            <a:r>
              <a:rPr lang="en-US" sz="1300" i="1" dirty="0"/>
              <a:t>Interview </a:t>
            </a:r>
            <a:r>
              <a:rPr lang="en-US" sz="1300" dirty="0"/>
              <a:t>DAY</a:t>
            </a:r>
            <a:r>
              <a:rPr lang="en-US" sz="1300" dirty="0" smtClean="0"/>
              <a:t>.</a:t>
            </a:r>
            <a:endParaRPr lang="en-US" sz="1300" i="1" dirty="0"/>
          </a:p>
        </p:txBody>
      </p:sp>
      <p:sp>
        <p:nvSpPr>
          <p:cNvPr id="4" name="Slide Number Placeholder 3"/>
          <p:cNvSpPr>
            <a:spLocks noGrp="1"/>
          </p:cNvSpPr>
          <p:nvPr>
            <p:ph type="sldNum" sz="quarter" idx="12"/>
          </p:nvPr>
        </p:nvSpPr>
        <p:spPr>
          <a:xfrm>
            <a:off x="6553200" y="6400800"/>
            <a:ext cx="2133600" cy="365125"/>
          </a:xfrm>
        </p:spPr>
        <p:txBody>
          <a:bodyPr/>
          <a:lstStyle/>
          <a:p>
            <a:r>
              <a:rPr lang="en-US" dirty="0" smtClean="0"/>
              <a:t>JohnGoldhamer.com </a:t>
            </a:r>
            <a:fld id="{861B0595-42FB-4C50-9BB1-2A04FBFC51C6}" type="slidenum">
              <a:rPr lang="en-US" smtClean="0"/>
              <a:t>40</a:t>
            </a:fld>
            <a:endParaRPr lang="en-US" dirty="0"/>
          </a:p>
        </p:txBody>
      </p:sp>
      <p:cxnSp>
        <p:nvCxnSpPr>
          <p:cNvPr id="6" name="Straight Connector 5"/>
          <p:cNvCxnSpPr/>
          <p:nvPr/>
        </p:nvCxnSpPr>
        <p:spPr>
          <a:xfrm>
            <a:off x="533400" y="2133600"/>
            <a:ext cx="807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33400" y="5029200"/>
            <a:ext cx="807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3581400"/>
            <a:ext cx="807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 y="6477000"/>
            <a:ext cx="807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0045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838200"/>
            <a:ext cx="8229600" cy="5943600"/>
          </a:xfrm>
        </p:spPr>
        <p:txBody>
          <a:bodyPr/>
          <a:lstStyle/>
          <a:p>
            <a:pPr marL="0" indent="0">
              <a:buNone/>
            </a:pPr>
            <a:r>
              <a:rPr lang="en-US" sz="2600" b="1" i="1" u="sng" dirty="0"/>
              <a:t>Checklist of 35 Things to Do Before an Interview, in Rhyme</a:t>
            </a:r>
            <a:endParaRPr lang="en-US" sz="2600" b="1" dirty="0"/>
          </a:p>
          <a:p>
            <a:pPr marL="0" indent="0">
              <a:buNone/>
            </a:pPr>
            <a:endParaRPr lang="en-US" dirty="0"/>
          </a:p>
        </p:txBody>
      </p:sp>
      <p:sp>
        <p:nvSpPr>
          <p:cNvPr id="4" name="Slide Number Placeholder 3"/>
          <p:cNvSpPr>
            <a:spLocks noGrp="1"/>
          </p:cNvSpPr>
          <p:nvPr>
            <p:ph type="sldNum" sz="quarter" idx="12"/>
          </p:nvPr>
        </p:nvSpPr>
        <p:spPr/>
        <p:txBody>
          <a:bodyPr/>
          <a:lstStyle/>
          <a:p>
            <a:fld id="{861B0595-42FB-4C50-9BB1-2A04FBFC51C6}" type="slidenum">
              <a:rPr lang="en-US" smtClean="0"/>
              <a:t>41</a:t>
            </a:fld>
            <a:endParaRPr lang="en-US" dirty="0" smtClean="0"/>
          </a:p>
          <a:p>
            <a:r>
              <a:rPr lang="en-US" dirty="0" smtClean="0"/>
              <a:t>JohnGoldhamer.com</a:t>
            </a:r>
            <a:endParaRPr lang="en-US" dirty="0"/>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5277" t="21057" r="3659" b="8816"/>
          <a:stretch/>
        </p:blipFill>
        <p:spPr bwMode="auto">
          <a:xfrm>
            <a:off x="2438400" y="1295400"/>
            <a:ext cx="4322618"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34542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4" name="Slide Number Placeholder 3"/>
          <p:cNvSpPr>
            <a:spLocks noGrp="1"/>
          </p:cNvSpPr>
          <p:nvPr>
            <p:ph type="sldNum" sz="quarter" idx="12"/>
          </p:nvPr>
        </p:nvSpPr>
        <p:spPr>
          <a:xfrm>
            <a:off x="6556192" y="6248400"/>
            <a:ext cx="2133600" cy="365125"/>
          </a:xfrm>
        </p:spPr>
        <p:txBody>
          <a:bodyPr/>
          <a:lstStyle/>
          <a:p>
            <a:fld id="{861B0595-42FB-4C50-9BB1-2A04FBFC51C6}" type="slidenum">
              <a:rPr lang="en-US" smtClean="0"/>
              <a:t>42</a:t>
            </a:fld>
            <a:endParaRPr lang="en-US" dirty="0" smtClean="0"/>
          </a:p>
          <a:p>
            <a:r>
              <a:rPr lang="en-US" u="sng" dirty="0" smtClean="0"/>
              <a:t>JohnGoldhamer.com</a:t>
            </a:r>
            <a:endParaRPr lang="en-US" dirty="0"/>
          </a:p>
        </p:txBody>
      </p:sp>
      <p:sp>
        <p:nvSpPr>
          <p:cNvPr id="6" name="Content Placeholder 5"/>
          <p:cNvSpPr>
            <a:spLocks noGrp="1"/>
          </p:cNvSpPr>
          <p:nvPr>
            <p:ph idx="1"/>
          </p:nvPr>
        </p:nvSpPr>
        <p:spPr>
          <a:xfrm>
            <a:off x="457200" y="685800"/>
            <a:ext cx="8229600" cy="6172200"/>
          </a:xfrm>
        </p:spPr>
        <p:txBody>
          <a:bodyPr>
            <a:normAutofit/>
          </a:bodyPr>
          <a:lstStyle/>
          <a:p>
            <a:pPr marL="0" indent="0" algn="ctr">
              <a:buNone/>
            </a:pPr>
            <a:r>
              <a:rPr lang="en-US" sz="2500" b="1" u="sng" dirty="0"/>
              <a:t>List of 35 Questions to Ask an </a:t>
            </a:r>
            <a:r>
              <a:rPr lang="en-US" sz="2500" b="1" u="sng" dirty="0" smtClean="0"/>
              <a:t>Intervie</a:t>
            </a:r>
            <a:r>
              <a:rPr lang="en-US" sz="2400" b="1" u="sng" dirty="0" smtClean="0"/>
              <a:t>wer</a:t>
            </a:r>
          </a:p>
          <a:p>
            <a:pPr marL="0" indent="0" algn="ctr">
              <a:buNone/>
            </a:pPr>
            <a:r>
              <a:rPr lang="en-US" sz="1700" dirty="0" smtClean="0"/>
              <a:t>Separated </a:t>
            </a:r>
            <a:r>
              <a:rPr lang="en-US" sz="1700" dirty="0"/>
              <a:t>into five categories: </a:t>
            </a:r>
            <a:r>
              <a:rPr lang="en-US" sz="1700" i="1" dirty="0"/>
              <a:t>Beginning Questions, Management Position Questions, Support Position Questions, Company or Organization Questions, and Ending Questions</a:t>
            </a:r>
            <a:r>
              <a:rPr lang="en-US" sz="1700" i="1" dirty="0" smtClean="0"/>
              <a:t>.</a:t>
            </a:r>
          </a:p>
          <a:p>
            <a:pPr marL="0" indent="0" algn="ctr">
              <a:buNone/>
            </a:pPr>
            <a:endParaRPr lang="en-US" sz="1700" b="1" dirty="0"/>
          </a:p>
        </p:txBody>
      </p:sp>
      <p:pic>
        <p:nvPicPr>
          <p:cNvPr id="717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4296" t="21460" r="64625" b="8141"/>
          <a:stretch/>
        </p:blipFill>
        <p:spPr bwMode="auto">
          <a:xfrm>
            <a:off x="2667000" y="1676400"/>
            <a:ext cx="3889192"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68831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152400" y="685800"/>
            <a:ext cx="8839200" cy="6096000"/>
          </a:xfrm>
        </p:spPr>
        <p:txBody>
          <a:bodyPr/>
          <a:lstStyle/>
          <a:p>
            <a:pPr marL="0" indent="0" algn="ctr">
              <a:buNone/>
            </a:pPr>
            <a:r>
              <a:rPr lang="en-US" sz="2500" b="1" u="sng" dirty="0" smtClean="0"/>
              <a:t>Job </a:t>
            </a:r>
            <a:r>
              <a:rPr lang="en-US" sz="2500" b="1" u="sng" dirty="0"/>
              <a:t>Offer Comparison </a:t>
            </a:r>
            <a:r>
              <a:rPr lang="en-US" sz="2500" b="1" u="sng" dirty="0" smtClean="0"/>
              <a:t>Worksheet</a:t>
            </a:r>
            <a:endParaRPr lang="en-US" sz="2500" u="sng" dirty="0"/>
          </a:p>
          <a:p>
            <a:pPr marL="0" indent="0" algn="ctr">
              <a:buNone/>
            </a:pPr>
            <a:r>
              <a:rPr lang="en-US" sz="1800" dirty="0"/>
              <a:t>Provides a fillable form covering 8 Topics 35 Issues to consider when offered a job or two</a:t>
            </a:r>
            <a:r>
              <a:rPr lang="en-US" sz="1800" dirty="0" smtClean="0"/>
              <a:t>.</a:t>
            </a:r>
          </a:p>
          <a:p>
            <a:pPr marL="0" indent="0" algn="ctr">
              <a:buNone/>
            </a:pPr>
            <a:endParaRPr lang="en-US" sz="1800" dirty="0"/>
          </a:p>
          <a:p>
            <a:pPr marL="0" indent="0">
              <a:buNone/>
            </a:pPr>
            <a:endParaRPr lang="en-US" dirty="0"/>
          </a:p>
        </p:txBody>
      </p:sp>
      <p:sp>
        <p:nvSpPr>
          <p:cNvPr id="4" name="Slide Number Placeholder 3"/>
          <p:cNvSpPr>
            <a:spLocks noGrp="1"/>
          </p:cNvSpPr>
          <p:nvPr>
            <p:ph type="sldNum" sz="quarter" idx="12"/>
          </p:nvPr>
        </p:nvSpPr>
        <p:spPr>
          <a:xfrm>
            <a:off x="6553200" y="6264275"/>
            <a:ext cx="2133600" cy="365125"/>
          </a:xfrm>
        </p:spPr>
        <p:txBody>
          <a:bodyPr/>
          <a:lstStyle/>
          <a:p>
            <a:fld id="{861B0595-42FB-4C50-9BB1-2A04FBFC51C6}" type="slidenum">
              <a:rPr lang="en-US" smtClean="0"/>
              <a:t>43</a:t>
            </a:fld>
            <a:endParaRPr lang="en-US" dirty="0" smtClean="0"/>
          </a:p>
          <a:p>
            <a:r>
              <a:rPr lang="en-US" u="sng" dirty="0" smtClean="0"/>
              <a:t>JohnGoldhamer.com</a:t>
            </a:r>
            <a:endParaRPr lang="en-US" dirty="0"/>
          </a:p>
        </p:txBody>
      </p:sp>
      <p:pic>
        <p:nvPicPr>
          <p:cNvPr id="819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4798" t="21717" r="33700" b="7267"/>
          <a:stretch/>
        </p:blipFill>
        <p:spPr bwMode="auto">
          <a:xfrm>
            <a:off x="2577515" y="1447800"/>
            <a:ext cx="408823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1221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838200"/>
            <a:ext cx="8229600" cy="5867400"/>
          </a:xfrm>
        </p:spPr>
        <p:txBody>
          <a:bodyPr/>
          <a:lstStyle/>
          <a:p>
            <a:pPr marL="0" indent="0" algn="ctr">
              <a:buNone/>
            </a:pPr>
            <a:r>
              <a:rPr lang="en-US" sz="1900" b="1" u="sng" dirty="0" smtClean="0"/>
              <a:t>Writings - John Goldhamer’s Golden </a:t>
            </a:r>
            <a:r>
              <a:rPr lang="en-US" sz="1900" b="1" u="sng" dirty="0"/>
              <a:t>Nuggets of Wisdom &amp; Six LinkedIn Articles</a:t>
            </a:r>
            <a:endParaRPr lang="en-US" sz="1900" b="1" u="sng" dirty="0" smtClean="0"/>
          </a:p>
          <a:p>
            <a:pPr marL="0" indent="0" algn="ctr">
              <a:buNone/>
            </a:pPr>
            <a:endParaRPr lang="en-US" sz="2500" b="1" u="sng" dirty="0"/>
          </a:p>
        </p:txBody>
      </p:sp>
      <p:sp>
        <p:nvSpPr>
          <p:cNvPr id="4" name="Slide Number Placeholder 3"/>
          <p:cNvSpPr>
            <a:spLocks noGrp="1"/>
          </p:cNvSpPr>
          <p:nvPr>
            <p:ph type="sldNum" sz="quarter" idx="12"/>
          </p:nvPr>
        </p:nvSpPr>
        <p:spPr/>
        <p:txBody>
          <a:bodyPr/>
          <a:lstStyle/>
          <a:p>
            <a:fld id="{861B0595-42FB-4C50-9BB1-2A04FBFC51C6}" type="slidenum">
              <a:rPr lang="en-US" smtClean="0"/>
              <a:t>44</a:t>
            </a:fld>
            <a:endParaRPr lang="en-US" dirty="0" smtClean="0"/>
          </a:p>
          <a:p>
            <a:r>
              <a:rPr lang="en-US" u="sng" dirty="0"/>
              <a:t>JohnGoldhamer.com</a:t>
            </a:r>
            <a:endParaRPr lang="en-US" dirty="0"/>
          </a:p>
          <a:p>
            <a:endParaRPr lang="en-US" dirty="0"/>
          </a:p>
        </p:txBody>
      </p:sp>
      <p:pic>
        <p:nvPicPr>
          <p:cNvPr id="2051" name="Picture 3" descr="C:\Users\John B. Goldhamer.JohnBGoldhamer\Documents\17 JohnGoldhamer.com\JohnGoldhamer.com- Printouts\Landscape\JohnGoldhamer.com- Writings- Landscape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3910" y="1219200"/>
            <a:ext cx="7099482"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8514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0" y="838200"/>
            <a:ext cx="9124950" cy="5943600"/>
          </a:xfrm>
        </p:spPr>
        <p:txBody>
          <a:bodyPr>
            <a:normAutofit/>
          </a:bodyPr>
          <a:lstStyle/>
          <a:p>
            <a:pPr marL="0" indent="0" algn="ctr">
              <a:buNone/>
            </a:pPr>
            <a:r>
              <a:rPr lang="en-US" sz="2500" b="1" u="sng" dirty="0" smtClean="0"/>
              <a:t>Writings</a:t>
            </a:r>
          </a:p>
          <a:p>
            <a:pPr marL="0" indent="0" algn="ctr">
              <a:buNone/>
            </a:pPr>
            <a:r>
              <a:rPr lang="en-US" sz="2400" b="1" u="sng" dirty="0"/>
              <a:t>John Goldhamer's Golden Nuggets of Wisdom</a:t>
            </a:r>
            <a:endParaRPr lang="en-US" sz="2400" dirty="0"/>
          </a:p>
          <a:p>
            <a:pPr marL="0" indent="0">
              <a:buNone/>
            </a:pPr>
            <a:r>
              <a:rPr lang="en-US" sz="1700" dirty="0"/>
              <a:t>A collection listing </a:t>
            </a:r>
            <a:r>
              <a:rPr lang="en-US" sz="1700" i="1" dirty="0"/>
              <a:t>over </a:t>
            </a:r>
            <a:r>
              <a:rPr lang="en-US" sz="1700" i="1" u="sng" dirty="0" smtClean="0"/>
              <a:t>180</a:t>
            </a:r>
            <a:r>
              <a:rPr lang="en-US" sz="1700" dirty="0" smtClean="0"/>
              <a:t> </a:t>
            </a:r>
            <a:r>
              <a:rPr lang="en-US" sz="1700" dirty="0"/>
              <a:t>of John Goldhamer’s </a:t>
            </a:r>
            <a:r>
              <a:rPr lang="en-US" sz="1600" i="1" dirty="0" smtClean="0">
                <a:latin typeface="Georgia" panose="02040502050405020303" pitchFamily="18" charset="0"/>
              </a:rPr>
              <a:t>Original</a:t>
            </a:r>
            <a:r>
              <a:rPr lang="en-US" sz="1700" dirty="0" smtClean="0"/>
              <a:t> </a:t>
            </a:r>
            <a:r>
              <a:rPr lang="en-US" sz="1700" i="1" dirty="0" smtClean="0"/>
              <a:t>Advice</a:t>
            </a:r>
            <a:r>
              <a:rPr lang="en-US" sz="1700" i="1" dirty="0"/>
              <a:t>, </a:t>
            </a:r>
            <a:r>
              <a:rPr lang="en-US" sz="1700" i="1" dirty="0" smtClean="0"/>
              <a:t>Guidance </a:t>
            </a:r>
            <a:r>
              <a:rPr lang="en-US" sz="1700" i="1" dirty="0"/>
              <a:t>and </a:t>
            </a:r>
            <a:r>
              <a:rPr lang="en-US" sz="1700" i="1" dirty="0" smtClean="0"/>
              <a:t>Recommendations</a:t>
            </a:r>
            <a:r>
              <a:rPr lang="en-US" sz="1700" dirty="0" smtClean="0"/>
              <a:t> </a:t>
            </a:r>
            <a:r>
              <a:rPr lang="en-US" sz="1700" dirty="0"/>
              <a:t>separated into </a:t>
            </a:r>
            <a:r>
              <a:rPr lang="en-US" sz="1700" i="1" u="sng" dirty="0" smtClean="0"/>
              <a:t>Forty Categories</a:t>
            </a:r>
            <a:r>
              <a:rPr lang="en-US" sz="1700" i="1" dirty="0" smtClean="0"/>
              <a:t> </a:t>
            </a:r>
            <a:r>
              <a:rPr lang="en-US" sz="1700" dirty="0"/>
              <a:t>and includes a Table of Contents for easy review. </a:t>
            </a:r>
            <a:endParaRPr lang="en-US" sz="1700" dirty="0" smtClean="0"/>
          </a:p>
          <a:p>
            <a:pPr marL="0" indent="0" algn="ctr">
              <a:buNone/>
            </a:pPr>
            <a:r>
              <a:rPr lang="en-US" sz="1550" dirty="0" smtClean="0"/>
              <a:t>With </a:t>
            </a:r>
            <a:r>
              <a:rPr lang="en-US" sz="1550" dirty="0"/>
              <a:t>an Inquisitive Mind, Good </a:t>
            </a:r>
            <a:r>
              <a:rPr lang="en-US" sz="1550" dirty="0" smtClean="0"/>
              <a:t>Memory </a:t>
            </a:r>
            <a:r>
              <a:rPr lang="en-US" sz="1550" dirty="0"/>
              <a:t>and Great Imagination</a:t>
            </a:r>
            <a:r>
              <a:rPr lang="en-US" sz="1550" dirty="0" smtClean="0"/>
              <a:t>; John offers the </a:t>
            </a:r>
            <a:r>
              <a:rPr lang="en-US" sz="1550" dirty="0"/>
              <a:t>rare gift </a:t>
            </a:r>
            <a:r>
              <a:rPr lang="en-US" sz="1550" dirty="0" smtClean="0"/>
              <a:t>of Insightful Advice.</a:t>
            </a:r>
          </a:p>
          <a:p>
            <a:pPr marL="0" indent="0" algn="ctr">
              <a:buNone/>
            </a:pPr>
            <a:r>
              <a:rPr lang="en-US" sz="1600" i="1" dirty="0"/>
              <a:t>With great wisdom comes the responsibility of distributing it</a:t>
            </a:r>
            <a:r>
              <a:rPr lang="en-US" sz="1600" i="1" dirty="0" smtClean="0"/>
              <a:t>.</a:t>
            </a:r>
            <a:endParaRPr lang="en-US" sz="2500" b="1" u="sng" dirty="0"/>
          </a:p>
        </p:txBody>
      </p:sp>
      <p:sp>
        <p:nvSpPr>
          <p:cNvPr id="4" name="Slide Number Placeholder 3"/>
          <p:cNvSpPr>
            <a:spLocks noGrp="1"/>
          </p:cNvSpPr>
          <p:nvPr>
            <p:ph type="sldNum" sz="quarter" idx="12"/>
          </p:nvPr>
        </p:nvSpPr>
        <p:spPr/>
        <p:txBody>
          <a:bodyPr/>
          <a:lstStyle/>
          <a:p>
            <a:fld id="{861B0595-42FB-4C50-9BB1-2A04FBFC51C6}" type="slidenum">
              <a:rPr lang="en-US" smtClean="0"/>
              <a:t>45</a:t>
            </a:fld>
            <a:endParaRPr lang="en-US" dirty="0" smtClean="0"/>
          </a:p>
          <a:p>
            <a:r>
              <a:rPr lang="en-US" u="sng" dirty="0" smtClean="0"/>
              <a:t>JohnGoldhamer.com</a:t>
            </a:r>
            <a:endParaRPr lang="en-US" dirty="0"/>
          </a:p>
        </p:txBody>
      </p:sp>
      <p:pic>
        <p:nvPicPr>
          <p:cNvPr id="5"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178" t="21055" r="3482" b="7105"/>
          <a:stretch/>
        </p:blipFill>
        <p:spPr bwMode="auto">
          <a:xfrm>
            <a:off x="2411188" y="2895600"/>
            <a:ext cx="4550224" cy="1990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5014" t="21174" r="4636" b="8939"/>
          <a:stretch/>
        </p:blipFill>
        <p:spPr bwMode="auto">
          <a:xfrm>
            <a:off x="2419350" y="4848182"/>
            <a:ext cx="4533900" cy="1971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5719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2"/>
          </a:xfrm>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914400"/>
            <a:ext cx="8229600" cy="5867400"/>
          </a:xfrm>
        </p:spPr>
        <p:txBody>
          <a:bodyPr>
            <a:normAutofit/>
          </a:bodyPr>
          <a:lstStyle/>
          <a:p>
            <a:pPr marL="0" indent="0" algn="ctr">
              <a:buNone/>
            </a:pPr>
            <a:r>
              <a:rPr lang="en-US" sz="2500" b="1" u="sng" dirty="0" smtClean="0"/>
              <a:t>Writings</a:t>
            </a:r>
          </a:p>
          <a:p>
            <a:pPr marL="0" indent="0" algn="ctr">
              <a:buNone/>
            </a:pPr>
            <a:endParaRPr lang="en-US" sz="2500" b="1" u="sng" dirty="0"/>
          </a:p>
        </p:txBody>
      </p:sp>
      <p:sp>
        <p:nvSpPr>
          <p:cNvPr id="4" name="Slide Number Placeholder 3"/>
          <p:cNvSpPr>
            <a:spLocks noGrp="1"/>
          </p:cNvSpPr>
          <p:nvPr>
            <p:ph type="sldNum" sz="quarter" idx="12"/>
          </p:nvPr>
        </p:nvSpPr>
        <p:spPr>
          <a:xfrm>
            <a:off x="6553200" y="6324600"/>
            <a:ext cx="2133600" cy="365125"/>
          </a:xfrm>
        </p:spPr>
        <p:txBody>
          <a:bodyPr/>
          <a:lstStyle/>
          <a:p>
            <a:fld id="{861B0595-42FB-4C50-9BB1-2A04FBFC51C6}" type="slidenum">
              <a:rPr lang="en-US" smtClean="0"/>
              <a:t>46</a:t>
            </a:fld>
            <a:endParaRPr lang="en-US" dirty="0" smtClean="0"/>
          </a:p>
          <a:p>
            <a:r>
              <a:rPr lang="en-US" u="sng" dirty="0" smtClean="0"/>
              <a:t>JohnGoldhamer.com</a:t>
            </a:r>
            <a:endParaRPr lang="en-US" dirty="0"/>
          </a:p>
        </p:txBody>
      </p:sp>
      <p:pic>
        <p:nvPicPr>
          <p:cNvPr id="2050" name="Picture 2" descr="C:\Users\John B. Goldhamer.JohnBGoldhamer\Documents\17 JohnGoldhamer.com\Writings Website\Photos\Find-Spell-Check-Errors-by-Copying-Resume-to-Text-then-to-a-Blank-Wor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76"/>
          <a:stretch/>
        </p:blipFill>
        <p:spPr bwMode="auto">
          <a:xfrm>
            <a:off x="381000" y="1393449"/>
            <a:ext cx="4038600" cy="51597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ohn B. Goldhamer.JohnBGoldhamer\Documents\17 JohnGoldhamer.com\Writings Website\Photos\Frame-Your-Answers-to-Behavior-Question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87"/>
          <a:stretch/>
        </p:blipFill>
        <p:spPr bwMode="auto">
          <a:xfrm>
            <a:off x="4410075" y="1393449"/>
            <a:ext cx="4003963" cy="51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8008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a:t>
            </a:r>
            <a:r>
              <a:rPr lang="en-US" sz="2900" u="sng" dirty="0" smtClean="0"/>
              <a:t>NAVIGATING</a:t>
            </a:r>
            <a:endParaRPr lang="en-US" sz="2900" dirty="0"/>
          </a:p>
        </p:txBody>
      </p:sp>
      <p:sp>
        <p:nvSpPr>
          <p:cNvPr id="3" name="Content Placeholder 2"/>
          <p:cNvSpPr>
            <a:spLocks noGrp="1"/>
          </p:cNvSpPr>
          <p:nvPr>
            <p:ph idx="1"/>
          </p:nvPr>
        </p:nvSpPr>
        <p:spPr>
          <a:xfrm>
            <a:off x="457200" y="914400"/>
            <a:ext cx="8229600" cy="5867400"/>
          </a:xfrm>
        </p:spPr>
        <p:txBody>
          <a:bodyPr/>
          <a:lstStyle/>
          <a:p>
            <a:pPr marL="0" indent="0" algn="ctr">
              <a:buNone/>
            </a:pPr>
            <a:r>
              <a:rPr lang="en-US" sz="2500" b="1" u="sng" dirty="0" smtClean="0"/>
              <a:t>Writings</a:t>
            </a:r>
          </a:p>
          <a:p>
            <a:pPr marL="0" indent="0" algn="ctr">
              <a:buNone/>
            </a:pPr>
            <a:endParaRPr lang="en-US" sz="2500" b="1" u="sng" dirty="0"/>
          </a:p>
          <a:p>
            <a:pPr marL="0" indent="0">
              <a:buNone/>
            </a:pPr>
            <a:endParaRPr lang="en-US" dirty="0"/>
          </a:p>
        </p:txBody>
      </p:sp>
      <p:sp>
        <p:nvSpPr>
          <p:cNvPr id="4" name="Slide Number Placeholder 3"/>
          <p:cNvSpPr>
            <a:spLocks noGrp="1"/>
          </p:cNvSpPr>
          <p:nvPr>
            <p:ph type="sldNum" sz="quarter" idx="12"/>
          </p:nvPr>
        </p:nvSpPr>
        <p:spPr>
          <a:xfrm>
            <a:off x="6538226" y="6324600"/>
            <a:ext cx="2133600" cy="365125"/>
          </a:xfrm>
        </p:spPr>
        <p:txBody>
          <a:bodyPr/>
          <a:lstStyle/>
          <a:p>
            <a:fld id="{861B0595-42FB-4C50-9BB1-2A04FBFC51C6}" type="slidenum">
              <a:rPr lang="en-US" smtClean="0"/>
              <a:t>47</a:t>
            </a:fld>
            <a:endParaRPr lang="en-US" dirty="0" smtClean="0"/>
          </a:p>
          <a:p>
            <a:r>
              <a:rPr lang="en-US" u="sng" dirty="0" smtClean="0"/>
              <a:t>JohnGoldhamer.com</a:t>
            </a:r>
            <a:endParaRPr lang="en-US" dirty="0"/>
          </a:p>
        </p:txBody>
      </p:sp>
      <p:pic>
        <p:nvPicPr>
          <p:cNvPr id="3074" name="Picture 2" descr="C:\Users\John B. Goldhamer.JohnBGoldhamer\Documents\17 JohnGoldhamer.com\Writings Website\Photos\Next-Best-Thing-to-Being-Licensed-is-That-You-Are-Qualified-for-the-Exa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36"/>
          <a:stretch/>
        </p:blipFill>
        <p:spPr bwMode="auto">
          <a:xfrm>
            <a:off x="762001" y="1390651"/>
            <a:ext cx="3886199" cy="49720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ohn B. Goldhamer.JohnBGoldhamer\Documents\17 JohnGoldhamer.com\Writings Website\Photos\When-You-Do-Not-Hear-From-a-Recruiter--Give-a-Gift-of-an-Interesting-Artic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47" b="3963"/>
          <a:stretch/>
        </p:blipFill>
        <p:spPr bwMode="auto">
          <a:xfrm>
            <a:off x="4657725" y="1447800"/>
            <a:ext cx="4023626" cy="4914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1441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914400"/>
            <a:ext cx="8229600" cy="5867400"/>
          </a:xfrm>
        </p:spPr>
        <p:txBody>
          <a:bodyPr>
            <a:normAutofit/>
          </a:bodyPr>
          <a:lstStyle/>
          <a:p>
            <a:pPr marL="0" indent="0" algn="ctr">
              <a:buNone/>
            </a:pPr>
            <a:r>
              <a:rPr lang="en-US" sz="2500" b="1" u="sng" dirty="0" smtClean="0"/>
              <a:t>Writings</a:t>
            </a:r>
            <a:endParaRPr lang="en-US" sz="2500" b="1" u="sng" dirty="0"/>
          </a:p>
        </p:txBody>
      </p:sp>
      <p:sp>
        <p:nvSpPr>
          <p:cNvPr id="4" name="Slide Number Placeholder 3"/>
          <p:cNvSpPr>
            <a:spLocks noGrp="1"/>
          </p:cNvSpPr>
          <p:nvPr>
            <p:ph type="sldNum" sz="quarter" idx="12"/>
          </p:nvPr>
        </p:nvSpPr>
        <p:spPr>
          <a:xfrm>
            <a:off x="6553200" y="6291963"/>
            <a:ext cx="2133600" cy="365125"/>
          </a:xfrm>
        </p:spPr>
        <p:txBody>
          <a:bodyPr/>
          <a:lstStyle/>
          <a:p>
            <a:fld id="{861B0595-42FB-4C50-9BB1-2A04FBFC51C6}" type="slidenum">
              <a:rPr lang="en-US" smtClean="0"/>
              <a:t>48</a:t>
            </a:fld>
            <a:endParaRPr lang="en-US" dirty="0" smtClean="0"/>
          </a:p>
          <a:p>
            <a:r>
              <a:rPr lang="en-US" u="sng" dirty="0" smtClean="0"/>
              <a:t>JohnGoldhamer.com</a:t>
            </a:r>
            <a:endParaRPr lang="en-US" dirty="0"/>
          </a:p>
        </p:txBody>
      </p:sp>
      <p:pic>
        <p:nvPicPr>
          <p:cNvPr id="1026" name="Picture 2" descr="C:\Users\John B. Goldhamer.JohnBGoldhamer\Documents\1 Job Seeker Tools\LinkedIn Article- With the Right Tool and a Little Imagination You Can Do Anything\With the Right Tool and a Little Imagination You Can Do Anyth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96" b="1396"/>
          <a:stretch/>
        </p:blipFill>
        <p:spPr bwMode="auto">
          <a:xfrm>
            <a:off x="4537364" y="1371600"/>
            <a:ext cx="3911311" cy="49203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John B. Goldhamer.JohnBGoldhamer\Documents\1 Job Seeker Tools\LinkedIn Article- When you take too long to answer a question\When You Take Too Long To Answer a Question - Sum Up Your Conversation.jpg"/>
          <p:cNvPicPr>
            <a:picLocks noChangeAspect="1" noChangeArrowheads="1"/>
          </p:cNvPicPr>
          <p:nvPr/>
        </p:nvPicPr>
        <p:blipFill rotWithShape="1">
          <a:blip r:embed="rId3">
            <a:extLst>
              <a:ext uri="{28A0092B-C50C-407E-A947-70E740481C1C}">
                <a14:useLocalDpi xmlns:a14="http://schemas.microsoft.com/office/drawing/2010/main" val="0"/>
              </a:ext>
            </a:extLst>
          </a:blip>
          <a:srcRect t="1458"/>
          <a:stretch/>
        </p:blipFill>
        <p:spPr bwMode="auto">
          <a:xfrm>
            <a:off x="180976" y="1371600"/>
            <a:ext cx="4038600" cy="5147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1560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914400"/>
            <a:ext cx="8229600" cy="5943600"/>
          </a:xfrm>
        </p:spPr>
        <p:txBody>
          <a:bodyPr>
            <a:normAutofit/>
          </a:bodyPr>
          <a:lstStyle/>
          <a:p>
            <a:pPr marL="0" indent="0" algn="ctr">
              <a:buNone/>
            </a:pPr>
            <a:r>
              <a:rPr lang="en-US" sz="2500" u="sng" dirty="0" smtClean="0"/>
              <a:t>Individual </a:t>
            </a:r>
            <a:r>
              <a:rPr lang="en-US" sz="2500" u="sng" dirty="0"/>
              <a:t>Income Tax &amp; </a:t>
            </a:r>
            <a:r>
              <a:rPr lang="en-US" sz="2500" u="sng" dirty="0" smtClean="0"/>
              <a:t>Unemployment Benefits</a:t>
            </a:r>
          </a:p>
          <a:p>
            <a:pPr marL="0" indent="0" algn="ctr">
              <a:buNone/>
            </a:pPr>
            <a:endParaRPr lang="en-US" sz="2500" u="sng" dirty="0"/>
          </a:p>
        </p:txBody>
      </p:sp>
      <p:sp>
        <p:nvSpPr>
          <p:cNvPr id="4" name="Slide Number Placeholder 3"/>
          <p:cNvSpPr>
            <a:spLocks noGrp="1"/>
          </p:cNvSpPr>
          <p:nvPr>
            <p:ph type="sldNum" sz="quarter" idx="12"/>
          </p:nvPr>
        </p:nvSpPr>
        <p:spPr>
          <a:xfrm>
            <a:off x="6553200" y="6179326"/>
            <a:ext cx="2133600" cy="365125"/>
          </a:xfrm>
        </p:spPr>
        <p:txBody>
          <a:bodyPr/>
          <a:lstStyle/>
          <a:p>
            <a:fld id="{861B0595-42FB-4C50-9BB1-2A04FBFC51C6}" type="slidenum">
              <a:rPr lang="en-US" smtClean="0"/>
              <a:t>49</a:t>
            </a:fld>
            <a:endParaRPr lang="en-US" dirty="0" smtClean="0"/>
          </a:p>
          <a:p>
            <a:r>
              <a:rPr lang="en-US" u="sng" dirty="0" smtClean="0"/>
              <a:t>JohnGoldhamer.com</a:t>
            </a:r>
            <a:endParaRPr lang="en-US" dirty="0"/>
          </a:p>
        </p:txBody>
      </p:sp>
      <p:pic>
        <p:nvPicPr>
          <p:cNvPr id="3074" name="Picture 2" descr="C:\Users\John B. Goldhamer.JohnBGoldhamer\Documents\17 JohnGoldhamer.com\JohnGoldhamer.com- Printouts\Landscape\JohnGoldhamer.com- Individual Income Tax &amp; Unemployment Benefits- Landscap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1" y="1371600"/>
            <a:ext cx="6553200" cy="4983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9061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838200"/>
            <a:ext cx="8229600" cy="5984173"/>
          </a:xfrm>
        </p:spPr>
        <p:txBody>
          <a:bodyPr/>
          <a:lstStyle/>
          <a:p>
            <a:pPr marL="0" indent="0" algn="ctr">
              <a:buNone/>
            </a:pPr>
            <a:r>
              <a:rPr lang="en-US" sz="2900" dirty="0"/>
              <a:t>Website: </a:t>
            </a:r>
            <a:r>
              <a:rPr lang="en-US" sz="2900" dirty="0" smtClean="0">
                <a:hlinkClick r:id="rId2"/>
              </a:rPr>
              <a:t>www.JohnGoldhamer.com</a:t>
            </a:r>
            <a:endParaRPr lang="en-US" sz="2900" dirty="0" smtClean="0"/>
          </a:p>
          <a:p>
            <a:pPr marL="0" indent="0" algn="ctr">
              <a:buNone/>
            </a:pPr>
            <a:endParaRPr lang="en-US" dirty="0" smtClean="0"/>
          </a:p>
          <a:p>
            <a:pPr marL="0" indent="0" algn="ctr">
              <a:buNone/>
            </a:pPr>
            <a:endParaRPr lang="en-US" dirty="0" smtClean="0"/>
          </a:p>
          <a:p>
            <a:pPr marL="0" indent="0" algn="ctr">
              <a:buNone/>
            </a:pPr>
            <a:endParaRPr lang="en-US" dirty="0"/>
          </a:p>
          <a:p>
            <a:pPr marL="0" indent="0">
              <a:buNone/>
            </a:pPr>
            <a:endParaRPr lang="en-US" dirty="0"/>
          </a:p>
        </p:txBody>
      </p:sp>
      <p:sp>
        <p:nvSpPr>
          <p:cNvPr id="4" name="Slide Number Placeholder 3"/>
          <p:cNvSpPr>
            <a:spLocks noGrp="1"/>
          </p:cNvSpPr>
          <p:nvPr>
            <p:ph type="sldNum" sz="quarter" idx="12"/>
          </p:nvPr>
        </p:nvSpPr>
        <p:spPr>
          <a:xfrm>
            <a:off x="6553200" y="6294437"/>
            <a:ext cx="2133600" cy="365125"/>
          </a:xfrm>
        </p:spPr>
        <p:txBody>
          <a:bodyPr/>
          <a:lstStyle/>
          <a:p>
            <a:fld id="{861B0595-42FB-4C50-9BB1-2A04FBFC51C6}" type="slidenum">
              <a:rPr lang="en-US" smtClean="0"/>
              <a:t>5</a:t>
            </a:fld>
            <a:endParaRPr lang="en-US" dirty="0" smtClean="0"/>
          </a:p>
          <a:p>
            <a:r>
              <a:rPr lang="en-US" u="sng" dirty="0" smtClean="0"/>
              <a:t>JohnGoldhamer.com</a:t>
            </a:r>
            <a:endParaRPr lang="en-US" dirty="0"/>
          </a:p>
        </p:txBody>
      </p:sp>
      <p:pic>
        <p:nvPicPr>
          <p:cNvPr id="5" name="Picture 2" descr="C:\Users\John B. Goldhamer.JohnBGoldhamer\Documents\17 JohnGoldhamer.com\JohnGoldhamer.com- Printouts\Landscape\JohnGoldhamer.com- Index - Home- Landsca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371599"/>
            <a:ext cx="6781800" cy="5102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4833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solidFill>
                  <a:prstClr val="black"/>
                </a:solidFill>
              </a:rPr>
              <a:t>JOB SEEKER TIPS, TOPICS, AND TOOLS – NAVIGATING</a:t>
            </a:r>
            <a:endParaRPr lang="en-US" dirty="0"/>
          </a:p>
        </p:txBody>
      </p:sp>
      <p:sp>
        <p:nvSpPr>
          <p:cNvPr id="3" name="Content Placeholder 2"/>
          <p:cNvSpPr>
            <a:spLocks noGrp="1"/>
          </p:cNvSpPr>
          <p:nvPr>
            <p:ph idx="1"/>
          </p:nvPr>
        </p:nvSpPr>
        <p:spPr>
          <a:xfrm>
            <a:off x="457200" y="838200"/>
            <a:ext cx="8229600" cy="5943600"/>
          </a:xfrm>
        </p:spPr>
        <p:txBody>
          <a:bodyPr/>
          <a:lstStyle/>
          <a:p>
            <a:pPr marL="0" indent="0" algn="ctr">
              <a:buNone/>
            </a:pPr>
            <a:r>
              <a:rPr lang="en-US" sz="2500" u="sng" dirty="0">
                <a:solidFill>
                  <a:prstClr val="black"/>
                </a:solidFill>
                <a:latin typeface="Arial" panose="020B0604020202020204" pitchFamily="34" charset="0"/>
                <a:cs typeface="Arial" panose="020B0604020202020204" pitchFamily="34" charset="0"/>
              </a:rPr>
              <a:t>Individual Income </a:t>
            </a:r>
            <a:r>
              <a:rPr lang="en-US" sz="2500" u="sng" dirty="0" smtClean="0">
                <a:solidFill>
                  <a:prstClr val="black"/>
                </a:solidFill>
                <a:latin typeface="Arial" panose="020B0604020202020204" pitchFamily="34" charset="0"/>
                <a:cs typeface="Arial" panose="020B0604020202020204" pitchFamily="34" charset="0"/>
              </a:rPr>
              <a:t>Tax</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861B0595-42FB-4C50-9BB1-2A04FBFC51C6}" type="slidenum">
              <a:rPr lang="en-US" smtClean="0"/>
              <a:t>50</a:t>
            </a:fld>
            <a:endParaRPr lang="en-US" dirty="0" smtClean="0"/>
          </a:p>
          <a:p>
            <a:r>
              <a:rPr lang="en-US" u="sng" dirty="0" smtClean="0"/>
              <a:t>JohnGoldhamer.com</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56" t="16955" r="15872" b="7690"/>
          <a:stretch/>
        </p:blipFill>
        <p:spPr bwMode="auto">
          <a:xfrm>
            <a:off x="1066800" y="1295400"/>
            <a:ext cx="7275192"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5148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152400" y="762000"/>
            <a:ext cx="8839200" cy="6096000"/>
          </a:xfrm>
          <a:ln>
            <a:solidFill>
              <a:schemeClr val="tx1"/>
            </a:solidFill>
          </a:ln>
        </p:spPr>
        <p:txBody>
          <a:bodyPr>
            <a:normAutofit fontScale="25000" lnSpcReduction="20000"/>
          </a:bodyPr>
          <a:lstStyle/>
          <a:p>
            <a:pPr marL="0" indent="0" algn="ctr">
              <a:buNone/>
            </a:pPr>
            <a:r>
              <a:rPr lang="en-US" sz="10000" u="sng" dirty="0"/>
              <a:t>Individual </a:t>
            </a:r>
            <a:r>
              <a:rPr lang="en-US" sz="10000" u="sng" dirty="0" smtClean="0"/>
              <a:t>Income Tax</a:t>
            </a:r>
          </a:p>
          <a:p>
            <a:pPr marL="0" indent="0" algn="ctr">
              <a:buNone/>
            </a:pPr>
            <a:r>
              <a:rPr lang="en-US" sz="6400" b="1" i="1" dirty="0"/>
              <a:t>Pass It Along!</a:t>
            </a:r>
            <a:endParaRPr lang="en-US" sz="6400" dirty="0"/>
          </a:p>
          <a:p>
            <a:pPr marL="0" marR="0" indent="0">
              <a:spcBef>
                <a:spcPts val="0"/>
              </a:spcBef>
              <a:spcAft>
                <a:spcPts val="0"/>
              </a:spcAft>
              <a:buNone/>
            </a:pPr>
            <a:r>
              <a:rPr lang="en-US" sz="4400" dirty="0">
                <a:ea typeface="Calibri"/>
                <a:cs typeface="Calibri"/>
              </a:rPr>
              <a:t>John B. Goldhamer, an Authored Tax Law Expert, reviews the Internal Revenue Service (IRS) Code, Rules, and Regulations providing explanations, suggestions, website links for cross reference, and Table of Contents for easy review.</a:t>
            </a:r>
          </a:p>
          <a:p>
            <a:pPr marL="0" marR="0" indent="0">
              <a:spcBef>
                <a:spcPts val="0"/>
              </a:spcBef>
              <a:spcAft>
                <a:spcPts val="0"/>
              </a:spcAft>
              <a:buNone/>
            </a:pPr>
            <a:endParaRPr lang="en-US" sz="1200" u="sng" dirty="0" smtClean="0">
              <a:solidFill>
                <a:srgbClr val="4747FF"/>
              </a:solidFill>
              <a:ea typeface="Calibri"/>
              <a:cs typeface="Arial"/>
              <a:hlinkClick r:id="rId2"/>
            </a:endParaRPr>
          </a:p>
          <a:p>
            <a:pPr marL="0" marR="0" indent="0">
              <a:spcBef>
                <a:spcPts val="0"/>
              </a:spcBef>
              <a:spcAft>
                <a:spcPts val="0"/>
              </a:spcAft>
              <a:buNone/>
            </a:pPr>
            <a:r>
              <a:rPr lang="en-US" sz="4400" u="sng" dirty="0" smtClean="0">
                <a:solidFill>
                  <a:srgbClr val="4747FF"/>
                </a:solidFill>
                <a:ea typeface="Calibri"/>
                <a:cs typeface="Arial"/>
                <a:hlinkClick r:id="rId2"/>
              </a:rPr>
              <a:t>2018 </a:t>
            </a:r>
            <a:r>
              <a:rPr lang="en-US" sz="4400" u="sng" dirty="0">
                <a:solidFill>
                  <a:srgbClr val="4747FF"/>
                </a:solidFill>
                <a:ea typeface="Calibri"/>
                <a:cs typeface="Arial"/>
                <a:hlinkClick r:id="rId2"/>
              </a:rPr>
              <a:t>Individual Income Tax Workshop (PDF)</a:t>
            </a:r>
            <a:r>
              <a:rPr lang="en-US" sz="4400" dirty="0">
                <a:solidFill>
                  <a:srgbClr val="000000"/>
                </a:solidFill>
                <a:ea typeface="Calibri"/>
                <a:cs typeface="Arial"/>
              </a:rPr>
              <a:t> or </a:t>
            </a:r>
            <a:r>
              <a:rPr lang="en-US" sz="4400" u="sng" dirty="0">
                <a:solidFill>
                  <a:srgbClr val="4747FF"/>
                </a:solidFill>
                <a:ea typeface="Calibri"/>
                <a:cs typeface="Arial"/>
                <a:hlinkClick r:id="rId3"/>
              </a:rPr>
              <a:t>(PowerPoint)</a:t>
            </a:r>
            <a:r>
              <a:rPr lang="en-US" sz="4400" dirty="0">
                <a:ea typeface="Calibri"/>
                <a:cs typeface="Calibri"/>
              </a:rPr>
              <a:t> </a:t>
            </a:r>
          </a:p>
          <a:p>
            <a:pPr marL="0" marR="0" indent="0">
              <a:spcBef>
                <a:spcPts val="0"/>
              </a:spcBef>
              <a:spcAft>
                <a:spcPts val="0"/>
              </a:spcAft>
              <a:buNone/>
            </a:pPr>
            <a:r>
              <a:rPr lang="en-US" sz="4400" dirty="0" smtClean="0">
                <a:ea typeface="Calibri"/>
                <a:cs typeface="Calibri"/>
              </a:rPr>
              <a:t>A </a:t>
            </a:r>
            <a:r>
              <a:rPr lang="en-US" sz="4400" dirty="0">
                <a:ea typeface="Calibri"/>
                <a:cs typeface="Calibri"/>
              </a:rPr>
              <a:t>Position Paper that reviews the </a:t>
            </a:r>
            <a:r>
              <a:rPr lang="en-US" sz="4400" u="sng" dirty="0">
                <a:ea typeface="Calibri"/>
                <a:cs typeface="Calibri"/>
              </a:rPr>
              <a:t>Tax Cuts and Jobs Act</a:t>
            </a:r>
            <a:r>
              <a:rPr lang="en-US" sz="4400" dirty="0">
                <a:ea typeface="Calibri"/>
                <a:cs typeface="Calibri"/>
              </a:rPr>
              <a:t>  (TCJA) including the 2018 U.S. Individual Income Tax Forms published by the Internal Revenue Service (IRS); providing definitions, procedures, suggestions, website links for cross reference, and a Table of Contents for easy review.</a:t>
            </a:r>
          </a:p>
          <a:p>
            <a:pPr marL="0" indent="0">
              <a:buNone/>
            </a:pPr>
            <a:r>
              <a:rPr lang="en-US" sz="4400" u="sng" dirty="0" smtClean="0">
                <a:hlinkClick r:id="rId4"/>
              </a:rPr>
              <a:t>2017 </a:t>
            </a:r>
            <a:r>
              <a:rPr lang="en-US" sz="4400" u="sng" dirty="0">
                <a:hlinkClick r:id="rId4"/>
              </a:rPr>
              <a:t>Individual Income Tax Workshop (PDF)</a:t>
            </a:r>
            <a:r>
              <a:rPr lang="en-US" sz="4400" dirty="0"/>
              <a:t> or </a:t>
            </a:r>
            <a:r>
              <a:rPr lang="en-US" sz="4400" u="sng" dirty="0">
                <a:hlinkClick r:id="rId5"/>
              </a:rPr>
              <a:t>(PowerPoint)</a:t>
            </a:r>
            <a:r>
              <a:rPr lang="en-US" sz="4400" dirty="0"/>
              <a:t> </a:t>
            </a:r>
            <a:br>
              <a:rPr lang="en-US" sz="4400" dirty="0"/>
            </a:br>
            <a:r>
              <a:rPr lang="en-US" sz="4400" dirty="0"/>
              <a:t>A Position Paper that reviews the U.S. Individual Income Tax Forms published by the Internal Revenue Service (IRS); providing definitions, procedures, suggestions, website links for cross reference, and a Table of Contents for easy review.</a:t>
            </a:r>
          </a:p>
          <a:p>
            <a:pPr marL="0" indent="0">
              <a:buNone/>
            </a:pPr>
            <a:r>
              <a:rPr lang="en-US" sz="4400" u="sng" dirty="0">
                <a:hlinkClick r:id="rId6"/>
              </a:rPr>
              <a:t>2016 Individual Income Tax Workshop (PDF)</a:t>
            </a:r>
            <a:r>
              <a:rPr lang="en-US" sz="4400" dirty="0"/>
              <a:t> or </a:t>
            </a:r>
            <a:r>
              <a:rPr lang="en-US" sz="4400" u="sng" dirty="0">
                <a:hlinkClick r:id="rId7"/>
              </a:rPr>
              <a:t>(PowerPoint)</a:t>
            </a:r>
            <a:r>
              <a:rPr lang="en-US" sz="4400" dirty="0"/>
              <a:t> </a:t>
            </a:r>
            <a:br>
              <a:rPr lang="en-US" sz="4400" dirty="0"/>
            </a:br>
            <a:r>
              <a:rPr lang="en-US" sz="4400" dirty="0"/>
              <a:t>A Position Paper that reviews the U.S. Individual Income Tax Forms published by the Internal Revenue Service (IRS); providing definitions, procedures, suggestions, website links for cross reference, and a Table of Contents for easy review</a:t>
            </a:r>
            <a:r>
              <a:rPr lang="en-US" sz="4400" dirty="0" smtClean="0"/>
              <a:t>.</a:t>
            </a:r>
          </a:p>
          <a:p>
            <a:pPr marL="0" indent="0" algn="ctr">
              <a:buNone/>
            </a:pPr>
            <a:endParaRPr lang="en-US" sz="1200" dirty="0"/>
          </a:p>
          <a:p>
            <a:pPr marL="0" indent="0">
              <a:buNone/>
            </a:pPr>
            <a:endParaRPr lang="en-US" sz="1200" u="sng" dirty="0" smtClean="0">
              <a:hlinkClick r:id="rId8"/>
            </a:endParaRPr>
          </a:p>
          <a:p>
            <a:pPr marL="0" indent="0">
              <a:buNone/>
            </a:pPr>
            <a:r>
              <a:rPr lang="en-US" sz="4400" u="sng" dirty="0" smtClean="0">
                <a:hlinkClick r:id="rId8"/>
              </a:rPr>
              <a:t>The </a:t>
            </a:r>
            <a:r>
              <a:rPr lang="en-US" sz="4400" u="sng" dirty="0">
                <a:hlinkClick r:id="rId8"/>
              </a:rPr>
              <a:t>1099 Independent Contractor Requirements</a:t>
            </a:r>
            <a:r>
              <a:rPr lang="en-US" sz="4400" dirty="0"/>
              <a:t> </a:t>
            </a:r>
          </a:p>
          <a:p>
            <a:pPr marL="0" indent="0">
              <a:buNone/>
            </a:pPr>
            <a:r>
              <a:rPr lang="en-US" sz="4400" dirty="0"/>
              <a:t>A Position Paper that that explains what to do as a 1099 Independent Contractor or Jobber; providing definitions, procedures, website links for cross reference, and a Table of Contents for easy review.</a:t>
            </a:r>
          </a:p>
          <a:p>
            <a:pPr marL="0" indent="0">
              <a:buNone/>
            </a:pPr>
            <a:r>
              <a:rPr lang="en-US" sz="4400" u="sng" dirty="0">
                <a:hlinkClick r:id="rId9"/>
              </a:rPr>
              <a:t>Starting a Business Requirements</a:t>
            </a:r>
            <a:endParaRPr lang="en-US" sz="4400" dirty="0"/>
          </a:p>
          <a:p>
            <a:pPr marL="0" indent="0">
              <a:buNone/>
            </a:pPr>
            <a:r>
              <a:rPr lang="en-US" sz="4400" dirty="0"/>
              <a:t>A Position Paper that explains in detail the requirements for starting a business; providing definitions, procedures, website links for cross reference, and a Table of Contents for easy review.</a:t>
            </a:r>
          </a:p>
          <a:p>
            <a:pPr marL="0" indent="0">
              <a:buNone/>
            </a:pPr>
            <a:r>
              <a:rPr lang="en-US" sz="4400" u="sng" dirty="0">
                <a:hlinkClick r:id="rId10"/>
              </a:rPr>
              <a:t>Selling a Home Requirements, Exemptions, and Tax</a:t>
            </a:r>
            <a:r>
              <a:rPr lang="en-US" sz="4400" dirty="0"/>
              <a:t> </a:t>
            </a:r>
          </a:p>
          <a:p>
            <a:pPr marL="0" indent="0">
              <a:buNone/>
            </a:pPr>
            <a:r>
              <a:rPr lang="en-US" sz="4400" dirty="0"/>
              <a:t>A Position Paper that examines, formats, and organizes the 22-page IRS Publication 523, entitled, “Selling Your Home,” into a coherent, comprehensible, configuration; providing definitions, procedures, website links for cross reference, and a Table of Contents for easy review.</a:t>
            </a:r>
          </a:p>
          <a:p>
            <a:pPr marL="0" indent="0">
              <a:buNone/>
            </a:pPr>
            <a:r>
              <a:rPr lang="en-US" sz="4400" u="sng" dirty="0">
                <a:hlinkClick r:id="rId11"/>
              </a:rPr>
              <a:t>The Real Estate Marketplace Glossary- How to Talk the Talk- 268 Definitions- FTC</a:t>
            </a:r>
            <a:r>
              <a:rPr lang="en-US" sz="4400" dirty="0"/>
              <a:t> </a:t>
            </a:r>
          </a:p>
          <a:p>
            <a:pPr marL="0" indent="0">
              <a:buNone/>
            </a:pPr>
            <a:r>
              <a:rPr lang="en-US" sz="4400" dirty="0"/>
              <a:t>The Federal Trade Commission, the agency that promotes competition and protects consumers, prepared this </a:t>
            </a:r>
            <a:r>
              <a:rPr lang="en-US" sz="4400" i="1" dirty="0"/>
              <a:t>268-word glossary </a:t>
            </a:r>
            <a:r>
              <a:rPr lang="en-US" sz="4400" dirty="0"/>
              <a:t>to help better understand the </a:t>
            </a:r>
            <a:r>
              <a:rPr lang="en-US" sz="4400" i="1" dirty="0"/>
              <a:t>terms commonly used in the real estate and mortgage marketplace</a:t>
            </a:r>
            <a:r>
              <a:rPr lang="en-US" sz="4400" dirty="0"/>
              <a:t>.  It is formatted with a separate line for each definition, for a smoother analysis and review.</a:t>
            </a:r>
          </a:p>
          <a:p>
            <a:pPr marL="0" indent="0">
              <a:buNone/>
            </a:pPr>
            <a:r>
              <a:rPr lang="en-US" sz="4400" u="sng" dirty="0">
                <a:hlinkClick r:id="rId12"/>
              </a:rPr>
              <a:t>Individual Income Withholding Tax Requirements for Business Travelers Between States</a:t>
            </a:r>
            <a:r>
              <a:rPr lang="en-US" sz="4400" dirty="0"/>
              <a:t> </a:t>
            </a:r>
          </a:p>
          <a:p>
            <a:pPr marL="0" indent="0">
              <a:buNone/>
            </a:pPr>
            <a:r>
              <a:rPr lang="en-US" sz="4400" dirty="0"/>
              <a:t>A Position Paper that explains state withholding tax requirements for business travelers between states; detailing the issue, state tax laws, reciprocity agreements, tax credits, and recommends a five step procedure for apportionment of wages.  It also provides definitions, procedures, website links for cross reference, and a Table of Contents for easy review.</a:t>
            </a:r>
          </a:p>
          <a:p>
            <a:pPr marL="0" indent="0">
              <a:buNone/>
            </a:pPr>
            <a:r>
              <a:rPr lang="en-US" sz="4400" u="sng" dirty="0">
                <a:hlinkClick r:id="rId13"/>
              </a:rPr>
              <a:t>IRS Required Minimum Distributions (RMD) Starting at Age 70.5, for Tax Deferred Retirement Plans</a:t>
            </a:r>
            <a:r>
              <a:rPr lang="en-US" sz="4400" dirty="0"/>
              <a:t> </a:t>
            </a:r>
            <a:br>
              <a:rPr lang="en-US" sz="4400" dirty="0"/>
            </a:br>
            <a:r>
              <a:rPr lang="en-US" sz="4400" dirty="0"/>
              <a:t>A Position Paper that includes definitions, descriptions, history, deadlines, explains the difference between an IRA and a 401(k), types of retirement plans that impose a Required Minimum Distribution (RMD), and provides website links for cross reference and a Table of Contents for easy review.</a:t>
            </a:r>
          </a:p>
          <a:p>
            <a:pPr marL="0" indent="0">
              <a:buNone/>
            </a:pPr>
            <a:r>
              <a:rPr lang="en-US" sz="4400" u="sng" dirty="0">
                <a:hlinkClick r:id="rId14"/>
              </a:rPr>
              <a:t>IRS Required Minimum Distributions (RMD)- Table III (Uniform Lifetime)- Spreadsheet</a:t>
            </a:r>
            <a:endParaRPr lang="en-US" sz="4400" dirty="0"/>
          </a:p>
          <a:p>
            <a:pPr marL="0" indent="0">
              <a:buNone/>
            </a:pPr>
            <a:r>
              <a:rPr lang="en-US" sz="4400" dirty="0"/>
              <a:t>An interactive spreadsheet where the owner of a retirement plan can input their age and account balance to Estimate their Required Minimum Distribution (RMD) from age 70.5 to age 117</a:t>
            </a:r>
            <a:r>
              <a:rPr lang="en-US" sz="4400" dirty="0" smtClean="0"/>
              <a:t>.</a:t>
            </a:r>
            <a:endParaRPr lang="en-US" sz="4400" dirty="0"/>
          </a:p>
        </p:txBody>
      </p:sp>
      <p:sp>
        <p:nvSpPr>
          <p:cNvPr id="4" name="Slide Number Placeholder 3"/>
          <p:cNvSpPr>
            <a:spLocks noGrp="1"/>
          </p:cNvSpPr>
          <p:nvPr>
            <p:ph type="sldNum" sz="quarter" idx="12"/>
          </p:nvPr>
        </p:nvSpPr>
        <p:spPr>
          <a:xfrm>
            <a:off x="6629400" y="6324600"/>
            <a:ext cx="2133600" cy="365125"/>
          </a:xfrm>
        </p:spPr>
        <p:txBody>
          <a:bodyPr/>
          <a:lstStyle/>
          <a:p>
            <a:fld id="{861B0595-42FB-4C50-9BB1-2A04FBFC51C6}" type="slidenum">
              <a:rPr lang="en-US" smtClean="0"/>
              <a:t>51</a:t>
            </a:fld>
            <a:endParaRPr lang="en-US" dirty="0" smtClean="0"/>
          </a:p>
          <a:p>
            <a:r>
              <a:rPr lang="en-US" u="sng" dirty="0"/>
              <a:t>JohnGoldhamer.com</a:t>
            </a:r>
            <a:endParaRPr lang="en-US" dirty="0"/>
          </a:p>
        </p:txBody>
      </p:sp>
      <p:cxnSp>
        <p:nvCxnSpPr>
          <p:cNvPr id="6" name="Straight Connector 5"/>
          <p:cNvCxnSpPr/>
          <p:nvPr/>
        </p:nvCxnSpPr>
        <p:spPr>
          <a:xfrm>
            <a:off x="762000" y="2971800"/>
            <a:ext cx="7543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9186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838200"/>
            <a:ext cx="8229600" cy="5943600"/>
          </a:xfrm>
        </p:spPr>
        <p:txBody>
          <a:bodyPr>
            <a:noAutofit/>
          </a:bodyPr>
          <a:lstStyle/>
          <a:p>
            <a:pPr marL="0" indent="0" algn="ctr">
              <a:buNone/>
            </a:pPr>
            <a:r>
              <a:rPr lang="en-US" sz="2500" u="sng" dirty="0" smtClean="0"/>
              <a:t>Unemployment</a:t>
            </a:r>
            <a:endParaRPr lang="en-US" sz="2500" dirty="0" smtClean="0"/>
          </a:p>
          <a:p>
            <a:pPr marL="0" indent="0" algn="ctr">
              <a:buNone/>
            </a:pPr>
            <a:r>
              <a:rPr lang="en-US" sz="1600" b="1" i="1" dirty="0" smtClean="0"/>
              <a:t>Pass It Along!</a:t>
            </a:r>
            <a:endParaRPr lang="en-US" sz="1600" dirty="0" smtClean="0"/>
          </a:p>
          <a:p>
            <a:pPr marL="0" indent="0">
              <a:buNone/>
            </a:pPr>
            <a:r>
              <a:rPr lang="en-US" sz="1600" dirty="0" smtClean="0"/>
              <a:t>John </a:t>
            </a:r>
            <a:r>
              <a:rPr lang="en-US" sz="1600" dirty="0"/>
              <a:t>B. Goldhamer, an Authored Tax Law Expert, reviews the Internal Revenue Service (IRS) Code, Rules, and Regulations providing explanations, suggestions, and website links for cross reference.</a:t>
            </a:r>
          </a:p>
          <a:p>
            <a:pPr marL="0" indent="0">
              <a:buNone/>
            </a:pPr>
            <a:r>
              <a:rPr lang="en-US" sz="1600" dirty="0"/>
              <a:t> </a:t>
            </a:r>
          </a:p>
          <a:p>
            <a:pPr marL="0" indent="0">
              <a:buNone/>
            </a:pPr>
            <a:r>
              <a:rPr lang="en-US" sz="1600" u="sng" dirty="0" smtClean="0">
                <a:hlinkClick r:id="rId2"/>
              </a:rPr>
              <a:t>Why </a:t>
            </a:r>
            <a:r>
              <a:rPr lang="en-US" sz="1600" u="sng" dirty="0">
                <a:hlinkClick r:id="rId2"/>
              </a:rPr>
              <a:t>Unemployment Benefit Payments Are Taxable for Individual Income Tax</a:t>
            </a:r>
            <a:r>
              <a:rPr lang="en-US" sz="1600" dirty="0"/>
              <a:t> </a:t>
            </a:r>
          </a:p>
          <a:p>
            <a:pPr marL="0" indent="0">
              <a:buNone/>
            </a:pPr>
            <a:r>
              <a:rPr lang="en-US" sz="1600" dirty="0"/>
              <a:t>A Position Paper that reviews the IRS Individual Income Tax Rules and Regulations pertaining to Unemployment as well as the Virginia Tax Rules; providing definitions, procedures, website links for cross reference and a Table of Contents for easy review</a:t>
            </a:r>
            <a:r>
              <a:rPr lang="en-US" sz="1600" dirty="0" smtClean="0"/>
              <a:t>.</a:t>
            </a:r>
          </a:p>
          <a:p>
            <a:pPr marL="0" indent="0">
              <a:buNone/>
            </a:pPr>
            <a:endParaRPr lang="en-US" sz="1600" dirty="0"/>
          </a:p>
          <a:p>
            <a:pPr marL="0" indent="0">
              <a:buNone/>
            </a:pPr>
            <a:r>
              <a:rPr lang="en-US" sz="1600" u="sng" dirty="0" smtClean="0">
                <a:hlinkClick r:id="rId3"/>
              </a:rPr>
              <a:t>12 </a:t>
            </a:r>
            <a:r>
              <a:rPr lang="en-US" sz="1600" u="sng" dirty="0">
                <a:hlinkClick r:id="rId3"/>
              </a:rPr>
              <a:t>Good Causes for Leaving a Job and Receiving Virginia Unemployment</a:t>
            </a:r>
            <a:r>
              <a:rPr lang="en-US" sz="1600" dirty="0"/>
              <a:t> </a:t>
            </a:r>
          </a:p>
          <a:p>
            <a:pPr marL="0" indent="0">
              <a:buNone/>
            </a:pPr>
            <a:r>
              <a:rPr lang="en-US" sz="1600" dirty="0"/>
              <a:t>A Position Paper that reviews the Virginia Employment Rules, Regulations, and Case Law; detailing good causes for leaving a job and receiving Virginia unemployment; providing definitions, procedures, website links for cross reference, and a Table of Contents for easy review</a:t>
            </a:r>
            <a:r>
              <a:rPr lang="en-US" sz="1600" dirty="0" smtClean="0"/>
              <a:t>.</a:t>
            </a:r>
          </a:p>
          <a:p>
            <a:pPr marL="0" indent="0">
              <a:buNone/>
            </a:pPr>
            <a:endParaRPr lang="en-US" sz="1600" dirty="0"/>
          </a:p>
          <a:p>
            <a:pPr marL="0" indent="0">
              <a:buNone/>
            </a:pPr>
            <a:r>
              <a:rPr lang="en-US" sz="1600" u="sng" dirty="0" smtClean="0">
                <a:hlinkClick r:id="rId4"/>
              </a:rPr>
              <a:t>Why </a:t>
            </a:r>
            <a:r>
              <a:rPr lang="en-US" sz="1600" u="sng" dirty="0">
                <a:hlinkClick r:id="rId4"/>
              </a:rPr>
              <a:t>Lack of Performance is not Misconduct for Unemployment Benefits</a:t>
            </a:r>
            <a:r>
              <a:rPr lang="en-US" sz="1600" dirty="0"/>
              <a:t> </a:t>
            </a:r>
          </a:p>
          <a:p>
            <a:pPr marL="0" indent="0">
              <a:buNone/>
            </a:pPr>
            <a:r>
              <a:rPr lang="en-US" sz="1600" dirty="0"/>
              <a:t>A Position Paper that reviews the Virginia Employment Rules, Regulations, and Case Law detailing the difference between lack of performance and misconduct for unemployment benefits purposes; providing definitions, procedures, website links for cross reference, and a Table of Contents for easy review</a:t>
            </a:r>
            <a:r>
              <a:rPr lang="en-US" sz="1600" dirty="0" smtClean="0"/>
              <a:t>.</a:t>
            </a:r>
            <a:endParaRPr lang="en-US" sz="1600" u="sng" dirty="0"/>
          </a:p>
        </p:txBody>
      </p:sp>
      <p:sp>
        <p:nvSpPr>
          <p:cNvPr id="4" name="Slide Number Placeholder 3"/>
          <p:cNvSpPr>
            <a:spLocks noGrp="1"/>
          </p:cNvSpPr>
          <p:nvPr>
            <p:ph type="sldNum" sz="quarter" idx="12"/>
          </p:nvPr>
        </p:nvSpPr>
        <p:spPr>
          <a:xfrm>
            <a:off x="6553200" y="6172200"/>
            <a:ext cx="2133600" cy="365125"/>
          </a:xfrm>
        </p:spPr>
        <p:txBody>
          <a:bodyPr/>
          <a:lstStyle/>
          <a:p>
            <a:fld id="{861B0595-42FB-4C50-9BB1-2A04FBFC51C6}" type="slidenum">
              <a:rPr lang="en-US" smtClean="0"/>
              <a:t>52</a:t>
            </a:fld>
            <a:endParaRPr lang="en-US" dirty="0" smtClean="0"/>
          </a:p>
          <a:p>
            <a:r>
              <a:rPr lang="en-US" dirty="0" smtClean="0"/>
              <a:t>JohnGoldhamer.com</a:t>
            </a:r>
            <a:endParaRPr lang="en-US" dirty="0"/>
          </a:p>
        </p:txBody>
      </p:sp>
    </p:spTree>
    <p:extLst>
      <p:ext uri="{BB962C8B-B14F-4D97-AF65-F5344CB8AC3E}">
        <p14:creationId xmlns:p14="http://schemas.microsoft.com/office/powerpoint/2010/main" val="4565591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914400"/>
            <a:ext cx="8229600" cy="5791200"/>
          </a:xfrm>
        </p:spPr>
        <p:txBody>
          <a:bodyPr>
            <a:normAutofit fontScale="92500" lnSpcReduction="20000"/>
          </a:bodyPr>
          <a:lstStyle/>
          <a:p>
            <a:pPr marL="0" indent="0" algn="ctr">
              <a:buNone/>
            </a:pPr>
            <a:r>
              <a:rPr lang="en-US" sz="2800" b="1" u="sng" dirty="0" smtClean="0"/>
              <a:t>Conclusion</a:t>
            </a:r>
            <a:r>
              <a:rPr lang="en-US" sz="2800" b="1" dirty="0" smtClean="0"/>
              <a:t> </a:t>
            </a:r>
          </a:p>
          <a:p>
            <a:pPr marL="0" indent="0" algn="just">
              <a:buNone/>
            </a:pPr>
            <a:r>
              <a:rPr lang="en-US" sz="2200" i="1" dirty="0"/>
              <a:t>You are welcome to share my </a:t>
            </a:r>
            <a:r>
              <a:rPr lang="en-US" sz="2200" i="1" dirty="0" smtClean="0"/>
              <a:t>“</a:t>
            </a:r>
            <a:r>
              <a:rPr lang="en-US" sz="2400" u="sng" dirty="0"/>
              <a:t>Job Seeker Tips, Topics, and </a:t>
            </a:r>
            <a:r>
              <a:rPr lang="en-US" sz="2400" u="sng" dirty="0" smtClean="0"/>
              <a:t>Tools</a:t>
            </a:r>
            <a:r>
              <a:rPr lang="en-US" sz="2200" i="1" dirty="0" smtClean="0"/>
              <a:t>”           with others; as </a:t>
            </a:r>
            <a:r>
              <a:rPr lang="en-US" sz="2200" i="1" dirty="0"/>
              <a:t>I freely distribute all my documents that I create.</a:t>
            </a:r>
            <a:endParaRPr lang="en-US" sz="2200" dirty="0"/>
          </a:p>
          <a:p>
            <a:pPr marL="0" indent="0" algn="just">
              <a:buNone/>
            </a:pPr>
            <a:endParaRPr lang="en-US" sz="900" dirty="0"/>
          </a:p>
          <a:p>
            <a:pPr marL="0" indent="0" algn="just">
              <a:buNone/>
            </a:pPr>
            <a:r>
              <a:rPr lang="en-US" sz="2200" i="1" dirty="0"/>
              <a:t>Now my job of presenting ideas to you is done and yours is just beginning.</a:t>
            </a:r>
            <a:endParaRPr lang="en-US" sz="2200" dirty="0"/>
          </a:p>
          <a:p>
            <a:pPr marL="0" indent="0" algn="just">
              <a:buNone/>
            </a:pPr>
            <a:endParaRPr lang="en-US" sz="900" dirty="0"/>
          </a:p>
          <a:p>
            <a:pPr marL="0" indent="0" algn="just">
              <a:buNone/>
            </a:pPr>
            <a:r>
              <a:rPr lang="en-US" sz="2200" dirty="0"/>
              <a:t>For each subject, you must decide if you want to follow my advice.  I will not be offended, if you do something different, but at least you </a:t>
            </a:r>
            <a:r>
              <a:rPr lang="en-US" sz="2200" dirty="0" smtClean="0"/>
              <a:t>now have </a:t>
            </a:r>
            <a:r>
              <a:rPr lang="en-US" sz="2200" dirty="0"/>
              <a:t>the </a:t>
            </a:r>
            <a:r>
              <a:rPr lang="en-US" sz="2200" i="1" u="sng" dirty="0"/>
              <a:t>details to make an informed decision</a:t>
            </a:r>
            <a:r>
              <a:rPr lang="en-US" sz="2200" i="1" dirty="0"/>
              <a:t>. </a:t>
            </a:r>
          </a:p>
          <a:p>
            <a:pPr marL="0" indent="0" algn="just">
              <a:buNone/>
            </a:pPr>
            <a:endParaRPr lang="en-US" sz="900" dirty="0"/>
          </a:p>
          <a:p>
            <a:pPr marL="0" indent="0" algn="just">
              <a:buNone/>
            </a:pPr>
            <a:r>
              <a:rPr lang="en-US" sz="2200" dirty="0"/>
              <a:t>I wish you the </a:t>
            </a:r>
            <a:r>
              <a:rPr lang="en-US" sz="2200" i="1" dirty="0"/>
              <a:t>Best of Luck while you are in transition and for your future employment!</a:t>
            </a:r>
            <a:endParaRPr lang="en-US" sz="2200" dirty="0"/>
          </a:p>
          <a:p>
            <a:pPr marL="0" indent="0" algn="just">
              <a:buNone/>
            </a:pPr>
            <a:endParaRPr lang="en-US" sz="900" dirty="0"/>
          </a:p>
          <a:p>
            <a:pPr marL="0" indent="0" algn="just">
              <a:buNone/>
            </a:pPr>
            <a:r>
              <a:rPr lang="en-US" sz="2200" dirty="0"/>
              <a:t>Remember, </a:t>
            </a:r>
            <a:r>
              <a:rPr lang="en-US" sz="2200" i="1" dirty="0"/>
              <a:t>Scientists, Sales </a:t>
            </a:r>
            <a:r>
              <a:rPr lang="en-US" sz="2200" i="1" dirty="0" smtClean="0"/>
              <a:t>People, </a:t>
            </a:r>
            <a:r>
              <a:rPr lang="en-US" sz="2200" i="1" dirty="0"/>
              <a:t>and Song Writers </a:t>
            </a:r>
            <a:r>
              <a:rPr lang="en-US" sz="2200" dirty="0"/>
              <a:t>all </a:t>
            </a:r>
            <a:r>
              <a:rPr lang="en-US" sz="2200" dirty="0" smtClean="0"/>
              <a:t>agree:</a:t>
            </a:r>
            <a:endParaRPr lang="en-US" sz="2200" dirty="0"/>
          </a:p>
          <a:p>
            <a:pPr marL="0" indent="0" algn="just">
              <a:buNone/>
            </a:pPr>
            <a:endParaRPr lang="en-US" sz="900" dirty="0"/>
          </a:p>
          <a:p>
            <a:pPr marL="0" indent="0" algn="ctr">
              <a:buNone/>
            </a:pPr>
            <a:r>
              <a:rPr lang="en-US" sz="2200" i="1" dirty="0"/>
              <a:t>The Sun Will Come Up Tomorrow!</a:t>
            </a:r>
          </a:p>
          <a:p>
            <a:pPr marL="0" indent="0" algn="ctr">
              <a:buNone/>
            </a:pPr>
            <a:endParaRPr lang="en-US" sz="2000" dirty="0"/>
          </a:p>
          <a:p>
            <a:pPr marL="0" indent="0" algn="ctr">
              <a:buNone/>
            </a:pPr>
            <a:r>
              <a:rPr lang="en-US" sz="2200" dirty="0"/>
              <a:t>Thank you.  Are there any Questions</a:t>
            </a:r>
            <a:r>
              <a:rPr lang="en-US" sz="2200" dirty="0" smtClean="0"/>
              <a:t>?</a:t>
            </a:r>
          </a:p>
          <a:p>
            <a:pPr marL="0" indent="0" algn="ctr">
              <a:buNone/>
            </a:pPr>
            <a:endParaRPr lang="en-US" sz="2000" dirty="0" smtClean="0"/>
          </a:p>
          <a:p>
            <a:pPr marL="0" indent="0" algn="ctr">
              <a:buNone/>
            </a:pPr>
            <a:r>
              <a:rPr lang="en-US" sz="2200" dirty="0" smtClean="0"/>
              <a:t>John B. Goldhamer</a:t>
            </a:r>
          </a:p>
          <a:p>
            <a:pPr marL="0" indent="0" algn="ctr">
              <a:buNone/>
            </a:pPr>
            <a:r>
              <a:rPr lang="en-US" sz="2200" dirty="0" smtClean="0">
                <a:hlinkClick r:id="rId2"/>
              </a:rPr>
              <a:t>www.JohnGoldhamer.com</a:t>
            </a:r>
            <a:endParaRPr lang="en-US" sz="2200" dirty="0" smtClean="0"/>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t>53</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14275273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76200" y="838199"/>
            <a:ext cx="8991600" cy="6019801"/>
          </a:xfrm>
        </p:spPr>
        <p:txBody>
          <a:bodyPr>
            <a:normAutofit/>
          </a:bodyPr>
          <a:lstStyle/>
          <a:p>
            <a:pPr marL="0" indent="0" algn="ctr">
              <a:buNone/>
            </a:pPr>
            <a:r>
              <a:rPr lang="en-US" sz="1900" b="1" u="sng" dirty="0"/>
              <a:t>IT HAS EVERYTHING A JOB SEEKER NEEDS TO GET A JOB FROM BEGINNING TO END</a:t>
            </a:r>
            <a:r>
              <a:rPr lang="en-US" sz="1900" b="1" dirty="0">
                <a:solidFill>
                  <a:srgbClr val="000000"/>
                </a:solidFill>
                <a:ea typeface="Calibri"/>
              </a:rPr>
              <a:t>! </a:t>
            </a:r>
            <a:endParaRPr lang="en-US" sz="1900" b="1" dirty="0" smtClean="0">
              <a:solidFill>
                <a:srgbClr val="000000"/>
              </a:solidFill>
              <a:ea typeface="Calibri"/>
            </a:endParaRPr>
          </a:p>
          <a:p>
            <a:pPr marL="0" indent="0" algn="ctr">
              <a:buNone/>
            </a:pPr>
            <a:endParaRPr lang="en-US" sz="1900" b="1" dirty="0">
              <a:solidFill>
                <a:srgbClr val="000000"/>
              </a:solidFill>
              <a:ea typeface="Calibri"/>
            </a:endParaRPr>
          </a:p>
          <a:p>
            <a:pPr marL="0" indent="0" algn="ctr">
              <a:buNone/>
            </a:pPr>
            <a:endParaRPr lang="en-US" sz="1900" b="1" dirty="0" smtClean="0">
              <a:solidFill>
                <a:srgbClr val="000000"/>
              </a:solidFill>
              <a:ea typeface="Calibri"/>
            </a:endParaRPr>
          </a:p>
          <a:p>
            <a:pPr marL="0" indent="0" algn="ctr">
              <a:buNone/>
            </a:pPr>
            <a:endParaRPr lang="en-US" sz="1900" b="1" dirty="0">
              <a:solidFill>
                <a:srgbClr val="000000"/>
              </a:solidFill>
              <a:ea typeface="Calibri"/>
            </a:endParaRPr>
          </a:p>
          <a:p>
            <a:pPr marL="0" indent="0" algn="ctr">
              <a:buNone/>
            </a:pPr>
            <a:endParaRPr lang="en-US" sz="1900" b="1" dirty="0" smtClean="0">
              <a:solidFill>
                <a:srgbClr val="000000"/>
              </a:solidFill>
              <a:ea typeface="Calibri"/>
            </a:endParaRPr>
          </a:p>
          <a:p>
            <a:pPr marL="0" indent="0" algn="ctr">
              <a:buNone/>
            </a:pPr>
            <a:r>
              <a:rPr lang="en-US" sz="1800" b="1" dirty="0"/>
              <a:t>Just like Jeopardy, </a:t>
            </a:r>
            <a:r>
              <a:rPr lang="en-US" sz="1800" b="1" dirty="0">
                <a:hlinkClick r:id="rId2"/>
              </a:rPr>
              <a:t>JohnGoldhamer.com</a:t>
            </a:r>
            <a:r>
              <a:rPr lang="en-US" sz="1800" b="1" dirty="0"/>
              <a:t> has categories across the </a:t>
            </a:r>
            <a:r>
              <a:rPr lang="en-US" sz="1800" b="1" dirty="0" smtClean="0"/>
              <a:t>top</a:t>
            </a:r>
            <a:endParaRPr lang="en-US" sz="1800" b="1" dirty="0"/>
          </a:p>
          <a:p>
            <a:pPr marL="0" indent="0" algn="ctr">
              <a:buNone/>
            </a:pPr>
            <a:endParaRPr lang="en-US" sz="1900" b="1" dirty="0">
              <a:solidFill>
                <a:srgbClr val="000000"/>
              </a:solidFill>
              <a:ea typeface="Calibri"/>
            </a:endParaRPr>
          </a:p>
          <a:p>
            <a:pPr marL="0" indent="0" algn="ctr">
              <a:buNone/>
            </a:pPr>
            <a:endParaRPr lang="en-US" sz="1900" b="1" dirty="0" smtClean="0">
              <a:solidFill>
                <a:srgbClr val="000000"/>
              </a:solidFill>
              <a:ea typeface="Calibri"/>
            </a:endParaRPr>
          </a:p>
          <a:p>
            <a:pPr marL="0" indent="0" algn="ctr">
              <a:buNone/>
            </a:pPr>
            <a:r>
              <a:rPr lang="en-US" sz="1900" b="1" dirty="0" smtClean="0">
                <a:solidFill>
                  <a:srgbClr val="000000"/>
                </a:solidFill>
                <a:ea typeface="Calibri"/>
              </a:rPr>
              <a:t>       </a:t>
            </a:r>
            <a:endParaRPr lang="en-US" sz="1800" b="1" i="1" dirty="0" smtClean="0"/>
          </a:p>
          <a:p>
            <a:pPr marL="0" indent="0" algn="ctr">
              <a:buNone/>
            </a:pPr>
            <a:endParaRPr lang="en-US" sz="1800" b="1" i="1" dirty="0" smtClean="0"/>
          </a:p>
          <a:p>
            <a:pPr marL="0" indent="0" algn="ctr">
              <a:buNone/>
            </a:pPr>
            <a:endParaRPr lang="en-US" sz="1800" b="1" i="1" dirty="0"/>
          </a:p>
          <a:p>
            <a:pPr marL="0" indent="0" algn="ctr">
              <a:buNone/>
            </a:pPr>
            <a:endParaRPr lang="en-US" sz="1800" b="1" i="1" dirty="0" smtClean="0"/>
          </a:p>
          <a:p>
            <a:pPr marL="0" indent="0">
              <a:buNone/>
            </a:pPr>
            <a:endParaRPr lang="en-US" sz="1500" b="1" dirty="0" smtClean="0"/>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t>6</a:t>
            </a:fld>
            <a:endParaRPr lang="en-US" dirty="0" smtClean="0"/>
          </a:p>
          <a:p>
            <a:r>
              <a:rPr lang="en-US" u="sng" dirty="0"/>
              <a:t>JohnGoldhamer.com</a:t>
            </a:r>
            <a:endParaRPr lang="en-US" dirty="0"/>
          </a:p>
        </p:txBody>
      </p:sp>
      <p:pic>
        <p:nvPicPr>
          <p:cNvPr id="1026" name="Picture 2" descr="C:\Users\John B. Goldhamer.JohnBGoldhamer\Documents\1 Job Seeker Tools\Job Seeker Tips, Topics, and Tools- Navigation\Jeopardy Game Show Board JohnGoldhamer.com Categori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09" t="1638" r="6418" b="7377"/>
          <a:stretch/>
        </p:blipFill>
        <p:spPr bwMode="auto">
          <a:xfrm>
            <a:off x="2093194" y="2895600"/>
            <a:ext cx="4921243" cy="39018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John B. Goldhamer.JohnBGoldhamer\Documents\17 JohnGoldhamer.com\JohnGoldhamer.com- Printouts\Landscape\JohnGoldhamer.com- Job Seeker Tips, Topics, &amp; Tools- Everything a Job Seeker Needs- Landscap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021" t="2043" r="19392" b="84114"/>
          <a:stretch/>
        </p:blipFill>
        <p:spPr bwMode="auto">
          <a:xfrm>
            <a:off x="209550" y="1219200"/>
            <a:ext cx="879573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1703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152400" y="838200"/>
            <a:ext cx="8839200" cy="5943600"/>
          </a:xfrm>
        </p:spPr>
        <p:txBody>
          <a:bodyPr/>
          <a:lstStyle/>
          <a:p>
            <a:pPr marL="0" indent="0" algn="ctr">
              <a:buNone/>
            </a:pPr>
            <a:r>
              <a:rPr lang="en-US" sz="1900" b="1" u="sng" dirty="0"/>
              <a:t>IT HAS EVERYTHING A JOB SEEKER NEEDS TO GET A JOB FROM BEGINNING TO END</a:t>
            </a:r>
            <a:r>
              <a:rPr lang="en-US" sz="1900" b="1" dirty="0">
                <a:solidFill>
                  <a:srgbClr val="000000"/>
                </a:solidFill>
                <a:ea typeface="Calibri"/>
              </a:rPr>
              <a:t>!   </a:t>
            </a:r>
            <a:endParaRPr lang="en-US" sz="1900" b="1" dirty="0" smtClean="0">
              <a:solidFill>
                <a:srgbClr val="000000"/>
              </a:solidFill>
              <a:ea typeface="Calibri"/>
            </a:endParaRPr>
          </a:p>
          <a:p>
            <a:pPr marL="0" indent="0" algn="ctr">
              <a:buNone/>
            </a:pPr>
            <a:r>
              <a:rPr lang="en-US" sz="1800" b="1" dirty="0">
                <a:solidFill>
                  <a:srgbClr val="000000"/>
                </a:solidFill>
                <a:ea typeface="Calibri"/>
              </a:rPr>
              <a:t>   </a:t>
            </a:r>
            <a:r>
              <a:rPr lang="en-US" sz="1600" b="1" dirty="0">
                <a:solidFill>
                  <a:srgbClr val="000000"/>
                </a:solidFill>
                <a:ea typeface="Calibri"/>
              </a:rPr>
              <a:t>People are saying: </a:t>
            </a:r>
            <a:r>
              <a:rPr lang="en-US" sz="1600" b="1" i="1" dirty="0">
                <a:solidFill>
                  <a:srgbClr val="000000"/>
                </a:solidFill>
                <a:ea typeface="Calibri"/>
              </a:rPr>
              <a:t>“The Wealth of Information on </a:t>
            </a:r>
            <a:r>
              <a:rPr lang="en-US" sz="1600" b="1" i="1" dirty="0" smtClean="0">
                <a:solidFill>
                  <a:srgbClr val="000000"/>
                </a:solidFill>
                <a:ea typeface="Calibri"/>
              </a:rPr>
              <a:t>JohnGoldhamer.com is Amazing; and it’s Free!”</a:t>
            </a:r>
            <a:r>
              <a:rPr lang="en-US" sz="1600" b="1" dirty="0" smtClean="0">
                <a:solidFill>
                  <a:srgbClr val="000000"/>
                </a:solidFill>
                <a:ea typeface="Calibri"/>
              </a:rPr>
              <a:t>  </a:t>
            </a:r>
          </a:p>
          <a:p>
            <a:pPr marL="0" indent="0" algn="ctr">
              <a:buNone/>
            </a:pPr>
            <a:r>
              <a:rPr lang="en-US" sz="1600" b="1" i="1" dirty="0" smtClean="0"/>
              <a:t>Pass </a:t>
            </a:r>
            <a:r>
              <a:rPr lang="en-US" sz="1600" b="1" i="1" dirty="0"/>
              <a:t>It Along!</a:t>
            </a:r>
            <a:endParaRPr lang="en-US" sz="1600" dirty="0"/>
          </a:p>
          <a:p>
            <a:pPr marL="0" indent="0">
              <a:buNone/>
            </a:pPr>
            <a:endParaRPr lang="en-US" dirty="0"/>
          </a:p>
        </p:txBody>
      </p:sp>
      <p:sp>
        <p:nvSpPr>
          <p:cNvPr id="4" name="Slide Number Placeholder 3"/>
          <p:cNvSpPr>
            <a:spLocks noGrp="1"/>
          </p:cNvSpPr>
          <p:nvPr>
            <p:ph type="sldNum" sz="quarter" idx="12"/>
          </p:nvPr>
        </p:nvSpPr>
        <p:spPr>
          <a:xfrm>
            <a:off x="6553200" y="6328601"/>
            <a:ext cx="2133600" cy="365125"/>
          </a:xfrm>
        </p:spPr>
        <p:txBody>
          <a:bodyPr/>
          <a:lstStyle/>
          <a:p>
            <a:fld id="{861B0595-42FB-4C50-9BB1-2A04FBFC51C6}" type="slidenum">
              <a:rPr lang="en-US" smtClean="0"/>
              <a:t>7</a:t>
            </a:fld>
            <a:endParaRPr lang="en-US" dirty="0" smtClean="0"/>
          </a:p>
          <a:p>
            <a:r>
              <a:rPr lang="en-US" u="sng" dirty="0" smtClean="0"/>
              <a:t>JohnGoldhamer.com</a:t>
            </a:r>
            <a:endParaRPr lang="en-US" dirty="0"/>
          </a:p>
        </p:txBody>
      </p:sp>
      <p:pic>
        <p:nvPicPr>
          <p:cNvPr id="5" name="Picture 2" descr="C:\Users\John B. Goldhamer.JohnBGoldhamer\Documents\17 JohnGoldhamer.com\JohnGoldhamer.com- Printouts\Landscape\JohnGoldhamer.com- Job Seeker Tips, Topics, &amp; Tools- Everything a Job Seeker Needs- Landscape.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95400" y="1828801"/>
            <a:ext cx="6172200" cy="4707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9913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762000"/>
            <a:ext cx="8229600" cy="6096000"/>
          </a:xfrm>
        </p:spPr>
        <p:txBody>
          <a:bodyPr>
            <a:noAutofit/>
          </a:bodyPr>
          <a:lstStyle/>
          <a:p>
            <a:pPr marL="0" indent="0" algn="ctr">
              <a:buNone/>
            </a:pPr>
            <a:r>
              <a:rPr lang="en-US" sz="1400" b="1" u="sng" dirty="0"/>
              <a:t>IT HAS EVERYTHING A JOB SEEKER NEEDS TO GET A JOB FROM BEGINNING TO </a:t>
            </a:r>
            <a:r>
              <a:rPr lang="en-US" sz="1400" b="1" u="sng" dirty="0" smtClean="0"/>
              <a:t>END</a:t>
            </a:r>
            <a:r>
              <a:rPr lang="en-US" sz="1400" b="1" dirty="0" smtClean="0">
                <a:solidFill>
                  <a:srgbClr val="000000"/>
                </a:solidFill>
                <a:ea typeface="Calibri"/>
              </a:rPr>
              <a:t>!        </a:t>
            </a:r>
            <a:r>
              <a:rPr lang="en-US" sz="1400" b="1" i="1" dirty="0" smtClean="0"/>
              <a:t>Pass </a:t>
            </a:r>
            <a:r>
              <a:rPr lang="en-US" sz="1400" b="1" i="1" dirty="0"/>
              <a:t>It Along!</a:t>
            </a:r>
            <a:endParaRPr lang="en-US" sz="1400" dirty="0"/>
          </a:p>
          <a:p>
            <a:pPr lvl="0">
              <a:buFont typeface="+mj-lt"/>
              <a:buAutoNum type="arabicPeriod"/>
            </a:pPr>
            <a:r>
              <a:rPr lang="en-US" sz="1200" b="1" u="sng" dirty="0" smtClean="0">
                <a:hlinkClick r:id="rId2"/>
              </a:rPr>
              <a:t>Job Seeker Tips, Topics, and Tools- Navigating</a:t>
            </a:r>
            <a:r>
              <a:rPr lang="en-US" sz="1200" b="1" dirty="0" smtClean="0"/>
              <a:t> </a:t>
            </a:r>
            <a:r>
              <a:rPr lang="en-US" sz="1200" dirty="0"/>
              <a:t>– </a:t>
            </a:r>
            <a:r>
              <a:rPr lang="en-US" sz="1200" dirty="0" smtClean="0"/>
              <a:t>Presentation </a:t>
            </a:r>
            <a:r>
              <a:rPr lang="en-US" sz="1200" i="1" dirty="0" smtClean="0"/>
              <a:t>How </a:t>
            </a:r>
            <a:r>
              <a:rPr lang="en-US" sz="1200" i="1" dirty="0"/>
              <a:t>to Navigate </a:t>
            </a:r>
            <a:r>
              <a:rPr lang="en-US" sz="1200" dirty="0"/>
              <a:t>these </a:t>
            </a:r>
            <a:r>
              <a:rPr lang="en-US" sz="1200" i="1" dirty="0"/>
              <a:t>All-encompassing</a:t>
            </a:r>
            <a:r>
              <a:rPr lang="en-US" sz="1200" dirty="0"/>
              <a:t> </a:t>
            </a:r>
            <a:r>
              <a:rPr lang="en-US" sz="1200" i="1" dirty="0"/>
              <a:t>Comprehensive Documents</a:t>
            </a:r>
            <a:r>
              <a:rPr lang="en-US" sz="1200" dirty="0"/>
              <a:t> that </a:t>
            </a:r>
            <a:r>
              <a:rPr lang="en-US" sz="1200" i="1" dirty="0"/>
              <a:t>assist Job Seekers with Composing: Cover Letters, Resumes, Marketing Plans, Researching Companies and People, as well as Presenting an Image and More!</a:t>
            </a:r>
            <a:endParaRPr lang="en-US" sz="1200" dirty="0"/>
          </a:p>
          <a:p>
            <a:pPr>
              <a:buFont typeface="+mj-lt"/>
              <a:buAutoNum type="arabicPeriod"/>
            </a:pPr>
            <a:r>
              <a:rPr lang="en-US" sz="1200" b="1" u="sng" dirty="0" smtClean="0">
                <a:hlinkClick r:id="rId3"/>
              </a:rPr>
              <a:t>Tips </a:t>
            </a:r>
            <a:r>
              <a:rPr lang="en-US" sz="1200" b="1" u="sng" dirty="0">
                <a:hlinkClick r:id="rId3"/>
              </a:rPr>
              <a:t>For Those in Transition</a:t>
            </a:r>
            <a:r>
              <a:rPr lang="en-US" sz="1200" b="1" dirty="0"/>
              <a:t> </a:t>
            </a:r>
            <a:r>
              <a:rPr lang="en-US" sz="1200" dirty="0"/>
              <a:t>– Twenty-five page </a:t>
            </a:r>
            <a:r>
              <a:rPr lang="en-US" sz="1200" i="1" dirty="0"/>
              <a:t>“Commentary”</a:t>
            </a:r>
            <a:r>
              <a:rPr lang="en-US" sz="1200" dirty="0"/>
              <a:t> on how to write </a:t>
            </a:r>
            <a:r>
              <a:rPr lang="en-US" sz="1200" i="1" dirty="0"/>
              <a:t>Cover Letters, Résumés, Marketing Plans, and 60-second Speeches as well as some psychological ideas</a:t>
            </a:r>
            <a:r>
              <a:rPr lang="en-US" sz="1200" i="1" dirty="0" smtClean="0"/>
              <a:t>.</a:t>
            </a:r>
            <a:endParaRPr lang="en-US" sz="1200" dirty="0" smtClean="0"/>
          </a:p>
          <a:p>
            <a:pPr>
              <a:buFont typeface="+mj-lt"/>
              <a:buAutoNum type="arabicPeriod"/>
            </a:pPr>
            <a:r>
              <a:rPr lang="en-US" sz="1200" b="1" u="sng" dirty="0" smtClean="0">
                <a:hlinkClick r:id="rId4"/>
              </a:rPr>
              <a:t>Repertoire of Successful Business Sentences That Get Good Results</a:t>
            </a:r>
            <a:r>
              <a:rPr lang="en-US" sz="1200" b="1" dirty="0" smtClean="0"/>
              <a:t> </a:t>
            </a:r>
            <a:r>
              <a:rPr lang="en-US" sz="1200" dirty="0"/>
              <a:t>– Thirty business sentences that get good results from the recipient</a:t>
            </a:r>
            <a:r>
              <a:rPr lang="en-US" sz="1200" dirty="0" smtClean="0"/>
              <a:t>. A </a:t>
            </a:r>
            <a:r>
              <a:rPr lang="en-US" sz="1200" dirty="0"/>
              <a:t>list of 145 examples of Meaningful Words, Fulfilling Words, and words which Clearly Add Value in describing a candidate’s experience in a résumé as well as 212 examples of Empty Words, Cliché Words, and words that have Insignificant Value. It also has Over </a:t>
            </a:r>
            <a:r>
              <a:rPr lang="en-US" sz="1200" dirty="0" smtClean="0"/>
              <a:t>76 </a:t>
            </a:r>
            <a:r>
              <a:rPr lang="en-US" sz="1200" dirty="0"/>
              <a:t>Examples listed by </a:t>
            </a:r>
            <a:r>
              <a:rPr lang="en-US" sz="1200" dirty="0" smtClean="0"/>
              <a:t>17 </a:t>
            </a:r>
            <a:r>
              <a:rPr lang="en-US" sz="1200" dirty="0"/>
              <a:t>Occupations using my </a:t>
            </a:r>
            <a:r>
              <a:rPr lang="en-US" sz="1200" i="1" dirty="0"/>
              <a:t>“</a:t>
            </a:r>
            <a:r>
              <a:rPr lang="en-US" sz="1200" i="1" u="sng" dirty="0"/>
              <a:t>As a Phrase </a:t>
            </a:r>
            <a:r>
              <a:rPr lang="en-US" sz="1200" i="1" u="sng" dirty="0" smtClean="0"/>
              <a:t>Summary Formula</a:t>
            </a:r>
            <a:r>
              <a:rPr lang="en-US" sz="1200" i="1" dirty="0"/>
              <a:t>” </a:t>
            </a:r>
            <a:r>
              <a:rPr lang="en-US" sz="1200" dirty="0"/>
              <a:t>to start a Cover Letter, Résumé, Marketing Plan, and LinkedIn by opening with a powerful sentence that jumps off the page to the reader</a:t>
            </a:r>
            <a:r>
              <a:rPr lang="en-US" sz="1200" dirty="0" smtClean="0"/>
              <a:t>: “</a:t>
            </a:r>
            <a:r>
              <a:rPr lang="en-US" sz="1200" dirty="0"/>
              <a:t>As a </a:t>
            </a:r>
            <a:r>
              <a:rPr lang="en-US" sz="1200" dirty="0" smtClean="0"/>
              <a:t>___ </a:t>
            </a:r>
            <a:r>
              <a:rPr lang="en-US" sz="1200" dirty="0"/>
              <a:t>with a </a:t>
            </a:r>
            <a:r>
              <a:rPr lang="en-US" sz="1200" dirty="0" smtClean="0"/>
              <a:t>__ </a:t>
            </a:r>
            <a:r>
              <a:rPr lang="en-US" sz="1200" dirty="0"/>
              <a:t>degree I am </a:t>
            </a:r>
            <a:r>
              <a:rPr lang="en-US" sz="1200" dirty="0" smtClean="0"/>
              <a:t>___...” </a:t>
            </a:r>
            <a:r>
              <a:rPr lang="en-US" sz="1200" i="1" dirty="0" smtClean="0"/>
              <a:t>Change </a:t>
            </a:r>
            <a:r>
              <a:rPr lang="en-US" sz="1200" i="1" dirty="0"/>
              <a:t>As a, to I am; and it becomes a 30-Second Speech or Elevator </a:t>
            </a:r>
            <a:r>
              <a:rPr lang="en-US" sz="1200" i="1" dirty="0" smtClean="0"/>
              <a:t>Speech.</a:t>
            </a:r>
            <a:endParaRPr lang="en-US" sz="1200" i="1" dirty="0"/>
          </a:p>
          <a:p>
            <a:pPr lvl="0">
              <a:buFont typeface="+mj-lt"/>
              <a:buAutoNum type="arabicPeriod"/>
            </a:pPr>
            <a:r>
              <a:rPr lang="en-US" sz="1200" b="1" u="sng" dirty="0" smtClean="0">
                <a:hlinkClick r:id="rId5"/>
              </a:rPr>
              <a:t>Santa's Cover Letter, Resume, Marketing Plan, Thanks, &amp; Give a Gift- Examples</a:t>
            </a:r>
            <a:r>
              <a:rPr lang="en-US" sz="1200" b="1" dirty="0" smtClean="0"/>
              <a:t> </a:t>
            </a:r>
            <a:r>
              <a:rPr lang="en-US" sz="1200" dirty="0" smtClean="0"/>
              <a:t>– Santa gives us the gifts of </a:t>
            </a:r>
            <a:r>
              <a:rPr lang="en-US" sz="1200" i="1" dirty="0" smtClean="0"/>
              <a:t>Education, Humor, and Knowledge;</a:t>
            </a:r>
            <a:r>
              <a:rPr lang="en-US" sz="1200" dirty="0" smtClean="0"/>
              <a:t> all rolled into great examples. The Grinch </a:t>
            </a:r>
            <a:r>
              <a:rPr lang="en-US" sz="1200" dirty="0"/>
              <a:t>provides the worst resume followed by </a:t>
            </a:r>
            <a:r>
              <a:rPr lang="en-US" sz="1200" dirty="0" smtClean="0"/>
              <a:t>corrected versions.</a:t>
            </a:r>
          </a:p>
          <a:p>
            <a:pPr lvl="0">
              <a:buFont typeface="+mj-lt"/>
              <a:buAutoNum type="arabicPeriod"/>
            </a:pPr>
            <a:r>
              <a:rPr lang="en-US" sz="1200" b="1" u="sng" dirty="0" smtClean="0">
                <a:hlinkClick r:id="rId6"/>
              </a:rPr>
              <a:t>Metro </a:t>
            </a:r>
            <a:r>
              <a:rPr lang="en-US" sz="1200" b="1" u="sng" dirty="0">
                <a:hlinkClick r:id="rId6"/>
              </a:rPr>
              <a:t>Richmond's Largest Corporate Employers</a:t>
            </a:r>
            <a:r>
              <a:rPr lang="en-US" sz="1200" b="1" dirty="0"/>
              <a:t> </a:t>
            </a:r>
            <a:r>
              <a:rPr lang="en-US" sz="1200" dirty="0"/>
              <a:t>– Database with </a:t>
            </a:r>
            <a:r>
              <a:rPr lang="en-US" sz="1200" i="1" dirty="0"/>
              <a:t>Keyword Search</a:t>
            </a:r>
            <a:r>
              <a:rPr lang="en-US" sz="1200" dirty="0"/>
              <a:t> of Top 50 Richmond Metro Largest Private Employers and 70 other companies with Richmond Headquarters or Operations</a:t>
            </a:r>
            <a:r>
              <a:rPr lang="en-US" sz="1200" dirty="0" smtClean="0"/>
              <a:t>.</a:t>
            </a:r>
          </a:p>
          <a:p>
            <a:pPr>
              <a:buFont typeface="+mj-lt"/>
              <a:buAutoNum type="arabicPeriod"/>
            </a:pPr>
            <a:r>
              <a:rPr lang="en-US" sz="1200" b="1" u="sng" dirty="0" smtClean="0">
                <a:hlinkClick r:id="rId7"/>
              </a:rPr>
              <a:t>One Stop Websites for Researching Business, People, Facts, &amp; Beyond</a:t>
            </a:r>
            <a:r>
              <a:rPr lang="en-US" sz="1200" b="1" dirty="0" smtClean="0"/>
              <a:t> </a:t>
            </a:r>
            <a:r>
              <a:rPr lang="en-US" sz="1200" dirty="0"/>
              <a:t>– A Free convenient, functional, and practical directory listing “Over 300 Websites separated into 35 Subjects with Internal Links to each Subject Listing” inserted into the "Table of Contents" and "Alphabetical Index" and includes brief descriptions for every Website. It also includes a Green "Return to Table of Contents" Link next to each subject heading. Many people save it to their desktop and use it daily to find answers.</a:t>
            </a:r>
          </a:p>
          <a:p>
            <a:pPr lvl="0">
              <a:buFont typeface="+mj-lt"/>
              <a:buAutoNum type="arabicPeriod"/>
            </a:pPr>
            <a:r>
              <a:rPr lang="en-US" sz="1200" b="1" u="sng" dirty="0" smtClean="0">
                <a:hlinkClick r:id="rId8"/>
              </a:rPr>
              <a:t>Access </a:t>
            </a:r>
            <a:r>
              <a:rPr lang="en-US" sz="1200" b="1" u="sng" dirty="0">
                <a:hlinkClick r:id="rId8"/>
              </a:rPr>
              <a:t>ReferenceUSA- Procedures</a:t>
            </a:r>
            <a:r>
              <a:rPr lang="en-US" sz="1200" b="1" dirty="0"/>
              <a:t> </a:t>
            </a:r>
            <a:r>
              <a:rPr lang="en-US" sz="1200" dirty="0"/>
              <a:t>– Procedures for </a:t>
            </a:r>
            <a:r>
              <a:rPr lang="en-US" sz="1200" i="1" dirty="0"/>
              <a:t>Free</a:t>
            </a:r>
            <a:r>
              <a:rPr lang="en-US" sz="1200" dirty="0"/>
              <a:t> access to this great Database from a home computer through Henrico or other Library Websites to search 50-million U.S. Businesses filtered by Name, Location, NAICS Business Classification, Area Code, Zip Code, Public or Private Co.;  providing Company Names, Executive Names and Titles, Subsidiaries, Number of Employees, Sales, and more.</a:t>
            </a:r>
          </a:p>
          <a:p>
            <a:pPr lvl="0">
              <a:buFont typeface="+mj-lt"/>
              <a:buAutoNum type="arabicPeriod"/>
            </a:pPr>
            <a:r>
              <a:rPr lang="en-US" sz="1200" b="1" u="sng" dirty="0" smtClean="0">
                <a:hlinkClick r:id="rId9"/>
              </a:rPr>
              <a:t>Checklist </a:t>
            </a:r>
            <a:r>
              <a:rPr lang="en-US" sz="1200" b="1" u="sng" dirty="0">
                <a:hlinkClick r:id="rId9"/>
              </a:rPr>
              <a:t>of 35 Things to do Before an Interview, in Rhyme</a:t>
            </a:r>
            <a:r>
              <a:rPr lang="en-US" sz="1200" b="1" dirty="0"/>
              <a:t> </a:t>
            </a:r>
            <a:r>
              <a:rPr lang="en-US" sz="1200" dirty="0"/>
              <a:t>– </a:t>
            </a:r>
            <a:r>
              <a:rPr lang="en-US" sz="1200" dirty="0" smtClean="0"/>
              <a:t>Rhyming </a:t>
            </a:r>
            <a:r>
              <a:rPr lang="en-US" sz="1200" dirty="0"/>
              <a:t>Story Poems Provide a Message through the Music of Words</a:t>
            </a:r>
            <a:r>
              <a:rPr lang="en-US" sz="1200" dirty="0" smtClean="0"/>
              <a:t>.</a:t>
            </a:r>
            <a:r>
              <a:rPr lang="en-US" sz="1200" dirty="0"/>
              <a:t>  JBG</a:t>
            </a:r>
          </a:p>
          <a:p>
            <a:pPr lvl="0">
              <a:buFont typeface="+mj-lt"/>
              <a:buAutoNum type="arabicPeriod"/>
            </a:pPr>
            <a:r>
              <a:rPr lang="en-US" sz="1200" b="1" u="sng" dirty="0" smtClean="0">
                <a:hlinkClick r:id="rId10"/>
              </a:rPr>
              <a:t>List </a:t>
            </a:r>
            <a:r>
              <a:rPr lang="en-US" sz="1200" b="1" u="sng" dirty="0">
                <a:hlinkClick r:id="rId10"/>
              </a:rPr>
              <a:t>of 35 Questions to Ask an Interviewer</a:t>
            </a:r>
            <a:r>
              <a:rPr lang="en-US" sz="1200" b="1" dirty="0"/>
              <a:t> </a:t>
            </a:r>
            <a:r>
              <a:rPr lang="en-US" sz="1200" dirty="0"/>
              <a:t>– Separated into five categories: Beginning Questions, Management Position Questions, Support Position Questions, Company or Organization Questions, and Ending Questions.</a:t>
            </a:r>
          </a:p>
          <a:p>
            <a:pPr lvl="0">
              <a:buFont typeface="+mj-lt"/>
              <a:buAutoNum type="arabicPeriod"/>
            </a:pPr>
            <a:r>
              <a:rPr lang="en-US" sz="1200" b="1" u="sng" dirty="0" smtClean="0">
                <a:hlinkClick r:id="rId11"/>
              </a:rPr>
              <a:t>Job </a:t>
            </a:r>
            <a:r>
              <a:rPr lang="en-US" sz="1200" b="1" u="sng" dirty="0">
                <a:hlinkClick r:id="rId11"/>
              </a:rPr>
              <a:t>Offer Comparison Worksheet</a:t>
            </a:r>
            <a:r>
              <a:rPr lang="en-US" sz="1200" b="1" dirty="0"/>
              <a:t> </a:t>
            </a:r>
            <a:r>
              <a:rPr lang="en-US" sz="1200" dirty="0" smtClean="0"/>
              <a:t>– A </a:t>
            </a:r>
            <a:r>
              <a:rPr lang="en-US" sz="1200" dirty="0"/>
              <a:t>fillable form covering 8 Topics 35 Issues to consider when offered a </a:t>
            </a:r>
            <a:r>
              <a:rPr lang="en-US" sz="1200" dirty="0" smtClean="0"/>
              <a:t>job.</a:t>
            </a:r>
            <a:endParaRPr lang="en-US" sz="1200" dirty="0"/>
          </a:p>
          <a:p>
            <a:pPr marL="0" indent="0">
              <a:buNone/>
            </a:pPr>
            <a:endParaRPr lang="en-US" sz="1400" dirty="0"/>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t>8</a:t>
            </a:fld>
            <a:endParaRPr lang="en-US" dirty="0" smtClean="0"/>
          </a:p>
          <a:p>
            <a:r>
              <a:rPr lang="en-US" u="sng" dirty="0" smtClean="0"/>
              <a:t>JohnGoldhamer.com</a:t>
            </a:r>
          </a:p>
          <a:p>
            <a:endParaRPr lang="en-US" dirty="0"/>
          </a:p>
        </p:txBody>
      </p:sp>
    </p:spTree>
    <p:extLst>
      <p:ext uri="{BB962C8B-B14F-4D97-AF65-F5344CB8AC3E}">
        <p14:creationId xmlns:p14="http://schemas.microsoft.com/office/powerpoint/2010/main" val="16726362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u="sng" dirty="0"/>
              <a:t>JOB SEEKER TIPS, TOPICS, AND TOOLS – NAVIGATING</a:t>
            </a:r>
            <a:endParaRPr lang="en-US" sz="2900" dirty="0"/>
          </a:p>
        </p:txBody>
      </p:sp>
      <p:sp>
        <p:nvSpPr>
          <p:cNvPr id="3" name="Content Placeholder 2"/>
          <p:cNvSpPr>
            <a:spLocks noGrp="1"/>
          </p:cNvSpPr>
          <p:nvPr>
            <p:ph idx="1"/>
          </p:nvPr>
        </p:nvSpPr>
        <p:spPr>
          <a:xfrm>
            <a:off x="457200" y="838200"/>
            <a:ext cx="8229600" cy="5867400"/>
          </a:xfrm>
        </p:spPr>
        <p:txBody>
          <a:bodyPr>
            <a:noAutofit/>
          </a:bodyPr>
          <a:lstStyle/>
          <a:p>
            <a:pPr marL="0" indent="0" algn="ctr">
              <a:buNone/>
            </a:pPr>
            <a:r>
              <a:rPr lang="en-US" sz="2500" b="1" u="sng" dirty="0" smtClean="0"/>
              <a:t>Tips </a:t>
            </a:r>
            <a:r>
              <a:rPr lang="en-US" sz="2500" b="1" u="sng" dirty="0"/>
              <a:t>For Those in </a:t>
            </a:r>
            <a:r>
              <a:rPr lang="en-US" sz="2500" b="1" u="sng" dirty="0" smtClean="0"/>
              <a:t>Transition</a:t>
            </a:r>
            <a:r>
              <a:rPr lang="en-US" sz="2500" dirty="0" smtClean="0"/>
              <a:t> </a:t>
            </a:r>
          </a:p>
          <a:p>
            <a:pPr marL="0" lvl="0" indent="0" algn="just">
              <a:buNone/>
            </a:pPr>
            <a:r>
              <a:rPr lang="en-US" sz="2600" dirty="0" smtClean="0"/>
              <a:t>Twenty-eight </a:t>
            </a:r>
            <a:r>
              <a:rPr lang="en-US" sz="2600" dirty="0"/>
              <a:t>page </a:t>
            </a:r>
            <a:r>
              <a:rPr lang="en-US" sz="2600" i="1" dirty="0"/>
              <a:t>“Commentary”</a:t>
            </a:r>
            <a:r>
              <a:rPr lang="en-US" sz="2600" dirty="0"/>
              <a:t> on how to </a:t>
            </a:r>
            <a:r>
              <a:rPr lang="en-US" sz="2600" dirty="0" smtClean="0"/>
              <a:t>write </a:t>
            </a:r>
            <a:r>
              <a:rPr lang="en-US" sz="2600" i="1" dirty="0" smtClean="0"/>
              <a:t>Cover </a:t>
            </a:r>
            <a:r>
              <a:rPr lang="en-US" sz="2600" i="1" dirty="0"/>
              <a:t>Letters, Résumés, Marketing Plans, and 60-second Speeches. </a:t>
            </a:r>
            <a:endParaRPr lang="en-US" sz="2600" i="1" dirty="0" smtClean="0"/>
          </a:p>
          <a:p>
            <a:pPr marL="0" lvl="0" indent="0" algn="just">
              <a:buNone/>
            </a:pPr>
            <a:endParaRPr lang="en-US" sz="2600" i="1" dirty="0"/>
          </a:p>
          <a:p>
            <a:pPr marL="0" lvl="0" indent="0" algn="just">
              <a:buNone/>
            </a:pPr>
            <a:r>
              <a:rPr lang="en-US" sz="2600" dirty="0" smtClean="0"/>
              <a:t>Containing </a:t>
            </a:r>
            <a:r>
              <a:rPr lang="en-US" sz="2600" dirty="0"/>
              <a:t>John Goldhamer's ideas, opinions, and thoughts that he suggests to Job Seekers, which he developed while counseling, speaking in network meetings, and teaching. </a:t>
            </a:r>
          </a:p>
        </p:txBody>
      </p:sp>
      <p:sp>
        <p:nvSpPr>
          <p:cNvPr id="4" name="Slide Number Placeholder 3"/>
          <p:cNvSpPr>
            <a:spLocks noGrp="1"/>
          </p:cNvSpPr>
          <p:nvPr>
            <p:ph type="sldNum" sz="quarter" idx="12"/>
          </p:nvPr>
        </p:nvSpPr>
        <p:spPr>
          <a:xfrm>
            <a:off x="6553200" y="6248400"/>
            <a:ext cx="2133600" cy="365125"/>
          </a:xfrm>
        </p:spPr>
        <p:txBody>
          <a:bodyPr/>
          <a:lstStyle/>
          <a:p>
            <a:fld id="{861B0595-42FB-4C50-9BB1-2A04FBFC51C6}" type="slidenum">
              <a:rPr lang="en-US" smtClean="0"/>
              <a:t>9</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22334297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5159</TotalTime>
  <Words>4308</Words>
  <Application>Microsoft Office PowerPoint</Application>
  <PresentationFormat>On-screen Show (4:3)</PresentationFormat>
  <Paragraphs>538</Paragraphs>
  <Slides>53</Slides>
  <Notes>1</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JOB SEEKER TIPS, TOPICS, AND TOOLS – NAVIGATING It has Everything a Job Seeker Needs to Get a Job from Beginning to End! </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lpstr>JOB SEEKER TIPS, TOPICS, AND TOOLS – NAVIGATING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Five Job Seeker Tools by John B.Goldhamer</dc:title>
  <dc:creator>John B. Goldhamer</dc:creator>
  <cp:lastModifiedBy>John B. Goldhamer</cp:lastModifiedBy>
  <cp:revision>627</cp:revision>
  <cp:lastPrinted>2018-11-09T22:27:00Z</cp:lastPrinted>
  <dcterms:created xsi:type="dcterms:W3CDTF">2015-03-30T20:15:29Z</dcterms:created>
  <dcterms:modified xsi:type="dcterms:W3CDTF">2019-03-26T21:26:09Z</dcterms:modified>
</cp:coreProperties>
</file>